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b" ContentType="application/vnd.ms-excel.sheet.binary.macroEnabled.12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9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1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2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22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23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24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26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28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30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31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32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3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34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3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3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37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3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39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40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41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42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43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44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45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46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4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48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49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50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51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52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53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54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55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56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57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58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59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60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61.xml" ContentType="application/vnd.openxmlformats-officedocument.theme+xml"/>
  <Override PartName="/ppt/theme/theme6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1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1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charts/chart1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tags/tag169.xml" ContentType="application/vnd.openxmlformats-officedocument.presentationml.tags+xml"/>
  <Override PartName="/ppt/charts/chart20.xml" ContentType="application/vnd.openxmlformats-officedocument.drawingml.chart+xml"/>
  <Override PartName="/ppt/theme/themeOverride12.xml" ContentType="application/vnd.openxmlformats-officedocument.themeOverride+xml"/>
  <Override PartName="/ppt/tags/tag170.xml" ContentType="application/vnd.openxmlformats-officedocument.presentationml.tags+xml"/>
  <Override PartName="/ppt/charts/chart21.xml" ContentType="application/vnd.openxmlformats-officedocument.drawingml.chart+xml"/>
  <Override PartName="/ppt/theme/themeOverride13.xml" ContentType="application/vnd.openxmlformats-officedocument.themeOverride+xml"/>
  <Override PartName="/ppt/charts/chart2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4.xml" ContentType="application/vnd.openxmlformats-officedocument.themeOverride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charts/chart3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  <p:sldMasterId id="2147483671" r:id="rId2"/>
    <p:sldMasterId id="2147483677" r:id="rId3"/>
    <p:sldMasterId id="2147483929" r:id="rId4"/>
    <p:sldMasterId id="2147484151" r:id="rId5"/>
    <p:sldMasterId id="2147484487" r:id="rId6"/>
    <p:sldMasterId id="2147485135" r:id="rId7"/>
    <p:sldMasterId id="2147485213" r:id="rId8"/>
    <p:sldMasterId id="2147485555" r:id="rId9"/>
    <p:sldMasterId id="2147485561" r:id="rId10"/>
    <p:sldMasterId id="2147485567" r:id="rId11"/>
    <p:sldMasterId id="2147485867" r:id="rId12"/>
    <p:sldMasterId id="2147485873" r:id="rId13"/>
    <p:sldMasterId id="2147485879" r:id="rId14"/>
    <p:sldMasterId id="2147485885" r:id="rId15"/>
    <p:sldMasterId id="2147485891" r:id="rId16"/>
    <p:sldMasterId id="2147485897" r:id="rId17"/>
    <p:sldMasterId id="2147485903" r:id="rId18"/>
    <p:sldMasterId id="2147485909" r:id="rId19"/>
    <p:sldMasterId id="2147485915" r:id="rId20"/>
    <p:sldMasterId id="2147485921" r:id="rId21"/>
    <p:sldMasterId id="2147485927" r:id="rId22"/>
    <p:sldMasterId id="2147485975" r:id="rId23"/>
    <p:sldMasterId id="2147485981" r:id="rId24"/>
    <p:sldMasterId id="2147485987" r:id="rId25"/>
    <p:sldMasterId id="2147485993" r:id="rId26"/>
    <p:sldMasterId id="2147485999" r:id="rId27"/>
    <p:sldMasterId id="2147486011" r:id="rId28"/>
    <p:sldMasterId id="2147486017" r:id="rId29"/>
    <p:sldMasterId id="2147486023" r:id="rId30"/>
    <p:sldMasterId id="2147486029" r:id="rId31"/>
    <p:sldMasterId id="2147486035" r:id="rId32"/>
    <p:sldMasterId id="2147486041" r:id="rId33"/>
    <p:sldMasterId id="2147486047" r:id="rId34"/>
    <p:sldMasterId id="2147486053" r:id="rId35"/>
    <p:sldMasterId id="2147486059" r:id="rId36"/>
    <p:sldMasterId id="2147486065" r:id="rId37"/>
    <p:sldMasterId id="2147486071" r:id="rId38"/>
    <p:sldMasterId id="2147486077" r:id="rId39"/>
    <p:sldMasterId id="2147486083" r:id="rId40"/>
    <p:sldMasterId id="2147486089" r:id="rId41"/>
    <p:sldMasterId id="2147486095" r:id="rId42"/>
    <p:sldMasterId id="2147486101" r:id="rId43"/>
    <p:sldMasterId id="2147486107" r:id="rId44"/>
    <p:sldMasterId id="2147486113" r:id="rId45"/>
    <p:sldMasterId id="2147486119" r:id="rId46"/>
    <p:sldMasterId id="2147486125" r:id="rId47"/>
    <p:sldMasterId id="2147486131" r:id="rId48"/>
    <p:sldMasterId id="2147486137" r:id="rId49"/>
    <p:sldMasterId id="2147486143" r:id="rId50"/>
    <p:sldMasterId id="2147486155" r:id="rId51"/>
    <p:sldMasterId id="2147486161" r:id="rId52"/>
    <p:sldMasterId id="2147486167" r:id="rId53"/>
    <p:sldMasterId id="2147486173" r:id="rId54"/>
    <p:sldMasterId id="2147486179" r:id="rId55"/>
    <p:sldMasterId id="2147486185" r:id="rId56"/>
    <p:sldMasterId id="2147486191" r:id="rId57"/>
    <p:sldMasterId id="2147486197" r:id="rId58"/>
    <p:sldMasterId id="2147486203" r:id="rId59"/>
    <p:sldMasterId id="2147486209" r:id="rId60"/>
    <p:sldMasterId id="2147486215" r:id="rId61"/>
  </p:sldMasterIdLst>
  <p:notesMasterIdLst>
    <p:notesMasterId r:id="rId141"/>
  </p:notesMasterIdLst>
  <p:sldIdLst>
    <p:sldId id="294" r:id="rId62"/>
    <p:sldId id="316" r:id="rId63"/>
    <p:sldId id="317" r:id="rId64"/>
    <p:sldId id="635" r:id="rId65"/>
    <p:sldId id="636" r:id="rId66"/>
    <p:sldId id="637" r:id="rId67"/>
    <p:sldId id="687" r:id="rId68"/>
    <p:sldId id="724" r:id="rId69"/>
    <p:sldId id="688" r:id="rId70"/>
    <p:sldId id="689" r:id="rId71"/>
    <p:sldId id="690" r:id="rId72"/>
    <p:sldId id="691" r:id="rId73"/>
    <p:sldId id="692" r:id="rId74"/>
    <p:sldId id="693" r:id="rId75"/>
    <p:sldId id="694" r:id="rId76"/>
    <p:sldId id="695" r:id="rId77"/>
    <p:sldId id="696" r:id="rId78"/>
    <p:sldId id="697" r:id="rId79"/>
    <p:sldId id="705" r:id="rId80"/>
    <p:sldId id="706" r:id="rId81"/>
    <p:sldId id="707" r:id="rId82"/>
    <p:sldId id="708" r:id="rId83"/>
    <p:sldId id="709" r:id="rId84"/>
    <p:sldId id="725" r:id="rId85"/>
    <p:sldId id="726" r:id="rId86"/>
    <p:sldId id="727" r:id="rId87"/>
    <p:sldId id="711" r:id="rId88"/>
    <p:sldId id="712" r:id="rId89"/>
    <p:sldId id="713" r:id="rId90"/>
    <p:sldId id="714" r:id="rId91"/>
    <p:sldId id="715" r:id="rId92"/>
    <p:sldId id="396" r:id="rId93"/>
    <p:sldId id="716" r:id="rId94"/>
    <p:sldId id="717" r:id="rId95"/>
    <p:sldId id="718" r:id="rId96"/>
    <p:sldId id="453" r:id="rId97"/>
    <p:sldId id="719" r:id="rId98"/>
    <p:sldId id="720" r:id="rId99"/>
    <p:sldId id="721" r:id="rId100"/>
    <p:sldId id="722" r:id="rId101"/>
    <p:sldId id="723" r:id="rId102"/>
    <p:sldId id="564" r:id="rId103"/>
    <p:sldId id="728" r:id="rId104"/>
    <p:sldId id="729" r:id="rId105"/>
    <p:sldId id="730" r:id="rId106"/>
    <p:sldId id="731" r:id="rId107"/>
    <p:sldId id="732" r:id="rId108"/>
    <p:sldId id="733" r:id="rId109"/>
    <p:sldId id="736" r:id="rId110"/>
    <p:sldId id="735" r:id="rId111"/>
    <p:sldId id="359" r:id="rId112"/>
    <p:sldId id="737" r:id="rId113"/>
    <p:sldId id="738" r:id="rId114"/>
    <p:sldId id="739" r:id="rId115"/>
    <p:sldId id="740" r:id="rId116"/>
    <p:sldId id="577" r:id="rId117"/>
    <p:sldId id="742" r:id="rId118"/>
    <p:sldId id="743" r:id="rId119"/>
    <p:sldId id="741" r:id="rId120"/>
    <p:sldId id="744" r:id="rId121"/>
    <p:sldId id="745" r:id="rId122"/>
    <p:sldId id="296" r:id="rId123"/>
    <p:sldId id="297" r:id="rId124"/>
    <p:sldId id="298" r:id="rId125"/>
    <p:sldId id="299" r:id="rId126"/>
    <p:sldId id="300" r:id="rId127"/>
    <p:sldId id="301" r:id="rId128"/>
    <p:sldId id="302" r:id="rId129"/>
    <p:sldId id="303" r:id="rId130"/>
    <p:sldId id="314" r:id="rId131"/>
    <p:sldId id="305" r:id="rId132"/>
    <p:sldId id="306" r:id="rId133"/>
    <p:sldId id="315" r:id="rId134"/>
    <p:sldId id="308" r:id="rId135"/>
    <p:sldId id="309" r:id="rId136"/>
    <p:sldId id="310" r:id="rId137"/>
    <p:sldId id="311" r:id="rId138"/>
    <p:sldId id="312" r:id="rId139"/>
    <p:sldId id="313" r:id="rId140"/>
  </p:sldIdLst>
  <p:sldSz cx="9144000" cy="6858000" type="screen4x3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2F4A48CC-999F-48BC-ACDF-2A891D1A8B25}">
          <p14:sldIdLst>
            <p14:sldId id="294"/>
            <p14:sldId id="316"/>
            <p14:sldId id="317"/>
            <p14:sldId id="635"/>
            <p14:sldId id="636"/>
            <p14:sldId id="637"/>
            <p14:sldId id="687"/>
            <p14:sldId id="724"/>
            <p14:sldId id="688"/>
            <p14:sldId id="689"/>
            <p14:sldId id="690"/>
            <p14:sldId id="691"/>
            <p14:sldId id="692"/>
            <p14:sldId id="693"/>
            <p14:sldId id="694"/>
            <p14:sldId id="695"/>
          </p14:sldIdLst>
        </p14:section>
        <p14:section name="Başlıksız Bölüm" id="{D0D2575E-492E-4407-AF59-116A77379567}">
          <p14:sldIdLst>
            <p14:sldId id="696"/>
            <p14:sldId id="697"/>
            <p14:sldId id="705"/>
            <p14:sldId id="706"/>
            <p14:sldId id="707"/>
            <p14:sldId id="708"/>
            <p14:sldId id="709"/>
            <p14:sldId id="725"/>
            <p14:sldId id="726"/>
            <p14:sldId id="727"/>
            <p14:sldId id="711"/>
            <p14:sldId id="712"/>
            <p14:sldId id="713"/>
            <p14:sldId id="714"/>
            <p14:sldId id="715"/>
            <p14:sldId id="396"/>
            <p14:sldId id="716"/>
            <p14:sldId id="717"/>
            <p14:sldId id="718"/>
            <p14:sldId id="453"/>
            <p14:sldId id="719"/>
            <p14:sldId id="720"/>
            <p14:sldId id="721"/>
            <p14:sldId id="722"/>
            <p14:sldId id="723"/>
            <p14:sldId id="564"/>
            <p14:sldId id="728"/>
            <p14:sldId id="729"/>
            <p14:sldId id="730"/>
            <p14:sldId id="731"/>
            <p14:sldId id="732"/>
            <p14:sldId id="733"/>
            <p14:sldId id="736"/>
            <p14:sldId id="735"/>
            <p14:sldId id="359"/>
            <p14:sldId id="737"/>
            <p14:sldId id="738"/>
            <p14:sldId id="739"/>
            <p14:sldId id="740"/>
            <p14:sldId id="577"/>
            <p14:sldId id="742"/>
            <p14:sldId id="743"/>
            <p14:sldId id="741"/>
            <p14:sldId id="744"/>
            <p14:sldId id="74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14"/>
            <p14:sldId id="305"/>
            <p14:sldId id="306"/>
            <p14:sldId id="315"/>
            <p14:sldId id="308"/>
            <p14:sldId id="309"/>
            <p14:sldId id="310"/>
            <p14:sldId id="311"/>
            <p14:sldId id="312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>
      <p:cViewPr varScale="1">
        <p:scale>
          <a:sx n="84" d="100"/>
          <a:sy n="84" d="100"/>
        </p:scale>
        <p:origin x="1416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2.xml"/><Relationship Id="rId84" Type="http://schemas.openxmlformats.org/officeDocument/2006/relationships/slide" Target="slides/slide23.xml"/><Relationship Id="rId138" Type="http://schemas.openxmlformats.org/officeDocument/2006/relationships/slide" Target="slides/slide77.xml"/><Relationship Id="rId107" Type="http://schemas.openxmlformats.org/officeDocument/2006/relationships/slide" Target="slides/slide4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" Target="slides/slide13.xml"/><Relationship Id="rId128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29.xml"/><Relationship Id="rId95" Type="http://schemas.openxmlformats.org/officeDocument/2006/relationships/slide" Target="slides/slide3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3.xml"/><Relationship Id="rId69" Type="http://schemas.openxmlformats.org/officeDocument/2006/relationships/slide" Target="slides/slide8.xml"/><Relationship Id="rId113" Type="http://schemas.openxmlformats.org/officeDocument/2006/relationships/slide" Target="slides/slide52.xml"/><Relationship Id="rId118" Type="http://schemas.openxmlformats.org/officeDocument/2006/relationships/slide" Target="slides/slide57.xml"/><Relationship Id="rId134" Type="http://schemas.openxmlformats.org/officeDocument/2006/relationships/slide" Target="slides/slide73.xml"/><Relationship Id="rId139" Type="http://schemas.openxmlformats.org/officeDocument/2006/relationships/slide" Target="slides/slide78.xml"/><Relationship Id="rId80" Type="http://schemas.openxmlformats.org/officeDocument/2006/relationships/slide" Target="slides/slide19.xml"/><Relationship Id="rId85" Type="http://schemas.openxmlformats.org/officeDocument/2006/relationships/slide" Target="slides/slide2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42.xml"/><Relationship Id="rId108" Type="http://schemas.openxmlformats.org/officeDocument/2006/relationships/slide" Target="slides/slide47.xml"/><Relationship Id="rId124" Type="http://schemas.openxmlformats.org/officeDocument/2006/relationships/slide" Target="slides/slide63.xml"/><Relationship Id="rId129" Type="http://schemas.openxmlformats.org/officeDocument/2006/relationships/slide" Target="slides/slide68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9.xml"/><Relationship Id="rId75" Type="http://schemas.openxmlformats.org/officeDocument/2006/relationships/slide" Target="slides/slide14.xml"/><Relationship Id="rId91" Type="http://schemas.openxmlformats.org/officeDocument/2006/relationships/slide" Target="slides/slide30.xml"/><Relationship Id="rId96" Type="http://schemas.openxmlformats.org/officeDocument/2006/relationships/slide" Target="slides/slide35.xml"/><Relationship Id="rId140" Type="http://schemas.openxmlformats.org/officeDocument/2006/relationships/slide" Target="slides/slide7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3.xml"/><Relationship Id="rId119" Type="http://schemas.openxmlformats.org/officeDocument/2006/relationships/slide" Target="slides/slide58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" Target="slides/slide4.xml"/><Relationship Id="rId81" Type="http://schemas.openxmlformats.org/officeDocument/2006/relationships/slide" Target="slides/slide20.xml"/><Relationship Id="rId86" Type="http://schemas.openxmlformats.org/officeDocument/2006/relationships/slide" Target="slides/slide25.xml"/><Relationship Id="rId130" Type="http://schemas.openxmlformats.org/officeDocument/2006/relationships/slide" Target="slides/slide69.xml"/><Relationship Id="rId135" Type="http://schemas.openxmlformats.org/officeDocument/2006/relationships/slide" Target="slides/slide74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48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5.xml"/><Relationship Id="rId97" Type="http://schemas.openxmlformats.org/officeDocument/2006/relationships/slide" Target="slides/slide36.xml"/><Relationship Id="rId104" Type="http://schemas.openxmlformats.org/officeDocument/2006/relationships/slide" Target="slides/slide43.xml"/><Relationship Id="rId120" Type="http://schemas.openxmlformats.org/officeDocument/2006/relationships/slide" Target="slides/slide59.xml"/><Relationship Id="rId125" Type="http://schemas.openxmlformats.org/officeDocument/2006/relationships/slide" Target="slides/slide64.xml"/><Relationship Id="rId14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0.xml"/><Relationship Id="rId92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5.xml"/><Relationship Id="rId87" Type="http://schemas.openxmlformats.org/officeDocument/2006/relationships/slide" Target="slides/slide26.xml"/><Relationship Id="rId110" Type="http://schemas.openxmlformats.org/officeDocument/2006/relationships/slide" Target="slides/slide49.xml"/><Relationship Id="rId115" Type="http://schemas.openxmlformats.org/officeDocument/2006/relationships/slide" Target="slides/slide54.xml"/><Relationship Id="rId131" Type="http://schemas.openxmlformats.org/officeDocument/2006/relationships/slide" Target="slides/slide70.xml"/><Relationship Id="rId136" Type="http://schemas.openxmlformats.org/officeDocument/2006/relationships/slide" Target="slides/slide75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2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6.xml"/><Relationship Id="rId100" Type="http://schemas.openxmlformats.org/officeDocument/2006/relationships/slide" Target="slides/slide39.xml"/><Relationship Id="rId105" Type="http://schemas.openxmlformats.org/officeDocument/2006/relationships/slide" Target="slides/slide44.xml"/><Relationship Id="rId126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1.xml"/><Relationship Id="rId93" Type="http://schemas.openxmlformats.org/officeDocument/2006/relationships/slide" Target="slides/slide32.xml"/><Relationship Id="rId98" Type="http://schemas.openxmlformats.org/officeDocument/2006/relationships/slide" Target="slides/slide37.xml"/><Relationship Id="rId121" Type="http://schemas.openxmlformats.org/officeDocument/2006/relationships/slide" Target="slides/slide60.xml"/><Relationship Id="rId14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6.xml"/><Relationship Id="rId116" Type="http://schemas.openxmlformats.org/officeDocument/2006/relationships/slide" Target="slides/slide55.xml"/><Relationship Id="rId137" Type="http://schemas.openxmlformats.org/officeDocument/2006/relationships/slide" Target="slides/slide76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.xml"/><Relationship Id="rId83" Type="http://schemas.openxmlformats.org/officeDocument/2006/relationships/slide" Target="slides/slide22.xml"/><Relationship Id="rId88" Type="http://schemas.openxmlformats.org/officeDocument/2006/relationships/slide" Target="slides/slide27.xml"/><Relationship Id="rId111" Type="http://schemas.openxmlformats.org/officeDocument/2006/relationships/slide" Target="slides/slide50.xml"/><Relationship Id="rId132" Type="http://schemas.openxmlformats.org/officeDocument/2006/relationships/slide" Target="slides/slide71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5.xml"/><Relationship Id="rId127" Type="http://schemas.openxmlformats.org/officeDocument/2006/relationships/slide" Target="slides/slide6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2.xml"/><Relationship Id="rId78" Type="http://schemas.openxmlformats.org/officeDocument/2006/relationships/slide" Target="slides/slide17.xml"/><Relationship Id="rId94" Type="http://schemas.openxmlformats.org/officeDocument/2006/relationships/slide" Target="slides/slide33.xml"/><Relationship Id="rId99" Type="http://schemas.openxmlformats.org/officeDocument/2006/relationships/slide" Target="slides/slide38.xml"/><Relationship Id="rId101" Type="http://schemas.openxmlformats.org/officeDocument/2006/relationships/slide" Target="slides/slide40.xml"/><Relationship Id="rId122" Type="http://schemas.openxmlformats.org/officeDocument/2006/relationships/slide" Target="slides/slide61.xml"/><Relationship Id="rId14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7.xml"/><Relationship Id="rId89" Type="http://schemas.openxmlformats.org/officeDocument/2006/relationships/slide" Target="slides/slide28.xml"/><Relationship Id="rId112" Type="http://schemas.openxmlformats.org/officeDocument/2006/relationships/slide" Target="slides/slide51.xml"/><Relationship Id="rId133" Type="http://schemas.openxmlformats.org/officeDocument/2006/relationships/slide" Target="slides/slide72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18.xml"/><Relationship Id="rId102" Type="http://schemas.openxmlformats.org/officeDocument/2006/relationships/slide" Target="slides/slide41.xml"/><Relationship Id="rId123" Type="http://schemas.openxmlformats.org/officeDocument/2006/relationships/slide" Target="slides/slide62.xml"/><Relationship Id="rId14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1.xlsb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_al__ma_Sayfas_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_al__ma_Sayfas_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_al__ma_Sayfas_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_al__ma_Sayfas_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&#350;ule\Desktop\temmuz\TEPAV_&#304;l%20Baz&#305;nda%20G&#246;stergeler_Temmuz2022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&#350;ule\Desktop\temmuz\TEPAV_&#304;l%20Baz&#305;nda%20G&#246;stergeler_Temmuz2022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_al__ma_Sayfas_15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_al__ma_Sayfas_16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_al__ma_Sayfas_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2.xlsb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18.xlsx"/><Relationship Id="rId1" Type="http://schemas.openxmlformats.org/officeDocument/2006/relationships/themeOverride" Target="../theme/themeOverride12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19.xlsx"/><Relationship Id="rId1" Type="http://schemas.openxmlformats.org/officeDocument/2006/relationships/themeOverride" Target="../theme/themeOverride13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350;ule\Desktop\TEPAV%20YEN&#304;\TEPAV%20OCAK\TEPAV_&#304;l%20Baz&#305;nda%20G&#246;stergeler_27012022%20(1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350;ule\Desktop\TEPAV%20YEN&#304;\TEPAV%20OCAK\TEPAV_&#304;l%20Baz&#305;nda%20G&#246;stergeler_27012022%20(1)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350;ule\Desktop\TEPAV%20YEN&#304;\TEPAV%20OCAK\TEPAV_&#304;l%20Baz&#305;nda%20G&#246;stergeler_27012022%20(1)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350;ule\Desktop\TEPAV%20YEN&#304;\TEPAV%20OCAK\TEPAV_&#304;l%20Baz&#305;nda%20G&#246;stergeler_27012022%20(1)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20.xlsb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21.xlsb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22.xlsb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_al__ma_Sayfas_2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3.xlsb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350;ule\Desktop\TEPAV%20YEN&#304;\TEPAV%20OCAK\bir&#231;ok%20d&#252;zenleme%20bu%20excel%20dosyas&#305;na%20g&#246;re%20yap&#305;ld&#305;%20.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4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5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6.xlsb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al__ma_Sayfas_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al__ma_Sayfas_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9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20061825605132685"/>
          <c:w val="0.73451327433628322"/>
          <c:h val="0.6388898609895984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8271604938271603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1,5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7.0609100790321455E-3"/>
                  <c:y val="-0.51913980848230568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2,1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50-4729-A948-541DDF376B6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7465133281627454"/>
                      <c:h val="0.1395419161544795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2.4398759999999999</c:v>
                </c:pt>
                <c:pt idx="1">
                  <c:v>3.1018330000000001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50-4729-A948-541DDF376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935931136"/>
        <c:axId val="1935924064"/>
      </c:barChart>
      <c:catAx>
        <c:axId val="193593113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935924064"/>
        <c:crosses val="min"/>
        <c:auto val="0"/>
        <c:lblAlgn val="ctr"/>
        <c:lblOffset val="100"/>
        <c:noMultiLvlLbl val="0"/>
      </c:catAx>
      <c:valAx>
        <c:axId val="1935924064"/>
        <c:scaling>
          <c:orientation val="minMax"/>
          <c:max val="3.101833000000000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93593113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Kahramanmaraş</a:t>
            </a:r>
            <a:r>
              <a:rPr lang="tr-TR" baseline="0"/>
              <a:t> </a:t>
            </a:r>
            <a:endParaRPr lang="tr-T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İthalat!$S$3</c:f>
              <c:strCache>
                <c:ptCount val="1"/>
                <c:pt idx="0">
                  <c:v>ithalat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İthalat!$R$4:$R$68</c:f>
              <c:numCache>
                <c:formatCode>General</c:formatCode>
                <c:ptCount val="65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İthalat!$S$4:$S$68</c:f>
              <c:numCache>
                <c:formatCode>#,##0</c:formatCode>
                <c:ptCount val="65"/>
                <c:pt idx="0">
                  <c:v>72594</c:v>
                </c:pt>
                <c:pt idx="1">
                  <c:v>69221</c:v>
                </c:pt>
                <c:pt idx="2">
                  <c:v>80501</c:v>
                </c:pt>
                <c:pt idx="3">
                  <c:v>113647</c:v>
                </c:pt>
                <c:pt idx="4">
                  <c:v>122998</c:v>
                </c:pt>
                <c:pt idx="5">
                  <c:v>132834</c:v>
                </c:pt>
                <c:pt idx="6">
                  <c:v>125982</c:v>
                </c:pt>
                <c:pt idx="7">
                  <c:v>118501</c:v>
                </c:pt>
                <c:pt idx="8">
                  <c:v>119933</c:v>
                </c:pt>
                <c:pt idx="9">
                  <c:v>98677</c:v>
                </c:pt>
                <c:pt idx="10">
                  <c:v>165212</c:v>
                </c:pt>
                <c:pt idx="11" formatCode="General">
                  <c:v>83467.741999999998</c:v>
                </c:pt>
                <c:pt idx="12" formatCode="General">
                  <c:v>79052.432000000001</c:v>
                </c:pt>
                <c:pt idx="13" formatCode="General">
                  <c:v>87489.088000000003</c:v>
                </c:pt>
                <c:pt idx="14" formatCode="General">
                  <c:v>84672.68</c:v>
                </c:pt>
                <c:pt idx="15" formatCode="General">
                  <c:v>97189.607999999993</c:v>
                </c:pt>
                <c:pt idx="16" formatCode="General">
                  <c:v>71092.457999999999</c:v>
                </c:pt>
                <c:pt idx="17" formatCode="General">
                  <c:v>91749.585000000006</c:v>
                </c:pt>
                <c:pt idx="18" formatCode="General">
                  <c:v>108356.844</c:v>
                </c:pt>
                <c:pt idx="19" formatCode="General">
                  <c:v>83370.8</c:v>
                </c:pt>
                <c:pt idx="20" formatCode="General">
                  <c:v>62419.133999999998</c:v>
                </c:pt>
                <c:pt idx="21" formatCode="General">
                  <c:v>62092.614999999998</c:v>
                </c:pt>
                <c:pt idx="22" formatCode="General">
                  <c:v>71459.573000000004</c:v>
                </c:pt>
                <c:pt idx="23" formatCode="General">
                  <c:v>49272.85</c:v>
                </c:pt>
                <c:pt idx="24" formatCode="General">
                  <c:v>58402.773000000001</c:v>
                </c:pt>
                <c:pt idx="25" formatCode="General">
                  <c:v>81533.481</c:v>
                </c:pt>
                <c:pt idx="26" formatCode="General">
                  <c:v>103611.982</c:v>
                </c:pt>
                <c:pt idx="27" formatCode="General">
                  <c:v>132974.103</c:v>
                </c:pt>
                <c:pt idx="28" formatCode="General">
                  <c:v>70062.345000000001</c:v>
                </c:pt>
                <c:pt idx="29" formatCode="General">
                  <c:v>138256.93299999999</c:v>
                </c:pt>
                <c:pt idx="30" formatCode="General">
                  <c:v>112170.63</c:v>
                </c:pt>
                <c:pt idx="31" formatCode="General">
                  <c:v>103205.906</c:v>
                </c:pt>
                <c:pt idx="32" formatCode="General">
                  <c:v>98011.865000000005</c:v>
                </c:pt>
                <c:pt idx="33" formatCode="General">
                  <c:v>85913.754000000001</c:v>
                </c:pt>
                <c:pt idx="34" formatCode="General">
                  <c:v>100881.254</c:v>
                </c:pt>
                <c:pt idx="35" formatCode="General">
                  <c:v>95780.788</c:v>
                </c:pt>
                <c:pt idx="36" formatCode="General">
                  <c:v>89788.892999999996</c:v>
                </c:pt>
                <c:pt idx="37" formatCode="General">
                  <c:v>118705.69500000001</c:v>
                </c:pt>
                <c:pt idx="38" formatCode="General">
                  <c:v>114679.64</c:v>
                </c:pt>
                <c:pt idx="39" formatCode="General">
                  <c:v>156322.166</c:v>
                </c:pt>
                <c:pt idx="40" formatCode="General">
                  <c:v>118679.44100000001</c:v>
                </c:pt>
                <c:pt idx="41" formatCode="General">
                  <c:v>103435.37</c:v>
                </c:pt>
                <c:pt idx="42" formatCode="General">
                  <c:v>78617.520999999993</c:v>
                </c:pt>
                <c:pt idx="43" formatCode="General">
                  <c:v>58742.040999999997</c:v>
                </c:pt>
                <c:pt idx="44" formatCode="General">
                  <c:v>51996.457000000002</c:v>
                </c:pt>
                <c:pt idx="45" formatCode="General">
                  <c:v>73695.519</c:v>
                </c:pt>
                <c:pt idx="46" formatCode="General">
                  <c:v>65801.258000000002</c:v>
                </c:pt>
                <c:pt idx="47" formatCode="General">
                  <c:v>86344.429000000004</c:v>
                </c:pt>
                <c:pt idx="48" formatCode="General">
                  <c:v>101397.289</c:v>
                </c:pt>
                <c:pt idx="49" formatCode="General">
                  <c:v>119282.16800000001</c:v>
                </c:pt>
                <c:pt idx="50" formatCode="General">
                  <c:v>99289.919999999998</c:v>
                </c:pt>
                <c:pt idx="51" formatCode="General">
                  <c:v>158722.617</c:v>
                </c:pt>
                <c:pt idx="52" formatCode="General">
                  <c:v>128569.70699999999</c:v>
                </c:pt>
                <c:pt idx="53" formatCode="General">
                  <c:v>147257.05600000001</c:v>
                </c:pt>
                <c:pt idx="54" formatCode="General">
                  <c:v>109561.852</c:v>
                </c:pt>
                <c:pt idx="55" formatCode="General">
                  <c:v>99139.301999999996</c:v>
                </c:pt>
                <c:pt idx="56" formatCode="General">
                  <c:v>96302.512000000002</c:v>
                </c:pt>
                <c:pt idx="57" formatCode="General">
                  <c:v>98718.713000000003</c:v>
                </c:pt>
                <c:pt idx="58" formatCode="General">
                  <c:v>75916.263000000006</c:v>
                </c:pt>
                <c:pt idx="59" formatCode="General">
                  <c:v>78910.414000000004</c:v>
                </c:pt>
                <c:pt idx="60" formatCode="General">
                  <c:v>93747.320999999996</c:v>
                </c:pt>
                <c:pt idx="61" formatCode="General">
                  <c:v>109907.838</c:v>
                </c:pt>
                <c:pt idx="62" formatCode="General">
                  <c:v>111695.838</c:v>
                </c:pt>
                <c:pt idx="63" formatCode="General">
                  <c:v>114554.26300000001</c:v>
                </c:pt>
                <c:pt idx="64" formatCode="General">
                  <c:v>117230.213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İthalat!$T$3</c:f>
              <c:strCache>
                <c:ptCount val="1"/>
                <c:pt idx="0">
                  <c:v>ihracat </c:v>
                </c:pt>
              </c:strCache>
            </c:strRef>
          </c:tx>
          <c:spPr>
            <a:ln w="28575" cap="rnd">
              <a:solidFill>
                <a:srgbClr val="333399"/>
              </a:solidFill>
              <a:round/>
            </a:ln>
            <a:effectLst/>
          </c:spPr>
          <c:marker>
            <c:symbol val="none"/>
          </c:marker>
          <c:cat>
            <c:numRef>
              <c:f>İthalat!$R$4:$R$68</c:f>
              <c:numCache>
                <c:formatCode>General</c:formatCode>
                <c:ptCount val="65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İthalat!$T$4:$T$68</c:f>
              <c:numCache>
                <c:formatCode>#,##0</c:formatCode>
                <c:ptCount val="65"/>
                <c:pt idx="0">
                  <c:v>91187</c:v>
                </c:pt>
                <c:pt idx="1">
                  <c:v>90957</c:v>
                </c:pt>
                <c:pt idx="2">
                  <c:v>117351</c:v>
                </c:pt>
                <c:pt idx="3">
                  <c:v>112968</c:v>
                </c:pt>
                <c:pt idx="4">
                  <c:v>87754</c:v>
                </c:pt>
                <c:pt idx="5">
                  <c:v>110698</c:v>
                </c:pt>
                <c:pt idx="6">
                  <c:v>94054</c:v>
                </c:pt>
                <c:pt idx="7">
                  <c:v>114425</c:v>
                </c:pt>
                <c:pt idx="8">
                  <c:v>133294</c:v>
                </c:pt>
                <c:pt idx="9">
                  <c:v>118132</c:v>
                </c:pt>
                <c:pt idx="10">
                  <c:v>129987</c:v>
                </c:pt>
                <c:pt idx="11" formatCode="General">
                  <c:v>75781.183000000005</c:v>
                </c:pt>
                <c:pt idx="12" formatCode="General">
                  <c:v>71406.714000000007</c:v>
                </c:pt>
                <c:pt idx="13" formatCode="General">
                  <c:v>71653.331000000006</c:v>
                </c:pt>
                <c:pt idx="14" formatCode="General">
                  <c:v>42370.017</c:v>
                </c:pt>
                <c:pt idx="15" formatCode="General">
                  <c:v>48753.491999999998</c:v>
                </c:pt>
                <c:pt idx="16" formatCode="General">
                  <c:v>70609.337</c:v>
                </c:pt>
                <c:pt idx="17" formatCode="General">
                  <c:v>79158.356</c:v>
                </c:pt>
                <c:pt idx="18" formatCode="General">
                  <c:v>66179.759000000005</c:v>
                </c:pt>
                <c:pt idx="19" formatCode="General">
                  <c:v>81993.952000000005</c:v>
                </c:pt>
                <c:pt idx="20" formatCode="General">
                  <c:v>84226.717000000004</c:v>
                </c:pt>
                <c:pt idx="21" formatCode="General">
                  <c:v>75837.903999999995</c:v>
                </c:pt>
                <c:pt idx="22" formatCode="General">
                  <c:v>93377.838000000003</c:v>
                </c:pt>
                <c:pt idx="23" formatCode="General">
                  <c:v>77139.512000000002</c:v>
                </c:pt>
                <c:pt idx="24" formatCode="General">
                  <c:v>72589.922999999995</c:v>
                </c:pt>
                <c:pt idx="25" formatCode="General">
                  <c:v>80129.129000000001</c:v>
                </c:pt>
                <c:pt idx="26" formatCode="General">
                  <c:v>88193.668000000005</c:v>
                </c:pt>
                <c:pt idx="27" formatCode="General">
                  <c:v>85445.394</c:v>
                </c:pt>
                <c:pt idx="28" formatCode="General">
                  <c:v>65227.161999999997</c:v>
                </c:pt>
                <c:pt idx="29" formatCode="General">
                  <c:v>76931.873999999996</c:v>
                </c:pt>
                <c:pt idx="30" formatCode="General">
                  <c:v>62382.343999999997</c:v>
                </c:pt>
                <c:pt idx="31" formatCode="General">
                  <c:v>72812.25</c:v>
                </c:pt>
                <c:pt idx="32" formatCode="General">
                  <c:v>76589.024000000005</c:v>
                </c:pt>
                <c:pt idx="33" formatCode="General">
                  <c:v>71825.472999999998</c:v>
                </c:pt>
                <c:pt idx="34" formatCode="General">
                  <c:v>61483.118000000002</c:v>
                </c:pt>
                <c:pt idx="35" formatCode="General">
                  <c:v>86115.75</c:v>
                </c:pt>
                <c:pt idx="36" formatCode="General">
                  <c:v>89388.774000000005</c:v>
                </c:pt>
                <c:pt idx="37" formatCode="General">
                  <c:v>96980.817999999999</c:v>
                </c:pt>
                <c:pt idx="38" formatCode="General">
                  <c:v>84905.233999999997</c:v>
                </c:pt>
                <c:pt idx="39" formatCode="General">
                  <c:v>90209.862999999998</c:v>
                </c:pt>
                <c:pt idx="40" formatCode="General">
                  <c:v>73820.175000000003</c:v>
                </c:pt>
                <c:pt idx="41" formatCode="General">
                  <c:v>78208.441999999995</c:v>
                </c:pt>
                <c:pt idx="42" formatCode="General">
                  <c:v>69666.343999999997</c:v>
                </c:pt>
                <c:pt idx="43" formatCode="General">
                  <c:v>85110.817999999999</c:v>
                </c:pt>
                <c:pt idx="44" formatCode="General">
                  <c:v>82876.595000000001</c:v>
                </c:pt>
                <c:pt idx="45" formatCode="General">
                  <c:v>75195.232999999993</c:v>
                </c:pt>
                <c:pt idx="46" formatCode="General">
                  <c:v>66120.055999999997</c:v>
                </c:pt>
                <c:pt idx="47" formatCode="General">
                  <c:v>79874.137000000002</c:v>
                </c:pt>
                <c:pt idx="48" formatCode="General">
                  <c:v>77008.582999999999</c:v>
                </c:pt>
                <c:pt idx="49" formatCode="General">
                  <c:v>94913.922999999995</c:v>
                </c:pt>
                <c:pt idx="50" formatCode="General">
                  <c:v>77207.391000000003</c:v>
                </c:pt>
                <c:pt idx="51" formatCode="General">
                  <c:v>74072.962</c:v>
                </c:pt>
                <c:pt idx="52" formatCode="General">
                  <c:v>70995.259000000005</c:v>
                </c:pt>
                <c:pt idx="53" formatCode="General">
                  <c:v>70131.92</c:v>
                </c:pt>
                <c:pt idx="54" formatCode="General">
                  <c:v>73461.834000000003</c:v>
                </c:pt>
                <c:pt idx="55" formatCode="General">
                  <c:v>73003.648000000001</c:v>
                </c:pt>
                <c:pt idx="56" formatCode="General">
                  <c:v>81753.395000000004</c:v>
                </c:pt>
                <c:pt idx="57" formatCode="General">
                  <c:v>81406.209000000003</c:v>
                </c:pt>
                <c:pt idx="58" formatCode="General">
                  <c:v>81856.455000000002</c:v>
                </c:pt>
                <c:pt idx="59" formatCode="General">
                  <c:v>70601.301000000007</c:v>
                </c:pt>
                <c:pt idx="60" formatCode="General">
                  <c:v>72943.180999999997</c:v>
                </c:pt>
                <c:pt idx="61" formatCode="General">
                  <c:v>74926.521999999997</c:v>
                </c:pt>
                <c:pt idx="62" formatCode="General">
                  <c:v>70698.236999999994</c:v>
                </c:pt>
                <c:pt idx="63" formatCode="General">
                  <c:v>76724.914000000004</c:v>
                </c:pt>
                <c:pt idx="64" formatCode="General">
                  <c:v>78160.896999999997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108112"/>
        <c:axId val="2097096688"/>
      </c:lineChart>
      <c:catAx>
        <c:axId val="209710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096688"/>
        <c:crosses val="autoZero"/>
        <c:auto val="1"/>
        <c:lblAlgn val="ctr"/>
        <c:lblOffset val="100"/>
        <c:noMultiLvlLbl val="0"/>
      </c:catAx>
      <c:valAx>
        <c:axId val="209709668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0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135087719298245"/>
          <c:y val="0.82144408445959494"/>
          <c:w val="0.46101140350877196"/>
          <c:h val="9.60157584541376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Şanlıurfa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İthalat!$K$5</c:f>
              <c:strCache>
                <c:ptCount val="1"/>
                <c:pt idx="0">
                  <c:v>ithalat </c:v>
                </c:pt>
              </c:strCache>
            </c:strRef>
          </c:tx>
          <c:spPr>
            <a:ln w="28575" cap="rnd">
              <a:solidFill>
                <a:srgbClr val="333399"/>
              </a:solidFill>
              <a:round/>
            </a:ln>
            <a:effectLst/>
          </c:spPr>
          <c:marker>
            <c:symbol val="none"/>
          </c:marker>
          <c:cat>
            <c:numRef>
              <c:f>İthalat!$J$6:$J$76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İthalat!$K$6:$K$76</c:f>
              <c:numCache>
                <c:formatCode>#,##0</c:formatCode>
                <c:ptCount val="71"/>
                <c:pt idx="0">
                  <c:v>30415</c:v>
                </c:pt>
                <c:pt idx="1">
                  <c:v>22859</c:v>
                </c:pt>
                <c:pt idx="2">
                  <c:v>27634</c:v>
                </c:pt>
                <c:pt idx="3">
                  <c:v>28141</c:v>
                </c:pt>
                <c:pt idx="4">
                  <c:v>33483</c:v>
                </c:pt>
                <c:pt idx="5">
                  <c:v>27810</c:v>
                </c:pt>
                <c:pt idx="6">
                  <c:v>30251</c:v>
                </c:pt>
                <c:pt idx="7">
                  <c:v>35406</c:v>
                </c:pt>
                <c:pt idx="8">
                  <c:v>24060</c:v>
                </c:pt>
                <c:pt idx="9">
                  <c:v>25543</c:v>
                </c:pt>
                <c:pt idx="10">
                  <c:v>38851</c:v>
                </c:pt>
                <c:pt idx="11" formatCode="General">
                  <c:v>26132.449000000001</c:v>
                </c:pt>
                <c:pt idx="12" formatCode="General">
                  <c:v>23260.016</c:v>
                </c:pt>
                <c:pt idx="13" formatCode="General">
                  <c:v>19165.621999999999</c:v>
                </c:pt>
                <c:pt idx="14" formatCode="General">
                  <c:v>22010.414000000001</c:v>
                </c:pt>
                <c:pt idx="15" formatCode="General">
                  <c:v>12279.57</c:v>
                </c:pt>
                <c:pt idx="16" formatCode="General">
                  <c:v>15540.305</c:v>
                </c:pt>
                <c:pt idx="17" formatCode="General">
                  <c:v>15984.73</c:v>
                </c:pt>
                <c:pt idx="18" formatCode="General">
                  <c:v>16468.349999999999</c:v>
                </c:pt>
                <c:pt idx="19" formatCode="General">
                  <c:v>18078.184000000001</c:v>
                </c:pt>
                <c:pt idx="20" formatCode="General">
                  <c:v>19395.131000000001</c:v>
                </c:pt>
                <c:pt idx="21" formatCode="General">
                  <c:v>22045.668000000001</c:v>
                </c:pt>
                <c:pt idx="22" formatCode="General">
                  <c:v>21162.167000000001</c:v>
                </c:pt>
                <c:pt idx="23" formatCode="General">
                  <c:v>11159.522000000001</c:v>
                </c:pt>
                <c:pt idx="24" formatCode="General">
                  <c:v>12139.757</c:v>
                </c:pt>
                <c:pt idx="25" formatCode="General">
                  <c:v>17654.437000000002</c:v>
                </c:pt>
                <c:pt idx="26" formatCode="General">
                  <c:v>18426.669000000002</c:v>
                </c:pt>
                <c:pt idx="27" formatCode="General">
                  <c:v>17166.098999999998</c:v>
                </c:pt>
                <c:pt idx="28" formatCode="General">
                  <c:v>12026.789000000001</c:v>
                </c:pt>
                <c:pt idx="29" formatCode="General">
                  <c:v>18279.985000000001</c:v>
                </c:pt>
                <c:pt idx="30" formatCode="General">
                  <c:v>19623.112000000001</c:v>
                </c:pt>
                <c:pt idx="31" formatCode="General">
                  <c:v>19283.816999999999</c:v>
                </c:pt>
                <c:pt idx="32" formatCode="General">
                  <c:v>15702.23</c:v>
                </c:pt>
                <c:pt idx="33" formatCode="General">
                  <c:v>17942.182000000001</c:v>
                </c:pt>
                <c:pt idx="34" formatCode="General">
                  <c:v>23613.532999999999</c:v>
                </c:pt>
                <c:pt idx="35" formatCode="General">
                  <c:v>15234.566000000001</c:v>
                </c:pt>
                <c:pt idx="36" formatCode="General">
                  <c:v>14057.775</c:v>
                </c:pt>
                <c:pt idx="37" formatCode="General">
                  <c:v>11671.349</c:v>
                </c:pt>
                <c:pt idx="38" formatCode="General">
                  <c:v>9263.0990000000002</c:v>
                </c:pt>
                <c:pt idx="39" formatCode="General">
                  <c:v>11733.674000000001</c:v>
                </c:pt>
                <c:pt idx="40" formatCode="General">
                  <c:v>9158.8539999999994</c:v>
                </c:pt>
                <c:pt idx="41" formatCode="General">
                  <c:v>18054.912</c:v>
                </c:pt>
                <c:pt idx="42" formatCode="General">
                  <c:v>23501.712</c:v>
                </c:pt>
                <c:pt idx="43" formatCode="General">
                  <c:v>12741.353999999999</c:v>
                </c:pt>
                <c:pt idx="44" formatCode="General">
                  <c:v>6680.3419999999996</c:v>
                </c:pt>
                <c:pt idx="45" formatCode="General">
                  <c:v>7469.1149999999998</c:v>
                </c:pt>
                <c:pt idx="46" formatCode="General">
                  <c:v>8967.48</c:v>
                </c:pt>
                <c:pt idx="47" formatCode="General">
                  <c:v>15418.534</c:v>
                </c:pt>
                <c:pt idx="48" formatCode="General">
                  <c:v>11603.380999999999</c:v>
                </c:pt>
                <c:pt idx="49" formatCode="General">
                  <c:v>13242.112999999999</c:v>
                </c:pt>
                <c:pt idx="50" formatCode="General">
                  <c:v>11314.632</c:v>
                </c:pt>
                <c:pt idx="51" formatCode="General">
                  <c:v>17178.041000000001</c:v>
                </c:pt>
                <c:pt idx="52" formatCode="General">
                  <c:v>19009.094000000001</c:v>
                </c:pt>
                <c:pt idx="53" formatCode="General">
                  <c:v>14070.603999999999</c:v>
                </c:pt>
                <c:pt idx="54" formatCode="General">
                  <c:v>17106.704000000002</c:v>
                </c:pt>
                <c:pt idx="55" formatCode="General">
                  <c:v>12699.377</c:v>
                </c:pt>
                <c:pt idx="56" formatCode="General">
                  <c:v>11905.985000000001</c:v>
                </c:pt>
                <c:pt idx="57" formatCode="General">
                  <c:v>8572.2919999999995</c:v>
                </c:pt>
                <c:pt idx="58" formatCode="General">
                  <c:v>10377.433000000001</c:v>
                </c:pt>
                <c:pt idx="59" formatCode="General">
                  <c:v>10302.599</c:v>
                </c:pt>
                <c:pt idx="60" formatCode="General">
                  <c:v>20201.278999999999</c:v>
                </c:pt>
                <c:pt idx="61" formatCode="General">
                  <c:v>13989.508</c:v>
                </c:pt>
                <c:pt idx="62" formatCode="General">
                  <c:v>12912.454</c:v>
                </c:pt>
                <c:pt idx="63" formatCode="General">
                  <c:v>13731.857</c:v>
                </c:pt>
                <c:pt idx="64" formatCode="General">
                  <c:v>16270.189</c:v>
                </c:pt>
                <c:pt idx="65" formatCode="General">
                  <c:v>7652.3130000000001</c:v>
                </c:pt>
                <c:pt idx="66" formatCode="General">
                  <c:v>7966.7560000000003</c:v>
                </c:pt>
                <c:pt idx="67" formatCode="General">
                  <c:v>13155.856</c:v>
                </c:pt>
                <c:pt idx="68" formatCode="General">
                  <c:v>7566.0290000000005</c:v>
                </c:pt>
                <c:pt idx="69" formatCode="General">
                  <c:v>9164.0210000000006</c:v>
                </c:pt>
                <c:pt idx="70" formatCode="General">
                  <c:v>8916.5529999999999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İthalat!$L$5</c:f>
              <c:strCache>
                <c:ptCount val="1"/>
                <c:pt idx="0">
                  <c:v>ihracat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İthalat!$J$6:$J$76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İthalat!$L$6:$L$76</c:f>
              <c:numCache>
                <c:formatCode>#,##0</c:formatCode>
                <c:ptCount val="71"/>
                <c:pt idx="0">
                  <c:v>15410</c:v>
                </c:pt>
                <c:pt idx="1">
                  <c:v>18326</c:v>
                </c:pt>
                <c:pt idx="2">
                  <c:v>19691</c:v>
                </c:pt>
                <c:pt idx="3">
                  <c:v>18142</c:v>
                </c:pt>
                <c:pt idx="4">
                  <c:v>15847</c:v>
                </c:pt>
                <c:pt idx="5">
                  <c:v>15654</c:v>
                </c:pt>
                <c:pt idx="6">
                  <c:v>13135</c:v>
                </c:pt>
                <c:pt idx="7">
                  <c:v>13396</c:v>
                </c:pt>
                <c:pt idx="8">
                  <c:v>19584</c:v>
                </c:pt>
                <c:pt idx="9">
                  <c:v>18679</c:v>
                </c:pt>
                <c:pt idx="10">
                  <c:v>17133</c:v>
                </c:pt>
                <c:pt idx="11" formatCode="General">
                  <c:v>10986.225</c:v>
                </c:pt>
                <c:pt idx="12" formatCode="General">
                  <c:v>10022.175999999999</c:v>
                </c:pt>
                <c:pt idx="13" formatCode="General">
                  <c:v>10874.743</c:v>
                </c:pt>
                <c:pt idx="14" formatCode="General">
                  <c:v>9753.3029999999999</c:v>
                </c:pt>
                <c:pt idx="15" formatCode="General">
                  <c:v>11176.214</c:v>
                </c:pt>
                <c:pt idx="16" formatCode="General">
                  <c:v>15247.923000000001</c:v>
                </c:pt>
                <c:pt idx="17" formatCode="General">
                  <c:v>11634.825999999999</c:v>
                </c:pt>
                <c:pt idx="18" formatCode="General">
                  <c:v>10326.709999999999</c:v>
                </c:pt>
                <c:pt idx="19" formatCode="General">
                  <c:v>11351.531000000001</c:v>
                </c:pt>
                <c:pt idx="20" formatCode="General">
                  <c:v>18841.253000000001</c:v>
                </c:pt>
                <c:pt idx="21" formatCode="General">
                  <c:v>14203.733</c:v>
                </c:pt>
                <c:pt idx="22" formatCode="General">
                  <c:v>19145.89</c:v>
                </c:pt>
                <c:pt idx="23" formatCode="General">
                  <c:v>10327.514999999999</c:v>
                </c:pt>
                <c:pt idx="24" formatCode="General">
                  <c:v>10324.030000000001</c:v>
                </c:pt>
                <c:pt idx="25" formatCode="General">
                  <c:v>16466.707999999999</c:v>
                </c:pt>
                <c:pt idx="26" formatCode="General">
                  <c:v>12609.462</c:v>
                </c:pt>
                <c:pt idx="27" formatCode="General">
                  <c:v>15704.704</c:v>
                </c:pt>
                <c:pt idx="28" formatCode="General">
                  <c:v>6100.1790000000001</c:v>
                </c:pt>
                <c:pt idx="29" formatCode="General">
                  <c:v>12582.046</c:v>
                </c:pt>
                <c:pt idx="30" formatCode="General">
                  <c:v>10285.678</c:v>
                </c:pt>
                <c:pt idx="31" formatCode="General">
                  <c:v>13445.38</c:v>
                </c:pt>
                <c:pt idx="32" formatCode="General">
                  <c:v>15818.534</c:v>
                </c:pt>
                <c:pt idx="33" formatCode="General">
                  <c:v>17659.062000000002</c:v>
                </c:pt>
                <c:pt idx="34" formatCode="General">
                  <c:v>12550.161</c:v>
                </c:pt>
                <c:pt idx="35" formatCode="General">
                  <c:v>13272.41</c:v>
                </c:pt>
                <c:pt idx="36" formatCode="General">
                  <c:v>13100.379000000001</c:v>
                </c:pt>
                <c:pt idx="37" formatCode="General">
                  <c:v>11867.057000000001</c:v>
                </c:pt>
                <c:pt idx="38" formatCode="General">
                  <c:v>9846.6380000000008</c:v>
                </c:pt>
                <c:pt idx="39" formatCode="General">
                  <c:v>12488.884</c:v>
                </c:pt>
                <c:pt idx="40" formatCode="General">
                  <c:v>10167.083000000001</c:v>
                </c:pt>
                <c:pt idx="41" formatCode="General">
                  <c:v>11062.832</c:v>
                </c:pt>
                <c:pt idx="42" formatCode="General">
                  <c:v>13119.995000000001</c:v>
                </c:pt>
                <c:pt idx="43" formatCode="General">
                  <c:v>13846.312</c:v>
                </c:pt>
                <c:pt idx="44" formatCode="General">
                  <c:v>14940.272000000001</c:v>
                </c:pt>
                <c:pt idx="45" formatCode="General">
                  <c:v>15235.491</c:v>
                </c:pt>
                <c:pt idx="46" formatCode="General">
                  <c:v>11167.338</c:v>
                </c:pt>
                <c:pt idx="47" formatCode="General">
                  <c:v>13588.885</c:v>
                </c:pt>
                <c:pt idx="48" formatCode="General">
                  <c:v>13548.606</c:v>
                </c:pt>
                <c:pt idx="49" formatCode="General">
                  <c:v>15057.236000000001</c:v>
                </c:pt>
                <c:pt idx="50" formatCode="General">
                  <c:v>11583.8</c:v>
                </c:pt>
                <c:pt idx="51" formatCode="General">
                  <c:v>13590.353999999999</c:v>
                </c:pt>
                <c:pt idx="52" formatCode="General">
                  <c:v>9599.8539999999994</c:v>
                </c:pt>
                <c:pt idx="53" formatCode="General">
                  <c:v>8926.5959999999995</c:v>
                </c:pt>
                <c:pt idx="54" formatCode="General">
                  <c:v>10175.286</c:v>
                </c:pt>
                <c:pt idx="55" formatCode="General">
                  <c:v>9687.4969999999994</c:v>
                </c:pt>
                <c:pt idx="56" formatCode="General">
                  <c:v>11545.963</c:v>
                </c:pt>
                <c:pt idx="57" formatCode="General">
                  <c:v>10647.753000000001</c:v>
                </c:pt>
                <c:pt idx="58" formatCode="General">
                  <c:v>15557.098</c:v>
                </c:pt>
                <c:pt idx="59" formatCode="General">
                  <c:v>14336.877</c:v>
                </c:pt>
                <c:pt idx="60" formatCode="General">
                  <c:v>18349.136999999999</c:v>
                </c:pt>
                <c:pt idx="61" formatCode="General">
                  <c:v>20858.03</c:v>
                </c:pt>
                <c:pt idx="62" formatCode="General">
                  <c:v>22323.685000000001</c:v>
                </c:pt>
                <c:pt idx="63" formatCode="General">
                  <c:v>18292.447</c:v>
                </c:pt>
                <c:pt idx="64" formatCode="General">
                  <c:v>15934.891</c:v>
                </c:pt>
                <c:pt idx="65" formatCode="General">
                  <c:v>12064.168</c:v>
                </c:pt>
                <c:pt idx="66" formatCode="General">
                  <c:v>14073.624</c:v>
                </c:pt>
                <c:pt idx="67" formatCode="General">
                  <c:v>12017.234</c:v>
                </c:pt>
                <c:pt idx="68" formatCode="General">
                  <c:v>14958.246999999999</c:v>
                </c:pt>
                <c:pt idx="69" formatCode="General">
                  <c:v>12937.665000000001</c:v>
                </c:pt>
                <c:pt idx="70" formatCode="General">
                  <c:v>15478.535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102672"/>
        <c:axId val="2097097232"/>
      </c:lineChart>
      <c:catAx>
        <c:axId val="209710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097232"/>
        <c:crosses val="autoZero"/>
        <c:auto val="1"/>
        <c:lblAlgn val="ctr"/>
        <c:lblOffset val="100"/>
        <c:noMultiLvlLbl val="0"/>
      </c:catAx>
      <c:valAx>
        <c:axId val="209709723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02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506432748538012"/>
          <c:y val="0.86086494252873558"/>
          <c:w val="0.44987105263157895"/>
          <c:h val="0.139135057471264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Gaziantep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90394817669068"/>
          <c:y val="0.20875000000000005"/>
          <c:w val="0.76796699614675823"/>
          <c:h val="0.58711447581146625"/>
        </c:manualLayout>
      </c:layout>
      <c:lineChart>
        <c:grouping val="standard"/>
        <c:varyColors val="0"/>
        <c:ser>
          <c:idx val="0"/>
          <c:order val="0"/>
          <c:tx>
            <c:strRef>
              <c:f>İthalat!$V$19</c:f>
              <c:strCache>
                <c:ptCount val="1"/>
                <c:pt idx="0">
                  <c:v>ithalat 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İthalat!$U$20:$U$90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İthalat!$V$20:$V$90</c:f>
              <c:numCache>
                <c:formatCode>#,##0</c:formatCode>
                <c:ptCount val="71"/>
                <c:pt idx="0">
                  <c:v>476452.42599999998</c:v>
                </c:pt>
                <c:pt idx="1">
                  <c:v>516583.06900000002</c:v>
                </c:pt>
                <c:pt idx="2">
                  <c:v>640735.37600000005</c:v>
                </c:pt>
                <c:pt idx="3">
                  <c:v>649599.55000000005</c:v>
                </c:pt>
                <c:pt idx="4">
                  <c:v>614600.11800000002</c:v>
                </c:pt>
                <c:pt idx="5">
                  <c:v>723854.56900000002</c:v>
                </c:pt>
                <c:pt idx="6">
                  <c:v>501641.92700000003</c:v>
                </c:pt>
                <c:pt idx="7">
                  <c:v>590415.61899999995</c:v>
                </c:pt>
                <c:pt idx="8">
                  <c:v>618127.27099999995</c:v>
                </c:pt>
                <c:pt idx="9">
                  <c:v>552811.75899999996</c:v>
                </c:pt>
                <c:pt idx="10">
                  <c:v>680918.58</c:v>
                </c:pt>
                <c:pt idx="11">
                  <c:v>421554.24800000002</c:v>
                </c:pt>
                <c:pt idx="12">
                  <c:v>414494.674</c:v>
                </c:pt>
                <c:pt idx="13">
                  <c:v>454263.26299999998</c:v>
                </c:pt>
                <c:pt idx="14">
                  <c:v>476400.19699999999</c:v>
                </c:pt>
                <c:pt idx="15">
                  <c:v>400618.16499999998</c:v>
                </c:pt>
                <c:pt idx="16">
                  <c:v>436266.74699999997</c:v>
                </c:pt>
                <c:pt idx="17">
                  <c:v>423341.05499999999</c:v>
                </c:pt>
                <c:pt idx="18">
                  <c:v>397728.45500000002</c:v>
                </c:pt>
                <c:pt idx="19">
                  <c:v>456525.50300000003</c:v>
                </c:pt>
                <c:pt idx="20">
                  <c:v>374937.45</c:v>
                </c:pt>
                <c:pt idx="21">
                  <c:v>457201.04599999997</c:v>
                </c:pt>
                <c:pt idx="22">
                  <c:v>563606.79099999997</c:v>
                </c:pt>
                <c:pt idx="23">
                  <c:v>378365.71500000003</c:v>
                </c:pt>
                <c:pt idx="24">
                  <c:v>387580.55200000003</c:v>
                </c:pt>
                <c:pt idx="25">
                  <c:v>445192.75199999998</c:v>
                </c:pt>
                <c:pt idx="26">
                  <c:v>458204.88400000002</c:v>
                </c:pt>
                <c:pt idx="27">
                  <c:v>484737.66899999999</c:v>
                </c:pt>
                <c:pt idx="28">
                  <c:v>405154.84100000001</c:v>
                </c:pt>
                <c:pt idx="29">
                  <c:v>458076.96</c:v>
                </c:pt>
                <c:pt idx="30">
                  <c:v>387718.66800000001</c:v>
                </c:pt>
                <c:pt idx="31">
                  <c:v>408985.538</c:v>
                </c:pt>
                <c:pt idx="32">
                  <c:v>397647.93400000001</c:v>
                </c:pt>
                <c:pt idx="33">
                  <c:v>407370.538</c:v>
                </c:pt>
                <c:pt idx="34">
                  <c:v>446596.33899999998</c:v>
                </c:pt>
                <c:pt idx="35">
                  <c:v>449038.14299999998</c:v>
                </c:pt>
                <c:pt idx="36">
                  <c:v>398149.27399999998</c:v>
                </c:pt>
                <c:pt idx="37">
                  <c:v>469912.76699999999</c:v>
                </c:pt>
                <c:pt idx="38">
                  <c:v>466167.86200000002</c:v>
                </c:pt>
                <c:pt idx="39">
                  <c:v>474112.35700000002</c:v>
                </c:pt>
                <c:pt idx="40">
                  <c:v>389094.33899999998</c:v>
                </c:pt>
                <c:pt idx="41">
                  <c:v>438281.973</c:v>
                </c:pt>
                <c:pt idx="42">
                  <c:v>361118.027</c:v>
                </c:pt>
                <c:pt idx="43">
                  <c:v>348878.484</c:v>
                </c:pt>
                <c:pt idx="44">
                  <c:v>399362.82799999998</c:v>
                </c:pt>
                <c:pt idx="45">
                  <c:v>333227.06</c:v>
                </c:pt>
                <c:pt idx="46">
                  <c:v>347132.658</c:v>
                </c:pt>
                <c:pt idx="47">
                  <c:v>390343.522</c:v>
                </c:pt>
                <c:pt idx="48">
                  <c:v>331726.13199999998</c:v>
                </c:pt>
                <c:pt idx="49">
                  <c:v>431250.62199999997</c:v>
                </c:pt>
                <c:pt idx="50">
                  <c:v>450003.73100000003</c:v>
                </c:pt>
                <c:pt idx="51">
                  <c:v>481484.24599999998</c:v>
                </c:pt>
                <c:pt idx="52">
                  <c:v>449135.97100000002</c:v>
                </c:pt>
                <c:pt idx="53">
                  <c:v>428282.90600000002</c:v>
                </c:pt>
                <c:pt idx="54">
                  <c:v>443232.87300000002</c:v>
                </c:pt>
                <c:pt idx="55">
                  <c:v>426534.10399999999</c:v>
                </c:pt>
                <c:pt idx="56">
                  <c:v>398921.41399999999</c:v>
                </c:pt>
                <c:pt idx="57">
                  <c:v>429903.37400000001</c:v>
                </c:pt>
                <c:pt idx="58">
                  <c:v>408004.10499999998</c:v>
                </c:pt>
                <c:pt idx="59">
                  <c:v>361787.61700000003</c:v>
                </c:pt>
                <c:pt idx="60">
                  <c:v>387343.88900000002</c:v>
                </c:pt>
                <c:pt idx="61">
                  <c:v>376893.19500000001</c:v>
                </c:pt>
                <c:pt idx="62">
                  <c:v>388531.36</c:v>
                </c:pt>
                <c:pt idx="63">
                  <c:v>379196.08299999998</c:v>
                </c:pt>
                <c:pt idx="64">
                  <c:v>391559.07900000003</c:v>
                </c:pt>
                <c:pt idx="65">
                  <c:v>352558.32199999999</c:v>
                </c:pt>
                <c:pt idx="66">
                  <c:v>373859.91600000003</c:v>
                </c:pt>
                <c:pt idx="67">
                  <c:v>337224.033</c:v>
                </c:pt>
                <c:pt idx="68">
                  <c:v>331218.80200000003</c:v>
                </c:pt>
                <c:pt idx="69">
                  <c:v>442070.38299999997</c:v>
                </c:pt>
                <c:pt idx="70">
                  <c:v>385115.02799999999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İthalat!$W$19</c:f>
              <c:strCache>
                <c:ptCount val="1"/>
                <c:pt idx="0">
                  <c:v>ihracat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İthalat!$U$20:$U$90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İthalat!$W$20:$W$90</c:f>
              <c:numCache>
                <c:formatCode>#,##0</c:formatCode>
                <c:ptCount val="71"/>
                <c:pt idx="0">
                  <c:v>657268.228</c:v>
                </c:pt>
                <c:pt idx="1">
                  <c:v>733424.93</c:v>
                </c:pt>
                <c:pt idx="2">
                  <c:v>856438.67700000003</c:v>
                </c:pt>
                <c:pt idx="3">
                  <c:v>858795.62300000002</c:v>
                </c:pt>
                <c:pt idx="4">
                  <c:v>718219.59400000004</c:v>
                </c:pt>
                <c:pt idx="5">
                  <c:v>883230.07400000002</c:v>
                </c:pt>
                <c:pt idx="6">
                  <c:v>700138.08499999996</c:v>
                </c:pt>
                <c:pt idx="7">
                  <c:v>855205.64500000002</c:v>
                </c:pt>
                <c:pt idx="8">
                  <c:v>898002.13800000004</c:v>
                </c:pt>
                <c:pt idx="9">
                  <c:v>871589.53399999999</c:v>
                </c:pt>
                <c:pt idx="10">
                  <c:v>885053.38500000001</c:v>
                </c:pt>
                <c:pt idx="11">
                  <c:v>640516.63800000004</c:v>
                </c:pt>
                <c:pt idx="12">
                  <c:v>650568.33100000001</c:v>
                </c:pt>
                <c:pt idx="13">
                  <c:v>617409.97699999996</c:v>
                </c:pt>
                <c:pt idx="14">
                  <c:v>497762.34299999999</c:v>
                </c:pt>
                <c:pt idx="15">
                  <c:v>500054.28</c:v>
                </c:pt>
                <c:pt idx="16">
                  <c:v>665282.16099999996</c:v>
                </c:pt>
                <c:pt idx="17">
                  <c:v>748540.77599999995</c:v>
                </c:pt>
                <c:pt idx="18">
                  <c:v>621005.50800000003</c:v>
                </c:pt>
                <c:pt idx="19">
                  <c:v>776731.91899999999</c:v>
                </c:pt>
                <c:pt idx="20">
                  <c:v>818150.65599999996</c:v>
                </c:pt>
                <c:pt idx="21">
                  <c:v>724874.02800000005</c:v>
                </c:pt>
                <c:pt idx="22">
                  <c:v>903926.87899999996</c:v>
                </c:pt>
                <c:pt idx="23">
                  <c:v>611151.75399999996</c:v>
                </c:pt>
                <c:pt idx="24">
                  <c:v>624175.41099999996</c:v>
                </c:pt>
                <c:pt idx="25">
                  <c:v>675605.18700000003</c:v>
                </c:pt>
                <c:pt idx="26">
                  <c:v>692662.728</c:v>
                </c:pt>
                <c:pt idx="27">
                  <c:v>709488.83499999996</c:v>
                </c:pt>
                <c:pt idx="28">
                  <c:v>447329.70799999998</c:v>
                </c:pt>
                <c:pt idx="29">
                  <c:v>685612.46499999997</c:v>
                </c:pt>
                <c:pt idx="30">
                  <c:v>582496.772</c:v>
                </c:pt>
                <c:pt idx="31">
                  <c:v>696482.63399999996</c:v>
                </c:pt>
                <c:pt idx="32">
                  <c:v>734835.81400000001</c:v>
                </c:pt>
                <c:pt idx="33">
                  <c:v>692978.38699999999</c:v>
                </c:pt>
                <c:pt idx="34">
                  <c:v>659052.34299999999</c:v>
                </c:pt>
                <c:pt idx="35">
                  <c:v>538155.92099999997</c:v>
                </c:pt>
                <c:pt idx="36">
                  <c:v>572351.80299999996</c:v>
                </c:pt>
                <c:pt idx="37">
                  <c:v>644877.09299999999</c:v>
                </c:pt>
                <c:pt idx="38">
                  <c:v>584131.55099999998</c:v>
                </c:pt>
                <c:pt idx="39">
                  <c:v>639495.05000000005</c:v>
                </c:pt>
                <c:pt idx="40">
                  <c:v>500236.30499999999</c:v>
                </c:pt>
                <c:pt idx="41">
                  <c:v>577572.40700000001</c:v>
                </c:pt>
                <c:pt idx="42">
                  <c:v>522869.28899999999</c:v>
                </c:pt>
                <c:pt idx="43">
                  <c:v>635062.30200000003</c:v>
                </c:pt>
                <c:pt idx="44">
                  <c:v>676632.946</c:v>
                </c:pt>
                <c:pt idx="45">
                  <c:v>689031.473</c:v>
                </c:pt>
                <c:pt idx="46">
                  <c:v>628534.72499999998</c:v>
                </c:pt>
                <c:pt idx="47">
                  <c:v>531557.94400000002</c:v>
                </c:pt>
                <c:pt idx="48">
                  <c:v>558472.81400000001</c:v>
                </c:pt>
                <c:pt idx="49">
                  <c:v>654347.15099999995</c:v>
                </c:pt>
                <c:pt idx="50">
                  <c:v>578896.08400000003</c:v>
                </c:pt>
                <c:pt idx="51">
                  <c:v>611782.38699999999</c:v>
                </c:pt>
                <c:pt idx="52">
                  <c:v>497954.245</c:v>
                </c:pt>
                <c:pt idx="53">
                  <c:v>508328.65500000003</c:v>
                </c:pt>
                <c:pt idx="54">
                  <c:v>628164.35900000005</c:v>
                </c:pt>
                <c:pt idx="55">
                  <c:v>546804.07400000002</c:v>
                </c:pt>
                <c:pt idx="56">
                  <c:v>631018.76399999997</c:v>
                </c:pt>
                <c:pt idx="57">
                  <c:v>612201.80700000003</c:v>
                </c:pt>
                <c:pt idx="58">
                  <c:v>630655.68599999999</c:v>
                </c:pt>
                <c:pt idx="59">
                  <c:v>453440.06300000002</c:v>
                </c:pt>
                <c:pt idx="60">
                  <c:v>591837.63500000001</c:v>
                </c:pt>
                <c:pt idx="61">
                  <c:v>628102.66599999997</c:v>
                </c:pt>
                <c:pt idx="62">
                  <c:v>584030.92099999997</c:v>
                </c:pt>
                <c:pt idx="63">
                  <c:v>572940.65700000001</c:v>
                </c:pt>
                <c:pt idx="64">
                  <c:v>620082.679</c:v>
                </c:pt>
                <c:pt idx="65">
                  <c:v>406493.72200000001</c:v>
                </c:pt>
                <c:pt idx="66">
                  <c:v>646351.01599999995</c:v>
                </c:pt>
                <c:pt idx="67">
                  <c:v>523150.07699999999</c:v>
                </c:pt>
                <c:pt idx="68">
                  <c:v>630193.48400000005</c:v>
                </c:pt>
                <c:pt idx="69">
                  <c:v>609085.76800000004</c:v>
                </c:pt>
                <c:pt idx="70">
                  <c:v>594870.22699999996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099408"/>
        <c:axId val="2097103216"/>
      </c:lineChart>
      <c:catAx>
        <c:axId val="209709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03216"/>
        <c:crosses val="autoZero"/>
        <c:auto val="1"/>
        <c:lblAlgn val="ctr"/>
        <c:lblOffset val="100"/>
        <c:noMultiLvlLbl val="0"/>
      </c:catAx>
      <c:valAx>
        <c:axId val="209710321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09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914401756708287"/>
          <c:y val="0.91190084812534522"/>
          <c:w val="0.44813298137238966"/>
          <c:h val="8.80991518746547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Adana</a:t>
            </a:r>
          </a:p>
        </c:rich>
      </c:tx>
      <c:layout>
        <c:manualLayout>
          <c:xMode val="edge"/>
          <c:yMode val="edge"/>
          <c:x val="0.42796561555312362"/>
          <c:y val="0.146300832777797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İthalat!$Y$2</c:f>
              <c:strCache>
                <c:ptCount val="1"/>
                <c:pt idx="0">
                  <c:v>ithalat 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İthalat!$X$3:$X$73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İthalat!$Y$3:$Y$73</c:f>
              <c:numCache>
                <c:formatCode>#,##0</c:formatCode>
                <c:ptCount val="71"/>
                <c:pt idx="0">
                  <c:v>211893.12899999999</c:v>
                </c:pt>
                <c:pt idx="1">
                  <c:v>229929.67499999999</c:v>
                </c:pt>
                <c:pt idx="2">
                  <c:v>269893.79200000002</c:v>
                </c:pt>
                <c:pt idx="3">
                  <c:v>260229.72899999999</c:v>
                </c:pt>
                <c:pt idx="4">
                  <c:v>310004.44799999997</c:v>
                </c:pt>
                <c:pt idx="5">
                  <c:v>290193.85700000002</c:v>
                </c:pt>
                <c:pt idx="6">
                  <c:v>279103.55200000003</c:v>
                </c:pt>
                <c:pt idx="7">
                  <c:v>272057.77</c:v>
                </c:pt>
                <c:pt idx="8">
                  <c:v>375944.37</c:v>
                </c:pt>
                <c:pt idx="9">
                  <c:v>314523.022</c:v>
                </c:pt>
                <c:pt idx="10">
                  <c:v>443569.89899999998</c:v>
                </c:pt>
                <c:pt idx="11">
                  <c:v>170250.87100000001</c:v>
                </c:pt>
                <c:pt idx="12">
                  <c:v>166031.00099999999</c:v>
                </c:pt>
                <c:pt idx="13">
                  <c:v>197402.12100000001</c:v>
                </c:pt>
                <c:pt idx="14">
                  <c:v>150252.65100000001</c:v>
                </c:pt>
                <c:pt idx="15">
                  <c:v>179477.511</c:v>
                </c:pt>
                <c:pt idx="16">
                  <c:v>126030.413</c:v>
                </c:pt>
                <c:pt idx="17">
                  <c:v>178057.62599999999</c:v>
                </c:pt>
                <c:pt idx="18">
                  <c:v>160423.003</c:v>
                </c:pt>
                <c:pt idx="19">
                  <c:v>173195.74600000001</c:v>
                </c:pt>
                <c:pt idx="20">
                  <c:v>188693.06599999999</c:v>
                </c:pt>
                <c:pt idx="21">
                  <c:v>193949.53599999999</c:v>
                </c:pt>
                <c:pt idx="22">
                  <c:v>243354.106</c:v>
                </c:pt>
                <c:pt idx="23">
                  <c:v>136627.258</c:v>
                </c:pt>
                <c:pt idx="24">
                  <c:v>143367.79999999999</c:v>
                </c:pt>
                <c:pt idx="25">
                  <c:v>141583.96100000001</c:v>
                </c:pt>
                <c:pt idx="26">
                  <c:v>180716.552</c:v>
                </c:pt>
                <c:pt idx="27">
                  <c:v>211833.18599999999</c:v>
                </c:pt>
                <c:pt idx="28">
                  <c:v>164031.75399999999</c:v>
                </c:pt>
                <c:pt idx="29">
                  <c:v>220716.861</c:v>
                </c:pt>
                <c:pt idx="30">
                  <c:v>196385.693</c:v>
                </c:pt>
                <c:pt idx="31">
                  <c:v>136856.91099999999</c:v>
                </c:pt>
                <c:pt idx="32">
                  <c:v>178132.902</c:v>
                </c:pt>
                <c:pt idx="33">
                  <c:v>200444.51300000001</c:v>
                </c:pt>
                <c:pt idx="34">
                  <c:v>204036.4</c:v>
                </c:pt>
                <c:pt idx="35">
                  <c:v>210684.49900000001</c:v>
                </c:pt>
                <c:pt idx="36">
                  <c:v>178073.65100000001</c:v>
                </c:pt>
                <c:pt idx="37">
                  <c:v>198518.87599999999</c:v>
                </c:pt>
                <c:pt idx="38">
                  <c:v>189894.07800000001</c:v>
                </c:pt>
                <c:pt idx="39">
                  <c:v>183851.36300000001</c:v>
                </c:pt>
                <c:pt idx="40">
                  <c:v>205199.37599999999</c:v>
                </c:pt>
                <c:pt idx="41">
                  <c:v>189365.95199999999</c:v>
                </c:pt>
                <c:pt idx="42">
                  <c:v>135549.32699999999</c:v>
                </c:pt>
                <c:pt idx="43">
                  <c:v>169074.367</c:v>
                </c:pt>
                <c:pt idx="44">
                  <c:v>133573.49</c:v>
                </c:pt>
                <c:pt idx="45">
                  <c:v>144737.37599999999</c:v>
                </c:pt>
                <c:pt idx="46">
                  <c:v>123886.546</c:v>
                </c:pt>
                <c:pt idx="47">
                  <c:v>135230.65599999999</c:v>
                </c:pt>
                <c:pt idx="48">
                  <c:v>124304.018</c:v>
                </c:pt>
                <c:pt idx="49">
                  <c:v>152659.20800000001</c:v>
                </c:pt>
                <c:pt idx="50">
                  <c:v>152117.353</c:v>
                </c:pt>
                <c:pt idx="51">
                  <c:v>167707.10800000001</c:v>
                </c:pt>
                <c:pt idx="52">
                  <c:v>158491.96900000001</c:v>
                </c:pt>
                <c:pt idx="53">
                  <c:v>219653.16899999999</c:v>
                </c:pt>
                <c:pt idx="54">
                  <c:v>175238.44500000001</c:v>
                </c:pt>
                <c:pt idx="55">
                  <c:v>172856.38200000001</c:v>
                </c:pt>
                <c:pt idx="56">
                  <c:v>179381.14</c:v>
                </c:pt>
                <c:pt idx="57">
                  <c:v>154079.323</c:v>
                </c:pt>
                <c:pt idx="58">
                  <c:v>187912.09400000001</c:v>
                </c:pt>
                <c:pt idx="59">
                  <c:v>105624.717</c:v>
                </c:pt>
                <c:pt idx="60">
                  <c:v>146093.342</c:v>
                </c:pt>
                <c:pt idx="61">
                  <c:v>180107.65299999999</c:v>
                </c:pt>
                <c:pt idx="62">
                  <c:v>155035.82699999999</c:v>
                </c:pt>
                <c:pt idx="63">
                  <c:v>139992.74600000001</c:v>
                </c:pt>
                <c:pt idx="64">
                  <c:v>164860.64499999999</c:v>
                </c:pt>
                <c:pt idx="65">
                  <c:v>123193.178</c:v>
                </c:pt>
                <c:pt idx="66">
                  <c:v>165698.58600000001</c:v>
                </c:pt>
                <c:pt idx="67">
                  <c:v>126215.33100000001</c:v>
                </c:pt>
                <c:pt idx="68">
                  <c:v>111780.514</c:v>
                </c:pt>
                <c:pt idx="69">
                  <c:v>144066.16399999999</c:v>
                </c:pt>
                <c:pt idx="70">
                  <c:v>119679.932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İthalat!$Z$2</c:f>
              <c:strCache>
                <c:ptCount val="1"/>
                <c:pt idx="0">
                  <c:v>ihracat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İthalat!$X$3:$X$73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İthalat!$Z$3:$Z$73</c:f>
              <c:numCache>
                <c:formatCode>#,##0</c:formatCode>
                <c:ptCount val="71"/>
                <c:pt idx="0">
                  <c:v>166667.48300000001</c:v>
                </c:pt>
                <c:pt idx="1">
                  <c:v>166898.07800000001</c:v>
                </c:pt>
                <c:pt idx="2">
                  <c:v>199320.557</c:v>
                </c:pt>
                <c:pt idx="3">
                  <c:v>188633.41399999999</c:v>
                </c:pt>
                <c:pt idx="4">
                  <c:v>180298.87100000001</c:v>
                </c:pt>
                <c:pt idx="5">
                  <c:v>209072.50099999999</c:v>
                </c:pt>
                <c:pt idx="6">
                  <c:v>180286.98199999999</c:v>
                </c:pt>
                <c:pt idx="7">
                  <c:v>209473.21299999999</c:v>
                </c:pt>
                <c:pt idx="8">
                  <c:v>218242.45600000001</c:v>
                </c:pt>
                <c:pt idx="9">
                  <c:v>235950.323</c:v>
                </c:pt>
                <c:pt idx="10">
                  <c:v>270158.81300000002</c:v>
                </c:pt>
                <c:pt idx="11">
                  <c:v>159981.628</c:v>
                </c:pt>
                <c:pt idx="12">
                  <c:v>155311.82800000001</c:v>
                </c:pt>
                <c:pt idx="13">
                  <c:v>152874.57500000001</c:v>
                </c:pt>
                <c:pt idx="14">
                  <c:v>113907.291</c:v>
                </c:pt>
                <c:pt idx="15">
                  <c:v>121849.68</c:v>
                </c:pt>
                <c:pt idx="16">
                  <c:v>171005.25099999999</c:v>
                </c:pt>
                <c:pt idx="17">
                  <c:v>162058.389</c:v>
                </c:pt>
                <c:pt idx="18">
                  <c:v>140851.755</c:v>
                </c:pt>
                <c:pt idx="19">
                  <c:v>156622.1</c:v>
                </c:pt>
                <c:pt idx="20">
                  <c:v>171018.076</c:v>
                </c:pt>
                <c:pt idx="21">
                  <c:v>172414.696</c:v>
                </c:pt>
                <c:pt idx="22">
                  <c:v>191184.79</c:v>
                </c:pt>
                <c:pt idx="23">
                  <c:v>161324.663</c:v>
                </c:pt>
                <c:pt idx="24">
                  <c:v>153507.71400000001</c:v>
                </c:pt>
                <c:pt idx="25">
                  <c:v>171413.08199999999</c:v>
                </c:pt>
                <c:pt idx="26">
                  <c:v>161510.856</c:v>
                </c:pt>
                <c:pt idx="27">
                  <c:v>181496.92800000001</c:v>
                </c:pt>
                <c:pt idx="28">
                  <c:v>120751.791</c:v>
                </c:pt>
                <c:pt idx="29">
                  <c:v>170232.005</c:v>
                </c:pt>
                <c:pt idx="30">
                  <c:v>140733.851</c:v>
                </c:pt>
                <c:pt idx="31">
                  <c:v>152237.01199999999</c:v>
                </c:pt>
                <c:pt idx="32">
                  <c:v>190415.17300000001</c:v>
                </c:pt>
                <c:pt idx="33">
                  <c:v>180019.924</c:v>
                </c:pt>
                <c:pt idx="34">
                  <c:v>164120.78899999999</c:v>
                </c:pt>
                <c:pt idx="35">
                  <c:v>152936.17000000001</c:v>
                </c:pt>
                <c:pt idx="36">
                  <c:v>145319.52299999999</c:v>
                </c:pt>
                <c:pt idx="37">
                  <c:v>181439.06200000001</c:v>
                </c:pt>
                <c:pt idx="38">
                  <c:v>158330.777</c:v>
                </c:pt>
                <c:pt idx="39">
                  <c:v>183246.55499999999</c:v>
                </c:pt>
                <c:pt idx="40">
                  <c:v>143050.42800000001</c:v>
                </c:pt>
                <c:pt idx="41">
                  <c:v>157492.35699999999</c:v>
                </c:pt>
                <c:pt idx="42">
                  <c:v>165794.128</c:v>
                </c:pt>
                <c:pt idx="43">
                  <c:v>155823.54199999999</c:v>
                </c:pt>
                <c:pt idx="44">
                  <c:v>195697.41899999999</c:v>
                </c:pt>
                <c:pt idx="45">
                  <c:v>194861.89600000001</c:v>
                </c:pt>
                <c:pt idx="46">
                  <c:v>183706.41699999999</c:v>
                </c:pt>
                <c:pt idx="47">
                  <c:v>131226.56200000001</c:v>
                </c:pt>
                <c:pt idx="48">
                  <c:v>125138.38800000001</c:v>
                </c:pt>
                <c:pt idx="49">
                  <c:v>150348.019</c:v>
                </c:pt>
                <c:pt idx="50">
                  <c:v>140035.32699999999</c:v>
                </c:pt>
                <c:pt idx="51">
                  <c:v>160413.28099999999</c:v>
                </c:pt>
                <c:pt idx="52">
                  <c:v>148557.92199999999</c:v>
                </c:pt>
                <c:pt idx="53">
                  <c:v>126923.179</c:v>
                </c:pt>
                <c:pt idx="54">
                  <c:v>174895.943</c:v>
                </c:pt>
                <c:pt idx="55">
                  <c:v>140682.60800000001</c:v>
                </c:pt>
                <c:pt idx="56">
                  <c:v>178162.557</c:v>
                </c:pt>
                <c:pt idx="57">
                  <c:v>186892.61199999999</c:v>
                </c:pt>
                <c:pt idx="58">
                  <c:v>173394.65</c:v>
                </c:pt>
                <c:pt idx="59">
                  <c:v>122226.553</c:v>
                </c:pt>
                <c:pt idx="60">
                  <c:v>124451.77499999999</c:v>
                </c:pt>
                <c:pt idx="61">
                  <c:v>138079.15299999999</c:v>
                </c:pt>
                <c:pt idx="62">
                  <c:v>133181.45000000001</c:v>
                </c:pt>
                <c:pt idx="63">
                  <c:v>134374.745</c:v>
                </c:pt>
                <c:pt idx="64">
                  <c:v>137389.546</c:v>
                </c:pt>
                <c:pt idx="65">
                  <c:v>96232.317999999999</c:v>
                </c:pt>
                <c:pt idx="66">
                  <c:v>129513.962</c:v>
                </c:pt>
                <c:pt idx="67">
                  <c:v>120848.158</c:v>
                </c:pt>
                <c:pt idx="68">
                  <c:v>144607.28200000001</c:v>
                </c:pt>
                <c:pt idx="69">
                  <c:v>159783.15299999999</c:v>
                </c:pt>
                <c:pt idx="70">
                  <c:v>157224.64000000001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101584"/>
        <c:axId val="2097097776"/>
      </c:lineChart>
      <c:catAx>
        <c:axId val="209710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097776"/>
        <c:crosses val="autoZero"/>
        <c:auto val="1"/>
        <c:lblAlgn val="ctr"/>
        <c:lblOffset val="100"/>
        <c:noMultiLvlLbl val="0"/>
      </c:catAx>
      <c:valAx>
        <c:axId val="209709777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0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857310515095427"/>
          <c:y val="6.4790001629338206E-2"/>
          <c:w val="0.61577225904470578"/>
          <c:h val="0.69577308210212485"/>
        </c:manualLayout>
      </c:layout>
      <c:lineChart>
        <c:grouping val="stacked"/>
        <c:varyColors val="0"/>
        <c:ser>
          <c:idx val="1"/>
          <c:order val="1"/>
          <c:tx>
            <c:strRef>
              <c:f>'4A İl'!$EN$67</c:f>
              <c:strCache>
                <c:ptCount val="1"/>
                <c:pt idx="0">
                  <c:v>4C KAMU 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'4A İl'!$EO$65:$FI$65</c:f>
              <c:numCache>
                <c:formatCode>mmm\-yy</c:formatCode>
                <c:ptCount val="21"/>
                <c:pt idx="0">
                  <c:v>44044</c:v>
                </c:pt>
                <c:pt idx="1">
                  <c:v>44075</c:v>
                </c:pt>
                <c:pt idx="2">
                  <c:v>44105</c:v>
                </c:pt>
                <c:pt idx="3">
                  <c:v>44136</c:v>
                </c:pt>
                <c:pt idx="4">
                  <c:v>44166</c:v>
                </c:pt>
                <c:pt idx="5">
                  <c:v>44197</c:v>
                </c:pt>
                <c:pt idx="6">
                  <c:v>44228</c:v>
                </c:pt>
                <c:pt idx="7">
                  <c:v>44256</c:v>
                </c:pt>
                <c:pt idx="8">
                  <c:v>44287</c:v>
                </c:pt>
                <c:pt idx="9">
                  <c:v>44317</c:v>
                </c:pt>
                <c:pt idx="10">
                  <c:v>44348</c:v>
                </c:pt>
                <c:pt idx="11">
                  <c:v>44378</c:v>
                </c:pt>
                <c:pt idx="12">
                  <c:v>44409</c:v>
                </c:pt>
                <c:pt idx="13">
                  <c:v>44440</c:v>
                </c:pt>
                <c:pt idx="14">
                  <c:v>44470</c:v>
                </c:pt>
                <c:pt idx="15">
                  <c:v>44501</c:v>
                </c:pt>
                <c:pt idx="16">
                  <c:v>44531</c:v>
                </c:pt>
                <c:pt idx="17">
                  <c:v>44562</c:v>
                </c:pt>
                <c:pt idx="18">
                  <c:v>44593</c:v>
                </c:pt>
                <c:pt idx="19">
                  <c:v>44621</c:v>
                </c:pt>
                <c:pt idx="20">
                  <c:v>44652</c:v>
                </c:pt>
              </c:numCache>
            </c:numRef>
          </c:cat>
          <c:val>
            <c:numRef>
              <c:f>'4A İl'!$EO$67:$FI$67</c:f>
              <c:numCache>
                <c:formatCode>#,##0</c:formatCode>
                <c:ptCount val="21"/>
                <c:pt idx="0">
                  <c:v>55882</c:v>
                </c:pt>
                <c:pt idx="1">
                  <c:v>55679</c:v>
                </c:pt>
                <c:pt idx="2">
                  <c:v>56278</c:v>
                </c:pt>
                <c:pt idx="3">
                  <c:v>56607</c:v>
                </c:pt>
                <c:pt idx="4">
                  <c:v>56706</c:v>
                </c:pt>
                <c:pt idx="5">
                  <c:v>56901</c:v>
                </c:pt>
                <c:pt idx="6" formatCode="#,##0;[Red]#,##0">
                  <c:v>56803</c:v>
                </c:pt>
                <c:pt idx="7">
                  <c:v>56814</c:v>
                </c:pt>
                <c:pt idx="8">
                  <c:v>56944</c:v>
                </c:pt>
                <c:pt idx="9">
                  <c:v>56945</c:v>
                </c:pt>
                <c:pt idx="10">
                  <c:v>56978</c:v>
                </c:pt>
                <c:pt idx="11">
                  <c:v>56610</c:v>
                </c:pt>
                <c:pt idx="12">
                  <c:v>56885</c:v>
                </c:pt>
                <c:pt idx="13">
                  <c:v>56209</c:v>
                </c:pt>
                <c:pt idx="14">
                  <c:v>56875</c:v>
                </c:pt>
                <c:pt idx="15" formatCode="#,##0;[Red]#,##0">
                  <c:v>57723</c:v>
                </c:pt>
                <c:pt idx="16" formatCode="#,##0;[Red]#,##0">
                  <c:v>58148</c:v>
                </c:pt>
                <c:pt idx="17" formatCode="#,##0;[Red]#,##0">
                  <c:v>58297</c:v>
                </c:pt>
                <c:pt idx="18" formatCode="#,##0;[Red]#,##0">
                  <c:v>58377</c:v>
                </c:pt>
                <c:pt idx="19" formatCode="#,##0;[Red]#,##0">
                  <c:v>58599</c:v>
                </c:pt>
                <c:pt idx="20" formatCode="#,##0;[Red]#,##0">
                  <c:v>58968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7101040"/>
        <c:axId val="2097104848"/>
      </c:lineChart>
      <c:lineChart>
        <c:grouping val="stacked"/>
        <c:varyColors val="0"/>
        <c:ser>
          <c:idx val="0"/>
          <c:order val="0"/>
          <c:tx>
            <c:strRef>
              <c:f>'4A İl'!$EN$66</c:f>
              <c:strCache>
                <c:ptCount val="1"/>
                <c:pt idx="0">
                  <c:v>4A İL </c:v>
                </c:pt>
              </c:strCache>
            </c:strRef>
          </c:tx>
          <c:spPr>
            <a:ln w="3492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'4A İl'!$EO$65:$FI$65</c:f>
              <c:numCache>
                <c:formatCode>mmm\-yy</c:formatCode>
                <c:ptCount val="21"/>
                <c:pt idx="0">
                  <c:v>44044</c:v>
                </c:pt>
                <c:pt idx="1">
                  <c:v>44075</c:v>
                </c:pt>
                <c:pt idx="2">
                  <c:v>44105</c:v>
                </c:pt>
                <c:pt idx="3">
                  <c:v>44136</c:v>
                </c:pt>
                <c:pt idx="4">
                  <c:v>44166</c:v>
                </c:pt>
                <c:pt idx="5">
                  <c:v>44197</c:v>
                </c:pt>
                <c:pt idx="6">
                  <c:v>44228</c:v>
                </c:pt>
                <c:pt idx="7">
                  <c:v>44256</c:v>
                </c:pt>
                <c:pt idx="8">
                  <c:v>44287</c:v>
                </c:pt>
                <c:pt idx="9">
                  <c:v>44317</c:v>
                </c:pt>
                <c:pt idx="10">
                  <c:v>44348</c:v>
                </c:pt>
                <c:pt idx="11">
                  <c:v>44378</c:v>
                </c:pt>
                <c:pt idx="12">
                  <c:v>44409</c:v>
                </c:pt>
                <c:pt idx="13">
                  <c:v>44440</c:v>
                </c:pt>
                <c:pt idx="14">
                  <c:v>44470</c:v>
                </c:pt>
                <c:pt idx="15">
                  <c:v>44501</c:v>
                </c:pt>
                <c:pt idx="16">
                  <c:v>44531</c:v>
                </c:pt>
                <c:pt idx="17">
                  <c:v>44562</c:v>
                </c:pt>
                <c:pt idx="18">
                  <c:v>44593</c:v>
                </c:pt>
                <c:pt idx="19">
                  <c:v>44621</c:v>
                </c:pt>
                <c:pt idx="20">
                  <c:v>44652</c:v>
                </c:pt>
              </c:numCache>
            </c:numRef>
          </c:cat>
          <c:val>
            <c:numRef>
              <c:f>'4A İl'!$EO$66:$FI$66</c:f>
              <c:numCache>
                <c:formatCode>#,##0</c:formatCode>
                <c:ptCount val="21"/>
                <c:pt idx="0">
                  <c:v>315378</c:v>
                </c:pt>
                <c:pt idx="1">
                  <c:v>321032</c:v>
                </c:pt>
                <c:pt idx="2">
                  <c:v>332561</c:v>
                </c:pt>
                <c:pt idx="3">
                  <c:v>329913</c:v>
                </c:pt>
                <c:pt idx="4">
                  <c:v>334977</c:v>
                </c:pt>
                <c:pt idx="5">
                  <c:v>334057</c:v>
                </c:pt>
                <c:pt idx="6">
                  <c:v>336960</c:v>
                </c:pt>
                <c:pt idx="7">
                  <c:v>343419</c:v>
                </c:pt>
                <c:pt idx="8">
                  <c:v>350439</c:v>
                </c:pt>
                <c:pt idx="9">
                  <c:v>350363</c:v>
                </c:pt>
                <c:pt idx="10">
                  <c:v>351466</c:v>
                </c:pt>
                <c:pt idx="11">
                  <c:v>347742</c:v>
                </c:pt>
                <c:pt idx="12">
                  <c:v>352513</c:v>
                </c:pt>
                <c:pt idx="13">
                  <c:v>356447</c:v>
                </c:pt>
                <c:pt idx="14">
                  <c:v>357484</c:v>
                </c:pt>
                <c:pt idx="15">
                  <c:v>360585</c:v>
                </c:pt>
                <c:pt idx="16">
                  <c:v>414143</c:v>
                </c:pt>
                <c:pt idx="17">
                  <c:v>356727</c:v>
                </c:pt>
                <c:pt idx="18">
                  <c:v>361609</c:v>
                </c:pt>
                <c:pt idx="19">
                  <c:v>365962</c:v>
                </c:pt>
                <c:pt idx="20">
                  <c:v>362601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7098320"/>
        <c:axId val="2097104304"/>
      </c:lineChart>
      <c:dateAx>
        <c:axId val="209710104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04848"/>
        <c:crosses val="autoZero"/>
        <c:auto val="1"/>
        <c:lblOffset val="100"/>
        <c:baseTimeUnit val="months"/>
      </c:dateAx>
      <c:valAx>
        <c:axId val="20971048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sz="1100" baseline="0">
                    <a:solidFill>
                      <a:schemeClr val="accent1"/>
                    </a:solidFill>
                  </a:rPr>
                  <a:t>Sigortalı Üceretli Çalışan Sayısı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01040"/>
        <c:crosses val="autoZero"/>
        <c:crossBetween val="between"/>
      </c:valAx>
      <c:valAx>
        <c:axId val="20971043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sz="1100" baseline="0">
                    <a:solidFill>
                      <a:schemeClr val="accent1"/>
                    </a:solidFill>
                  </a:rPr>
                  <a:t>Kamu Çalışan Sayyısı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098320"/>
        <c:crosses val="max"/>
        <c:crossBetween val="between"/>
      </c:valAx>
      <c:dateAx>
        <c:axId val="2097098320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2097104304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58352731545922"/>
          <c:y val="4.764006075557068E-2"/>
          <c:w val="0.62832945369081561"/>
          <c:h val="0.67668256032759455"/>
        </c:manualLayout>
      </c:layout>
      <c:lineChart>
        <c:grouping val="standard"/>
        <c:varyColors val="0"/>
        <c:ser>
          <c:idx val="1"/>
          <c:order val="1"/>
          <c:tx>
            <c:strRef>
              <c:f>'4B Tarım'!$D$65</c:f>
              <c:strCache>
                <c:ptCount val="1"/>
                <c:pt idx="0">
                  <c:v>4B ESNAF 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'4B Tarım'!$E$63:$Y$63</c:f>
              <c:numCache>
                <c:formatCode>mmm\-yy</c:formatCode>
                <c:ptCount val="21"/>
                <c:pt idx="0">
                  <c:v>44044</c:v>
                </c:pt>
                <c:pt idx="1">
                  <c:v>44075</c:v>
                </c:pt>
                <c:pt idx="2">
                  <c:v>44105</c:v>
                </c:pt>
                <c:pt idx="3">
                  <c:v>44136</c:v>
                </c:pt>
                <c:pt idx="4">
                  <c:v>44166</c:v>
                </c:pt>
                <c:pt idx="5">
                  <c:v>44197</c:v>
                </c:pt>
                <c:pt idx="6">
                  <c:v>44228</c:v>
                </c:pt>
                <c:pt idx="7">
                  <c:v>44256</c:v>
                </c:pt>
                <c:pt idx="8">
                  <c:v>44287</c:v>
                </c:pt>
                <c:pt idx="9">
                  <c:v>44317</c:v>
                </c:pt>
                <c:pt idx="10">
                  <c:v>44348</c:v>
                </c:pt>
                <c:pt idx="11">
                  <c:v>44378</c:v>
                </c:pt>
                <c:pt idx="12">
                  <c:v>44409</c:v>
                </c:pt>
                <c:pt idx="13">
                  <c:v>44440</c:v>
                </c:pt>
                <c:pt idx="14">
                  <c:v>44470</c:v>
                </c:pt>
                <c:pt idx="15">
                  <c:v>44501</c:v>
                </c:pt>
                <c:pt idx="16">
                  <c:v>44531</c:v>
                </c:pt>
                <c:pt idx="17">
                  <c:v>44562</c:v>
                </c:pt>
                <c:pt idx="18">
                  <c:v>44593</c:v>
                </c:pt>
                <c:pt idx="19">
                  <c:v>44621</c:v>
                </c:pt>
                <c:pt idx="20">
                  <c:v>44652</c:v>
                </c:pt>
              </c:numCache>
            </c:numRef>
          </c:cat>
          <c:val>
            <c:numRef>
              <c:f>'4B Tarım'!$E$65:$Y$65</c:f>
              <c:numCache>
                <c:formatCode>#,##0</c:formatCode>
                <c:ptCount val="21"/>
                <c:pt idx="0">
                  <c:v>54110</c:v>
                </c:pt>
                <c:pt idx="1">
                  <c:v>54491</c:v>
                </c:pt>
                <c:pt idx="2">
                  <c:v>54888</c:v>
                </c:pt>
                <c:pt idx="3">
                  <c:v>54694</c:v>
                </c:pt>
                <c:pt idx="4">
                  <c:v>52476</c:v>
                </c:pt>
                <c:pt idx="5" formatCode="_-* #,##0\ _T_L_-;\-* #,##0\ _T_L_-;_-* &quot;-&quot;??\ _T_L_-;_-@_-">
                  <c:v>55203</c:v>
                </c:pt>
                <c:pt idx="6" formatCode="_-* #,##0\ _T_L_-;\-* #,##0\ _T_L_-;_-* &quot;-&quot;??\ _T_L_-;_-@_-">
                  <c:v>55912</c:v>
                </c:pt>
                <c:pt idx="7" formatCode="_-* #,##0\ _T_L_-;\-* #,##0\ _T_L_-;_-* &quot;-&quot;??\ _T_L_-;_-@_-">
                  <c:v>56436</c:v>
                </c:pt>
                <c:pt idx="8" formatCode="_-* #,##0\ _T_L_-;\-* #,##0\ _T_L_-;_-* &quot;-&quot;??\ _T_L_-;_-@_-">
                  <c:v>56951</c:v>
                </c:pt>
                <c:pt idx="9" formatCode="_-* #,##0\ _T_L_-;\-* #,##0\ _T_L_-;_-* &quot;-&quot;??\ _T_L_-;_-@_-">
                  <c:v>56509</c:v>
                </c:pt>
                <c:pt idx="10" formatCode="_-* #,##0\ _T_L_-;\-* #,##0\ _T_L_-;_-* &quot;-&quot;??\ _T_L_-;_-@_-">
                  <c:v>57421</c:v>
                </c:pt>
                <c:pt idx="11">
                  <c:v>57261</c:v>
                </c:pt>
                <c:pt idx="12" formatCode="_-* #,##0\ _T_L_-;\-* #,##0\ _T_L_-;_-* &quot;-&quot;??\ _T_L_-;_-@_-">
                  <c:v>58258</c:v>
                </c:pt>
                <c:pt idx="13" formatCode="_-* #,##0\ _T_L_-;\-* #,##0\ _T_L_-;_-* &quot;-&quot;??\ _T_L_-;_-@_-">
                  <c:v>58603</c:v>
                </c:pt>
                <c:pt idx="14" formatCode="_-* #,##0\ _T_L_-;\-* #,##0\ _T_L_-;_-* &quot;-&quot;??\ _T_L_-;_-@_-">
                  <c:v>58966</c:v>
                </c:pt>
                <c:pt idx="15" formatCode="_-* #,##0\ _T_L_-;\-* #,##0\ _T_L_-;_-* &quot;-&quot;??\ _T_L_-;_-@_-">
                  <c:v>59014</c:v>
                </c:pt>
                <c:pt idx="16">
                  <c:v>59725</c:v>
                </c:pt>
                <c:pt idx="17" formatCode="_-* #,##0\ _T_L_-;\-* #,##0\ _T_L_-;_-* &quot;-&quot;??\ _T_L_-;_-@_-">
                  <c:v>59756</c:v>
                </c:pt>
                <c:pt idx="18">
                  <c:v>60209</c:v>
                </c:pt>
                <c:pt idx="19">
                  <c:v>60570</c:v>
                </c:pt>
                <c:pt idx="20">
                  <c:v>60627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7098864"/>
        <c:axId val="2097107568"/>
      </c:lineChart>
      <c:lineChart>
        <c:grouping val="standard"/>
        <c:varyColors val="0"/>
        <c:ser>
          <c:idx val="0"/>
          <c:order val="0"/>
          <c:tx>
            <c:strRef>
              <c:f>'4B Tarım'!$D$64</c:f>
              <c:strCache>
                <c:ptCount val="1"/>
                <c:pt idx="0">
                  <c:v>4C TARIM  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'4B Tarım'!$E$63:$Y$63</c:f>
              <c:numCache>
                <c:formatCode>mmm\-yy</c:formatCode>
                <c:ptCount val="21"/>
                <c:pt idx="0">
                  <c:v>44044</c:v>
                </c:pt>
                <c:pt idx="1">
                  <c:v>44075</c:v>
                </c:pt>
                <c:pt idx="2">
                  <c:v>44105</c:v>
                </c:pt>
                <c:pt idx="3">
                  <c:v>44136</c:v>
                </c:pt>
                <c:pt idx="4">
                  <c:v>44166</c:v>
                </c:pt>
                <c:pt idx="5">
                  <c:v>44197</c:v>
                </c:pt>
                <c:pt idx="6">
                  <c:v>44228</c:v>
                </c:pt>
                <c:pt idx="7">
                  <c:v>44256</c:v>
                </c:pt>
                <c:pt idx="8">
                  <c:v>44287</c:v>
                </c:pt>
                <c:pt idx="9">
                  <c:v>44317</c:v>
                </c:pt>
                <c:pt idx="10">
                  <c:v>44348</c:v>
                </c:pt>
                <c:pt idx="11">
                  <c:v>44378</c:v>
                </c:pt>
                <c:pt idx="12">
                  <c:v>44409</c:v>
                </c:pt>
                <c:pt idx="13">
                  <c:v>44440</c:v>
                </c:pt>
                <c:pt idx="14">
                  <c:v>44470</c:v>
                </c:pt>
                <c:pt idx="15">
                  <c:v>44501</c:v>
                </c:pt>
                <c:pt idx="16">
                  <c:v>44531</c:v>
                </c:pt>
                <c:pt idx="17">
                  <c:v>44562</c:v>
                </c:pt>
                <c:pt idx="18">
                  <c:v>44593</c:v>
                </c:pt>
                <c:pt idx="19">
                  <c:v>44621</c:v>
                </c:pt>
                <c:pt idx="20">
                  <c:v>44652</c:v>
                </c:pt>
              </c:numCache>
            </c:numRef>
          </c:cat>
          <c:val>
            <c:numRef>
              <c:f>'4B Tarım'!$E$64:$Y$64</c:f>
              <c:numCache>
                <c:formatCode>#,##0</c:formatCode>
                <c:ptCount val="21"/>
                <c:pt idx="0">
                  <c:v>13265</c:v>
                </c:pt>
                <c:pt idx="1">
                  <c:v>13144</c:v>
                </c:pt>
                <c:pt idx="2">
                  <c:v>13119</c:v>
                </c:pt>
                <c:pt idx="3">
                  <c:v>12943</c:v>
                </c:pt>
                <c:pt idx="4">
                  <c:v>12721</c:v>
                </c:pt>
                <c:pt idx="5">
                  <c:v>13107</c:v>
                </c:pt>
                <c:pt idx="6">
                  <c:v>12972</c:v>
                </c:pt>
                <c:pt idx="7">
                  <c:v>12879</c:v>
                </c:pt>
                <c:pt idx="8">
                  <c:v>12777</c:v>
                </c:pt>
                <c:pt idx="9">
                  <c:v>12665</c:v>
                </c:pt>
                <c:pt idx="10">
                  <c:v>12705</c:v>
                </c:pt>
                <c:pt idx="11">
                  <c:v>12924</c:v>
                </c:pt>
                <c:pt idx="12">
                  <c:v>12691</c:v>
                </c:pt>
                <c:pt idx="13">
                  <c:v>12536</c:v>
                </c:pt>
                <c:pt idx="14">
                  <c:v>12045</c:v>
                </c:pt>
                <c:pt idx="15">
                  <c:v>12255</c:v>
                </c:pt>
                <c:pt idx="16">
                  <c:v>12292</c:v>
                </c:pt>
                <c:pt idx="17">
                  <c:v>11860</c:v>
                </c:pt>
                <c:pt idx="18">
                  <c:v>11859</c:v>
                </c:pt>
                <c:pt idx="19">
                  <c:v>11832</c:v>
                </c:pt>
                <c:pt idx="20">
                  <c:v>11728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7105936"/>
        <c:axId val="2097105392"/>
      </c:lineChart>
      <c:dateAx>
        <c:axId val="209709886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07568"/>
        <c:crosses val="autoZero"/>
        <c:auto val="1"/>
        <c:lblOffset val="100"/>
        <c:baseTimeUnit val="months"/>
      </c:dateAx>
      <c:valAx>
        <c:axId val="20971075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sz="1100" baseline="0">
                    <a:solidFill>
                      <a:schemeClr val="accent1"/>
                    </a:solidFill>
                  </a:rPr>
                  <a:t>Çiftçi Çalışan Sayısı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098864"/>
        <c:crosses val="autoZero"/>
        <c:crossBetween val="between"/>
      </c:valAx>
      <c:valAx>
        <c:axId val="20971053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sz="1100" baseline="0">
                    <a:solidFill>
                      <a:schemeClr val="accent1"/>
                    </a:solidFill>
                  </a:rPr>
                  <a:t>Esnaf Çalışan Sayısı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05936"/>
        <c:crosses val="max"/>
        <c:crossBetween val="between"/>
      </c:valAx>
      <c:dateAx>
        <c:axId val="209710593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2097105392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485687088412168E-2"/>
          <c:y val="6.555357499260156E-2"/>
          <c:w val="0.92408803549327445"/>
          <c:h val="0.765162367381209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'İşsizlik sigortası başvurusu'!$FR$9</c:f>
              <c:strCache>
                <c:ptCount val="1"/>
                <c:pt idx="0">
                  <c:v>işsizlik sigorta başvuru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'İşsizlik sigortası başvurusu'!$FQ$10:$FQ$36</c:f>
              <c:numCache>
                <c:formatCode>mmm\-yy</c:formatCode>
                <c:ptCount val="27"/>
                <c:pt idx="0">
                  <c:v>43891</c:v>
                </c:pt>
                <c:pt idx="1">
                  <c:v>43922</c:v>
                </c:pt>
                <c:pt idx="2">
                  <c:v>43952</c:v>
                </c:pt>
                <c:pt idx="3">
                  <c:v>43983</c:v>
                </c:pt>
                <c:pt idx="4">
                  <c:v>44013</c:v>
                </c:pt>
                <c:pt idx="5">
                  <c:v>44044</c:v>
                </c:pt>
                <c:pt idx="6">
                  <c:v>44075</c:v>
                </c:pt>
                <c:pt idx="7">
                  <c:v>44105</c:v>
                </c:pt>
                <c:pt idx="8">
                  <c:v>44136</c:v>
                </c:pt>
                <c:pt idx="9">
                  <c:v>44166</c:v>
                </c:pt>
                <c:pt idx="10">
                  <c:v>44197</c:v>
                </c:pt>
                <c:pt idx="11">
                  <c:v>44228</c:v>
                </c:pt>
                <c:pt idx="12">
                  <c:v>44256</c:v>
                </c:pt>
                <c:pt idx="13">
                  <c:v>44287</c:v>
                </c:pt>
                <c:pt idx="14">
                  <c:v>44317</c:v>
                </c:pt>
                <c:pt idx="15">
                  <c:v>44348</c:v>
                </c:pt>
                <c:pt idx="16">
                  <c:v>44378</c:v>
                </c:pt>
                <c:pt idx="17">
                  <c:v>44409</c:v>
                </c:pt>
                <c:pt idx="18">
                  <c:v>44440</c:v>
                </c:pt>
                <c:pt idx="19">
                  <c:v>44470</c:v>
                </c:pt>
                <c:pt idx="20">
                  <c:v>44501</c:v>
                </c:pt>
                <c:pt idx="21">
                  <c:v>44531</c:v>
                </c:pt>
                <c:pt idx="22">
                  <c:v>44562</c:v>
                </c:pt>
                <c:pt idx="23">
                  <c:v>44593</c:v>
                </c:pt>
                <c:pt idx="24">
                  <c:v>44621</c:v>
                </c:pt>
                <c:pt idx="25">
                  <c:v>44652</c:v>
                </c:pt>
                <c:pt idx="26">
                  <c:v>44682</c:v>
                </c:pt>
              </c:numCache>
            </c:numRef>
          </c:cat>
          <c:val>
            <c:numRef>
              <c:f>'İşsizlik sigortası başvurusu'!$FR$10:$FR$36</c:f>
              <c:numCache>
                <c:formatCode>#,##0</c:formatCode>
                <c:ptCount val="27"/>
                <c:pt idx="0">
                  <c:v>4643</c:v>
                </c:pt>
                <c:pt idx="1">
                  <c:v>8355</c:v>
                </c:pt>
                <c:pt idx="2">
                  <c:v>3480</c:v>
                </c:pt>
                <c:pt idx="3">
                  <c:v>1183</c:v>
                </c:pt>
                <c:pt idx="4">
                  <c:v>2279</c:v>
                </c:pt>
                <c:pt idx="5">
                  <c:v>1553</c:v>
                </c:pt>
                <c:pt idx="6">
                  <c:v>1740</c:v>
                </c:pt>
                <c:pt idx="7">
                  <c:v>1588</c:v>
                </c:pt>
                <c:pt idx="8">
                  <c:v>1742</c:v>
                </c:pt>
                <c:pt idx="9">
                  <c:v>2422</c:v>
                </c:pt>
                <c:pt idx="10">
                  <c:v>2242</c:v>
                </c:pt>
                <c:pt idx="11">
                  <c:v>1707</c:v>
                </c:pt>
                <c:pt idx="12">
                  <c:v>1891</c:v>
                </c:pt>
                <c:pt idx="13">
                  <c:v>2096</c:v>
                </c:pt>
                <c:pt idx="14">
                  <c:v>1969</c:v>
                </c:pt>
                <c:pt idx="15">
                  <c:v>2156</c:v>
                </c:pt>
                <c:pt idx="16">
                  <c:v>5194</c:v>
                </c:pt>
                <c:pt idx="17">
                  <c:v>3725</c:v>
                </c:pt>
                <c:pt idx="18">
                  <c:v>3456</c:v>
                </c:pt>
                <c:pt idx="19">
                  <c:v>3182</c:v>
                </c:pt>
                <c:pt idx="20">
                  <c:v>3172</c:v>
                </c:pt>
                <c:pt idx="21">
                  <c:v>4006</c:v>
                </c:pt>
                <c:pt idx="22">
                  <c:v>4198</c:v>
                </c:pt>
                <c:pt idx="23">
                  <c:v>3842</c:v>
                </c:pt>
                <c:pt idx="24">
                  <c:v>3509</c:v>
                </c:pt>
                <c:pt idx="25">
                  <c:v>3283</c:v>
                </c:pt>
                <c:pt idx="26">
                  <c:v>2876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97109200"/>
        <c:axId val="2097099952"/>
      </c:barChart>
      <c:lineChart>
        <c:grouping val="standard"/>
        <c:varyColors val="0"/>
        <c:ser>
          <c:idx val="1"/>
          <c:order val="1"/>
          <c:tx>
            <c:strRef>
              <c:f>'İşsizlik sigortası başvurusu'!$FS$9</c:f>
              <c:strCache>
                <c:ptCount val="1"/>
                <c:pt idx="0">
                  <c:v>işsizlik sigortası ödeme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'İşsizlik sigortası başvurusu'!$FQ$10:$FQ$36</c:f>
              <c:numCache>
                <c:formatCode>mmm\-yy</c:formatCode>
                <c:ptCount val="27"/>
                <c:pt idx="0">
                  <c:v>43891</c:v>
                </c:pt>
                <c:pt idx="1">
                  <c:v>43922</c:v>
                </c:pt>
                <c:pt idx="2">
                  <c:v>43952</c:v>
                </c:pt>
                <c:pt idx="3">
                  <c:v>43983</c:v>
                </c:pt>
                <c:pt idx="4">
                  <c:v>44013</c:v>
                </c:pt>
                <c:pt idx="5">
                  <c:v>44044</c:v>
                </c:pt>
                <c:pt idx="6">
                  <c:v>44075</c:v>
                </c:pt>
                <c:pt idx="7">
                  <c:v>44105</c:v>
                </c:pt>
                <c:pt idx="8">
                  <c:v>44136</c:v>
                </c:pt>
                <c:pt idx="9">
                  <c:v>44166</c:v>
                </c:pt>
                <c:pt idx="10">
                  <c:v>44197</c:v>
                </c:pt>
                <c:pt idx="11">
                  <c:v>44228</c:v>
                </c:pt>
                <c:pt idx="12">
                  <c:v>44256</c:v>
                </c:pt>
                <c:pt idx="13">
                  <c:v>44287</c:v>
                </c:pt>
                <c:pt idx="14">
                  <c:v>44317</c:v>
                </c:pt>
                <c:pt idx="15">
                  <c:v>44348</c:v>
                </c:pt>
                <c:pt idx="16">
                  <c:v>44378</c:v>
                </c:pt>
                <c:pt idx="17">
                  <c:v>44409</c:v>
                </c:pt>
                <c:pt idx="18">
                  <c:v>44440</c:v>
                </c:pt>
                <c:pt idx="19">
                  <c:v>44470</c:v>
                </c:pt>
                <c:pt idx="20">
                  <c:v>44501</c:v>
                </c:pt>
                <c:pt idx="21">
                  <c:v>44531</c:v>
                </c:pt>
                <c:pt idx="22">
                  <c:v>44562</c:v>
                </c:pt>
                <c:pt idx="23">
                  <c:v>44593</c:v>
                </c:pt>
                <c:pt idx="24">
                  <c:v>44621</c:v>
                </c:pt>
                <c:pt idx="25">
                  <c:v>44652</c:v>
                </c:pt>
                <c:pt idx="26">
                  <c:v>44682</c:v>
                </c:pt>
              </c:numCache>
            </c:numRef>
          </c:cat>
          <c:val>
            <c:numRef>
              <c:f>'İşsizlik sigortası başvurusu'!$FS$10:$FS$36</c:f>
              <c:numCache>
                <c:formatCode>#,##0</c:formatCode>
                <c:ptCount val="27"/>
                <c:pt idx="0">
                  <c:v>1747</c:v>
                </c:pt>
                <c:pt idx="1">
                  <c:v>1224</c:v>
                </c:pt>
                <c:pt idx="2">
                  <c:v>167</c:v>
                </c:pt>
                <c:pt idx="3">
                  <c:v>431</c:v>
                </c:pt>
                <c:pt idx="4">
                  <c:v>635</c:v>
                </c:pt>
                <c:pt idx="5">
                  <c:v>489</c:v>
                </c:pt>
                <c:pt idx="6">
                  <c:v>692</c:v>
                </c:pt>
                <c:pt idx="7">
                  <c:v>610</c:v>
                </c:pt>
                <c:pt idx="8">
                  <c:v>647</c:v>
                </c:pt>
                <c:pt idx="9">
                  <c:v>720</c:v>
                </c:pt>
                <c:pt idx="10">
                  <c:v>711</c:v>
                </c:pt>
                <c:pt idx="11">
                  <c:v>536</c:v>
                </c:pt>
                <c:pt idx="12">
                  <c:v>661</c:v>
                </c:pt>
                <c:pt idx="13">
                  <c:v>794</c:v>
                </c:pt>
                <c:pt idx="14">
                  <c:v>600</c:v>
                </c:pt>
                <c:pt idx="15">
                  <c:v>697</c:v>
                </c:pt>
                <c:pt idx="16">
                  <c:v>2822</c:v>
                </c:pt>
                <c:pt idx="17">
                  <c:v>2013</c:v>
                </c:pt>
                <c:pt idx="18">
                  <c:v>1830</c:v>
                </c:pt>
                <c:pt idx="19">
                  <c:v>1715</c:v>
                </c:pt>
                <c:pt idx="20">
                  <c:v>1733</c:v>
                </c:pt>
                <c:pt idx="21">
                  <c:v>2271</c:v>
                </c:pt>
                <c:pt idx="22">
                  <c:v>2096</c:v>
                </c:pt>
                <c:pt idx="23">
                  <c:v>1722</c:v>
                </c:pt>
                <c:pt idx="24">
                  <c:v>211</c:v>
                </c:pt>
                <c:pt idx="25">
                  <c:v>198</c:v>
                </c:pt>
                <c:pt idx="26">
                  <c:v>174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7109200"/>
        <c:axId val="2097099952"/>
      </c:lineChart>
      <c:dateAx>
        <c:axId val="209710920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099952"/>
        <c:crosses val="autoZero"/>
        <c:auto val="1"/>
        <c:lblOffset val="100"/>
        <c:baseTimeUnit val="months"/>
      </c:dateAx>
      <c:valAx>
        <c:axId val="209709995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0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042002304983421"/>
          <c:y val="2.4918427025856865E-2"/>
          <c:w val="0.64392465423083955"/>
          <c:h val="0.790618601997714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'Sabit yatırım tutarı'!$A$3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'Sabit yatırım tutarı'!$B$2:$H$2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'Sabit yatırım tutarı'!$B$3:$H$3</c:f>
              <c:numCache>
                <c:formatCode>#,##0</c:formatCode>
                <c:ptCount val="7"/>
                <c:pt idx="0">
                  <c:v>2243.6939733999993</c:v>
                </c:pt>
                <c:pt idx="1">
                  <c:v>3322.2470810000013</c:v>
                </c:pt>
                <c:pt idx="2">
                  <c:v>6858.2307698199984</c:v>
                </c:pt>
                <c:pt idx="3">
                  <c:v>9201.9450674499985</c:v>
                </c:pt>
                <c:pt idx="4">
                  <c:v>15001.815478690005</c:v>
                </c:pt>
                <c:pt idx="5">
                  <c:v>12524</c:v>
                </c:pt>
                <c:pt idx="6">
                  <c:v>5294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7106480"/>
        <c:axId val="2097100496"/>
      </c:barChart>
      <c:catAx>
        <c:axId val="209710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00496"/>
        <c:crosses val="autoZero"/>
        <c:auto val="1"/>
        <c:lblAlgn val="ctr"/>
        <c:lblOffset val="100"/>
        <c:noMultiLvlLbl val="0"/>
      </c:catAx>
      <c:valAx>
        <c:axId val="2097100496"/>
        <c:scaling>
          <c:orientation val="minMax"/>
          <c:max val="20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06480"/>
        <c:crosses val="autoZero"/>
        <c:crossBetween val="between"/>
        <c:majorUnit val="5000"/>
      </c:valAx>
      <c:spPr>
        <a:noFill/>
        <a:ln w="0">
          <a:solidFill>
            <a:srgbClr val="FFFFFF"/>
          </a:solidFill>
        </a:ln>
        <a:effectLst>
          <a:softEdge rad="4572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692149302696057"/>
          <c:y val="4.751210783805479E-2"/>
          <c:w val="0.77395762369586174"/>
          <c:h val="0.767881173768185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'Belge adedi'!$A$3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'Belge adedi'!$B$2:$H$2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'Belge adedi'!$B$3:$H$3</c:f>
              <c:numCache>
                <c:formatCode>General</c:formatCode>
                <c:ptCount val="7"/>
                <c:pt idx="0">
                  <c:v>121</c:v>
                </c:pt>
                <c:pt idx="1">
                  <c:v>154</c:v>
                </c:pt>
                <c:pt idx="2">
                  <c:v>124</c:v>
                </c:pt>
                <c:pt idx="3">
                  <c:v>115</c:v>
                </c:pt>
                <c:pt idx="4">
                  <c:v>283</c:v>
                </c:pt>
                <c:pt idx="5">
                  <c:v>356</c:v>
                </c:pt>
                <c:pt idx="6">
                  <c:v>134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7102128"/>
        <c:axId val="2097107024"/>
      </c:barChart>
      <c:catAx>
        <c:axId val="209710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07024"/>
        <c:crosses val="autoZero"/>
        <c:auto val="1"/>
        <c:lblAlgn val="ctr"/>
        <c:lblOffset val="100"/>
        <c:noMultiLvlLbl val="0"/>
      </c:catAx>
      <c:valAx>
        <c:axId val="2097107024"/>
        <c:scaling>
          <c:orientation val="minMax"/>
          <c:max val="6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0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667381293222919"/>
          <c:y val="3.3610787660432399E-2"/>
          <c:w val="0.75358882015817374"/>
          <c:h val="0.842518183265268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İstihdam!$A$3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İstihdam!$B$2:$H$2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İstihdam!$B$3:$H$3</c:f>
              <c:numCache>
                <c:formatCode>#,##0</c:formatCode>
                <c:ptCount val="7"/>
                <c:pt idx="0">
                  <c:v>3327</c:v>
                </c:pt>
                <c:pt idx="1">
                  <c:v>4458</c:v>
                </c:pt>
                <c:pt idx="2">
                  <c:v>5861</c:v>
                </c:pt>
                <c:pt idx="3">
                  <c:v>3904</c:v>
                </c:pt>
                <c:pt idx="4">
                  <c:v>8064</c:v>
                </c:pt>
                <c:pt idx="5" formatCode="General">
                  <c:v>10417</c:v>
                </c:pt>
                <c:pt idx="6">
                  <c:v>2746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7103760"/>
        <c:axId val="2097108656"/>
      </c:barChart>
      <c:catAx>
        <c:axId val="209710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08656"/>
        <c:crosses val="autoZero"/>
        <c:auto val="1"/>
        <c:lblAlgn val="ctr"/>
        <c:lblOffset val="100"/>
        <c:noMultiLvlLbl val="0"/>
      </c:catAx>
      <c:valAx>
        <c:axId val="2097108656"/>
        <c:scaling>
          <c:orientation val="minMax"/>
          <c:max val="14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0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80575539568345"/>
          <c:y val="0.31049250535331907"/>
          <c:w val="0.61438848920863309"/>
          <c:h val="0.5781584582441113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940042826552462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70A-4488-8AEB-EF7072EB49C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47537473233404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70A-4488-8AEB-EF7072EB49C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#,##0.0;"-"#,##0.0</c:formatCode>
                <c:ptCount val="2"/>
                <c:pt idx="0">
                  <c:v>12.573836</c:v>
                </c:pt>
                <c:pt idx="1">
                  <c:v>15.462452000000001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70A-4488-8AEB-EF7072EB4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935925696"/>
        <c:axId val="1935921344"/>
      </c:barChart>
      <c:catAx>
        <c:axId val="193592569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935921344"/>
        <c:crosses val="min"/>
        <c:auto val="0"/>
        <c:lblAlgn val="ctr"/>
        <c:lblOffset val="100"/>
        <c:noMultiLvlLbl val="0"/>
      </c:catAx>
      <c:valAx>
        <c:axId val="1935921344"/>
        <c:scaling>
          <c:orientation val="minMax"/>
          <c:max val="15.462452000000001"/>
          <c:min val="0"/>
        </c:scaling>
        <c:delete val="1"/>
        <c:axPos val="l"/>
        <c:numFmt formatCode="#,##0.0;&quot;-&quot;#,##0.0" sourceLinked="1"/>
        <c:majorTickMark val="out"/>
        <c:minorTickMark val="none"/>
        <c:tickLblPos val="nextTo"/>
        <c:crossAx val="193592569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108976561175925"/>
          <c:y val="4.1758412942199771E-2"/>
          <c:w val="0.80942206831475905"/>
          <c:h val="0.7942423369216430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Sayfa1!$C$1</c:f>
              <c:strCache>
                <c:ptCount val="1"/>
                <c:pt idx="0">
                  <c:v>Tarım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Sayfa1!$C$2:$C$9</c:f>
              <c:numCache>
                <c:formatCode>0</c:formatCode>
                <c:ptCount val="8"/>
                <c:pt idx="0">
                  <c:v>736843</c:v>
                </c:pt>
                <c:pt idx="1">
                  <c:v>1667553</c:v>
                </c:pt>
                <c:pt idx="2">
                  <c:v>2225944</c:v>
                </c:pt>
                <c:pt idx="3">
                  <c:v>3395675</c:v>
                </c:pt>
                <c:pt idx="4">
                  <c:v>2248488</c:v>
                </c:pt>
                <c:pt idx="5">
                  <c:v>3049804</c:v>
                </c:pt>
                <c:pt idx="6">
                  <c:v>1199617</c:v>
                </c:pt>
                <c:pt idx="7">
                  <c:v>1561971</c:v>
                </c:pt>
              </c:numCache>
            </c:numRef>
          </c:val>
        </c:ser>
        <c:ser>
          <c:idx val="2"/>
          <c:order val="1"/>
          <c:tx>
            <c:strRef>
              <c:f>Sayfa1!$D$1</c:f>
              <c:strCache>
                <c:ptCount val="1"/>
                <c:pt idx="0">
                  <c:v>Sanayi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Sayfa1!$D$2:$D$9</c:f>
              <c:numCache>
                <c:formatCode>0</c:formatCode>
                <c:ptCount val="8"/>
                <c:pt idx="0">
                  <c:v>3631908</c:v>
                </c:pt>
                <c:pt idx="1">
                  <c:v>11750957</c:v>
                </c:pt>
                <c:pt idx="2">
                  <c:v>410939</c:v>
                </c:pt>
                <c:pt idx="3">
                  <c:v>1455124</c:v>
                </c:pt>
                <c:pt idx="4">
                  <c:v>2664399</c:v>
                </c:pt>
                <c:pt idx="5">
                  <c:v>7626805</c:v>
                </c:pt>
                <c:pt idx="6">
                  <c:v>2227219</c:v>
                </c:pt>
                <c:pt idx="7">
                  <c:v>4553801</c:v>
                </c:pt>
              </c:numCache>
            </c:numRef>
          </c:val>
        </c:ser>
        <c:ser>
          <c:idx val="3"/>
          <c:order val="2"/>
          <c:tx>
            <c:strRef>
              <c:f>Sayfa1!$E$1</c:f>
              <c:strCache>
                <c:ptCount val="1"/>
                <c:pt idx="0">
                  <c:v>İmalat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Sayfa1!$E$2:$E$9</c:f>
              <c:numCache>
                <c:formatCode>0</c:formatCode>
                <c:ptCount val="8"/>
                <c:pt idx="0">
                  <c:v>3394099</c:v>
                </c:pt>
                <c:pt idx="1">
                  <c:v>11035629</c:v>
                </c:pt>
                <c:pt idx="2">
                  <c:v>280643</c:v>
                </c:pt>
                <c:pt idx="3">
                  <c:v>870632</c:v>
                </c:pt>
                <c:pt idx="4">
                  <c:v>2097162</c:v>
                </c:pt>
                <c:pt idx="5">
                  <c:v>5876041</c:v>
                </c:pt>
                <c:pt idx="6">
                  <c:v>1398289</c:v>
                </c:pt>
                <c:pt idx="7">
                  <c:v>3407819</c:v>
                </c:pt>
              </c:numCache>
            </c:numRef>
          </c:val>
        </c:ser>
        <c:ser>
          <c:idx val="4"/>
          <c:order val="3"/>
          <c:tx>
            <c:strRef>
              <c:f>Sayfa1!$F$1</c:f>
              <c:strCache>
                <c:ptCount val="1"/>
                <c:pt idx="0">
                  <c:v>İnşaat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Sayfa1!$F$2:$F$9</c:f>
              <c:numCache>
                <c:formatCode>0</c:formatCode>
                <c:ptCount val="8"/>
                <c:pt idx="0">
                  <c:v>1395579</c:v>
                </c:pt>
                <c:pt idx="1">
                  <c:v>4070626</c:v>
                </c:pt>
                <c:pt idx="2">
                  <c:v>1308903</c:v>
                </c:pt>
                <c:pt idx="3">
                  <c:v>1911728</c:v>
                </c:pt>
                <c:pt idx="4">
                  <c:v>2161616</c:v>
                </c:pt>
                <c:pt idx="5">
                  <c:v>4188894</c:v>
                </c:pt>
                <c:pt idx="6">
                  <c:v>1129155</c:v>
                </c:pt>
                <c:pt idx="7">
                  <c:v>2668156</c:v>
                </c:pt>
              </c:numCache>
            </c:numRef>
          </c:val>
        </c:ser>
        <c:ser>
          <c:idx val="5"/>
          <c:order val="4"/>
          <c:tx>
            <c:strRef>
              <c:f>Sayfa1!$G$1</c:f>
              <c:strCache>
                <c:ptCount val="1"/>
                <c:pt idx="0">
                  <c:v>Hizmetler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Sayfa1!$G$2:$G$9</c:f>
              <c:numCache>
                <c:formatCode>0</c:formatCode>
                <c:ptCount val="8"/>
                <c:pt idx="0">
                  <c:v>2907357</c:v>
                </c:pt>
                <c:pt idx="1">
                  <c:v>7282585</c:v>
                </c:pt>
                <c:pt idx="2">
                  <c:v>1367364</c:v>
                </c:pt>
                <c:pt idx="3">
                  <c:v>2911312</c:v>
                </c:pt>
                <c:pt idx="4">
                  <c:v>4866855</c:v>
                </c:pt>
                <c:pt idx="5">
                  <c:v>9485637</c:v>
                </c:pt>
                <c:pt idx="6">
                  <c:v>1039131</c:v>
                </c:pt>
                <c:pt idx="7">
                  <c:v>2225325</c:v>
                </c:pt>
              </c:numCache>
            </c:numRef>
          </c:val>
        </c:ser>
        <c:ser>
          <c:idx val="6"/>
          <c:order val="5"/>
          <c:tx>
            <c:strRef>
              <c:f>Sayfa1!$H$1</c:f>
              <c:strCache>
                <c:ptCount val="1"/>
                <c:pt idx="0">
                  <c:v>Bilgi ve iletişim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Sayfa1!$H$2:$H$9</c:f>
              <c:numCache>
                <c:formatCode>0</c:formatCode>
                <c:ptCount val="8"/>
                <c:pt idx="0">
                  <c:v>110132</c:v>
                </c:pt>
                <c:pt idx="1">
                  <c:v>133290</c:v>
                </c:pt>
                <c:pt idx="2">
                  <c:v>83862</c:v>
                </c:pt>
                <c:pt idx="3">
                  <c:v>68177</c:v>
                </c:pt>
                <c:pt idx="4">
                  <c:v>248406</c:v>
                </c:pt>
                <c:pt idx="5">
                  <c:v>520755</c:v>
                </c:pt>
                <c:pt idx="6">
                  <c:v>51896</c:v>
                </c:pt>
                <c:pt idx="7">
                  <c:v>85602</c:v>
                </c:pt>
              </c:numCache>
            </c:numRef>
          </c:val>
        </c:ser>
        <c:ser>
          <c:idx val="7"/>
          <c:order val="6"/>
          <c:tx>
            <c:strRef>
              <c:f>Sayfa1!$I$1</c:f>
              <c:strCache>
                <c:ptCount val="1"/>
                <c:pt idx="0">
                  <c:v>Finans ve sigortacılık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Sayfa1!$I$2:$I$9</c:f>
              <c:numCache>
                <c:formatCode>0</c:formatCode>
                <c:ptCount val="8"/>
                <c:pt idx="0">
                  <c:v>157132</c:v>
                </c:pt>
                <c:pt idx="1">
                  <c:v>864331</c:v>
                </c:pt>
                <c:pt idx="2">
                  <c:v>52524</c:v>
                </c:pt>
                <c:pt idx="3">
                  <c:v>295617</c:v>
                </c:pt>
                <c:pt idx="4">
                  <c:v>372823</c:v>
                </c:pt>
                <c:pt idx="5">
                  <c:v>1405085</c:v>
                </c:pt>
                <c:pt idx="6">
                  <c:v>66962</c:v>
                </c:pt>
                <c:pt idx="7">
                  <c:v>315653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097109744"/>
        <c:axId val="2097110288"/>
      </c:barChart>
      <c:catAx>
        <c:axId val="209710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097110288"/>
        <c:crosses val="autoZero"/>
        <c:auto val="1"/>
        <c:lblAlgn val="ctr"/>
        <c:lblOffset val="100"/>
        <c:noMultiLvlLbl val="0"/>
      </c:catAx>
      <c:valAx>
        <c:axId val="2097110288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crossAx val="2097109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9595104276886852"/>
          <c:y val="2.8762846082746211E-2"/>
          <c:w val="0.66681800900541888"/>
          <c:h val="0.1488684074840676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'İşlenen tarım alanı'!$A$94</c:f>
              <c:strCache>
                <c:ptCount val="1"/>
                <c:pt idx="0">
                  <c:v>Adana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alanı'!$B$94:$R$94</c:f>
              <c:numCache>
                <c:formatCode>#,##0</c:formatCode>
                <c:ptCount val="17"/>
                <c:pt idx="0">
                  <c:v>551656</c:v>
                </c:pt>
                <c:pt idx="1">
                  <c:v>549124</c:v>
                </c:pt>
                <c:pt idx="2">
                  <c:v>513934</c:v>
                </c:pt>
                <c:pt idx="3">
                  <c:v>503405</c:v>
                </c:pt>
                <c:pt idx="4">
                  <c:v>501884</c:v>
                </c:pt>
                <c:pt idx="5">
                  <c:v>506801</c:v>
                </c:pt>
                <c:pt idx="6">
                  <c:v>492374</c:v>
                </c:pt>
                <c:pt idx="7">
                  <c:v>435794</c:v>
                </c:pt>
                <c:pt idx="8">
                  <c:v>418449</c:v>
                </c:pt>
                <c:pt idx="9">
                  <c:v>409053</c:v>
                </c:pt>
                <c:pt idx="10">
                  <c:v>430698</c:v>
                </c:pt>
                <c:pt idx="11">
                  <c:v>421460</c:v>
                </c:pt>
                <c:pt idx="12">
                  <c:v>423036</c:v>
                </c:pt>
                <c:pt idx="13">
                  <c:v>427031</c:v>
                </c:pt>
                <c:pt idx="14">
                  <c:v>411390</c:v>
                </c:pt>
                <c:pt idx="15">
                  <c:v>398199</c:v>
                </c:pt>
                <c:pt idx="16">
                  <c:v>397801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'İşlenen tarım alanı'!$A$95</c:f>
              <c:strCache>
                <c:ptCount val="1"/>
                <c:pt idx="0">
                  <c:v>Gaziantep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alanı'!$B$95:$R$95</c:f>
              <c:numCache>
                <c:formatCode>#,##0</c:formatCode>
                <c:ptCount val="17"/>
                <c:pt idx="0">
                  <c:v>221715</c:v>
                </c:pt>
                <c:pt idx="1">
                  <c:v>215012</c:v>
                </c:pt>
                <c:pt idx="2">
                  <c:v>202041</c:v>
                </c:pt>
                <c:pt idx="3">
                  <c:v>200985</c:v>
                </c:pt>
                <c:pt idx="4">
                  <c:v>170893</c:v>
                </c:pt>
                <c:pt idx="5">
                  <c:v>165118</c:v>
                </c:pt>
                <c:pt idx="6">
                  <c:v>160499</c:v>
                </c:pt>
                <c:pt idx="7">
                  <c:v>159053</c:v>
                </c:pt>
                <c:pt idx="8">
                  <c:v>163603</c:v>
                </c:pt>
                <c:pt idx="9">
                  <c:v>160799</c:v>
                </c:pt>
                <c:pt idx="10">
                  <c:v>161273</c:v>
                </c:pt>
                <c:pt idx="11">
                  <c:v>158068</c:v>
                </c:pt>
                <c:pt idx="12">
                  <c:v>149660</c:v>
                </c:pt>
                <c:pt idx="13">
                  <c:v>143468</c:v>
                </c:pt>
                <c:pt idx="14">
                  <c:v>135312</c:v>
                </c:pt>
                <c:pt idx="15">
                  <c:v>132044</c:v>
                </c:pt>
                <c:pt idx="16">
                  <c:v>132392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'İşlenen tarım alanı'!$A$96</c:f>
              <c:strCache>
                <c:ptCount val="1"/>
                <c:pt idx="0">
                  <c:v>Kahramanmaraş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alanı'!$B$96:$R$96</c:f>
              <c:numCache>
                <c:formatCode>#,##0</c:formatCode>
                <c:ptCount val="17"/>
                <c:pt idx="0">
                  <c:v>393701</c:v>
                </c:pt>
                <c:pt idx="1">
                  <c:v>370730</c:v>
                </c:pt>
                <c:pt idx="2">
                  <c:v>349037</c:v>
                </c:pt>
                <c:pt idx="3">
                  <c:v>330734</c:v>
                </c:pt>
                <c:pt idx="4">
                  <c:v>314578</c:v>
                </c:pt>
                <c:pt idx="5">
                  <c:v>296323</c:v>
                </c:pt>
                <c:pt idx="6">
                  <c:v>299915</c:v>
                </c:pt>
                <c:pt idx="7">
                  <c:v>310472</c:v>
                </c:pt>
                <c:pt idx="8">
                  <c:v>255652</c:v>
                </c:pt>
                <c:pt idx="9">
                  <c:v>287209</c:v>
                </c:pt>
                <c:pt idx="10">
                  <c:v>296966</c:v>
                </c:pt>
                <c:pt idx="11">
                  <c:v>291688</c:v>
                </c:pt>
                <c:pt idx="12">
                  <c:v>288430</c:v>
                </c:pt>
                <c:pt idx="13">
                  <c:v>290926</c:v>
                </c:pt>
                <c:pt idx="14">
                  <c:v>300012</c:v>
                </c:pt>
                <c:pt idx="15">
                  <c:v>291789</c:v>
                </c:pt>
                <c:pt idx="16">
                  <c:v>296814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'İşlenen tarım alanı'!$A$97</c:f>
              <c:strCache>
                <c:ptCount val="1"/>
                <c:pt idx="0">
                  <c:v>Şanlıurfa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alanı'!$B$97:$R$97</c:f>
              <c:numCache>
                <c:formatCode>#,##0</c:formatCode>
                <c:ptCount val="17"/>
                <c:pt idx="0">
                  <c:v>1092075</c:v>
                </c:pt>
                <c:pt idx="1">
                  <c:v>1081280</c:v>
                </c:pt>
                <c:pt idx="2">
                  <c:v>1041997</c:v>
                </c:pt>
                <c:pt idx="3">
                  <c:v>1019174</c:v>
                </c:pt>
                <c:pt idx="4">
                  <c:v>1039815</c:v>
                </c:pt>
                <c:pt idx="5">
                  <c:v>1078246</c:v>
                </c:pt>
                <c:pt idx="6">
                  <c:v>1155384</c:v>
                </c:pt>
                <c:pt idx="7">
                  <c:v>1033697</c:v>
                </c:pt>
                <c:pt idx="8">
                  <c:v>957294</c:v>
                </c:pt>
                <c:pt idx="9">
                  <c:v>1105240</c:v>
                </c:pt>
                <c:pt idx="10">
                  <c:v>1066906</c:v>
                </c:pt>
                <c:pt idx="11">
                  <c:v>1058443</c:v>
                </c:pt>
                <c:pt idx="12">
                  <c:v>1014279</c:v>
                </c:pt>
                <c:pt idx="13">
                  <c:v>964535</c:v>
                </c:pt>
                <c:pt idx="14">
                  <c:v>897014</c:v>
                </c:pt>
                <c:pt idx="15">
                  <c:v>912439</c:v>
                </c:pt>
                <c:pt idx="16">
                  <c:v>884358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110832"/>
        <c:axId val="2101248352"/>
      </c:lineChart>
      <c:catAx>
        <c:axId val="2097110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01248352"/>
        <c:crosses val="autoZero"/>
        <c:auto val="1"/>
        <c:lblAlgn val="ctr"/>
        <c:lblOffset val="100"/>
        <c:noMultiLvlLbl val="0"/>
      </c:catAx>
      <c:valAx>
        <c:axId val="210124835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0971108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800" b="1">
                <a:solidFill>
                  <a:schemeClr val="tx1"/>
                </a:solidFill>
              </a:rPr>
              <a:t>Lisanslı</a:t>
            </a:r>
            <a:r>
              <a:rPr lang="tr-TR" sz="1800" b="1" baseline="0">
                <a:solidFill>
                  <a:schemeClr val="tx1"/>
                </a:solidFill>
              </a:rPr>
              <a:t> Elektrik Üretimi</a:t>
            </a:r>
            <a:endParaRPr lang="tr-TR" sz="1800" b="1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8181233595800523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'Lisanslı elektrik üretimi'!$B$2</c:f>
              <c:strCache>
                <c:ptCount val="1"/>
                <c:pt idx="0">
                  <c:v>Üretim (GWh)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'Lisanslı elektrik üretimi'!$A$3:$A$7</c:f>
              <c:strCache>
                <c:ptCount val="5"/>
                <c:pt idx="0">
                  <c:v>ADANA</c:v>
                </c:pt>
                <c:pt idx="1">
                  <c:v>ŞANLIURFA</c:v>
                </c:pt>
                <c:pt idx="2">
                  <c:v>KAHRAMANMARAŞ</c:v>
                </c:pt>
                <c:pt idx="3">
                  <c:v>İSTANBUL</c:v>
                </c:pt>
                <c:pt idx="4">
                  <c:v>GAZİANTEP</c:v>
                </c:pt>
              </c:strCache>
            </c:strRef>
          </c:cat>
          <c:val>
            <c:numRef>
              <c:f>'Lisanslı elektrik üretimi'!$B$3:$B$7</c:f>
              <c:numCache>
                <c:formatCode>#,##0.00</c:formatCode>
                <c:ptCount val="5"/>
                <c:pt idx="0">
                  <c:v>18864.62</c:v>
                </c:pt>
                <c:pt idx="1">
                  <c:v>10004.5</c:v>
                </c:pt>
                <c:pt idx="2">
                  <c:v>8843.4500000000007</c:v>
                </c:pt>
                <c:pt idx="3">
                  <c:v>7339.09</c:v>
                </c:pt>
                <c:pt idx="4">
                  <c:v>995.58</c:v>
                </c:pt>
              </c:numCache>
            </c:numRef>
          </c:val>
        </c:ser>
        <c:ser>
          <c:idx val="1"/>
          <c:order val="1"/>
          <c:tx>
            <c:strRef>
              <c:f>'Lisanslı elektrik üretimi'!$C$2</c:f>
              <c:strCache>
                <c:ptCount val="1"/>
                <c:pt idx="0">
                  <c:v>İlin Türkiye içindeki payı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'Lisanslı elektrik üretimi'!$A$3:$A$7</c:f>
              <c:strCache>
                <c:ptCount val="5"/>
                <c:pt idx="0">
                  <c:v>ADANA</c:v>
                </c:pt>
                <c:pt idx="1">
                  <c:v>ŞANLIURFA</c:v>
                </c:pt>
                <c:pt idx="2">
                  <c:v>KAHRAMANMARAŞ</c:v>
                </c:pt>
                <c:pt idx="3">
                  <c:v>İSTANBUL</c:v>
                </c:pt>
                <c:pt idx="4">
                  <c:v>GAZİANTEP</c:v>
                </c:pt>
              </c:strCache>
            </c:strRef>
          </c:cat>
          <c:val>
            <c:numRef>
              <c:f>'Lisanslı elektrik üretimi'!$C$3:$C$7</c:f>
              <c:numCache>
                <c:formatCode>General</c:formatCode>
                <c:ptCount val="5"/>
                <c:pt idx="0">
                  <c:v>6.41</c:v>
                </c:pt>
                <c:pt idx="1">
                  <c:v>3.4</c:v>
                </c:pt>
                <c:pt idx="2">
                  <c:v>3.01</c:v>
                </c:pt>
                <c:pt idx="3">
                  <c:v>2.5</c:v>
                </c:pt>
                <c:pt idx="4">
                  <c:v>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35"/>
        <c:axId val="2101260320"/>
        <c:axId val="2101259776"/>
      </c:barChart>
      <c:catAx>
        <c:axId val="210126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259776"/>
        <c:crossesAt val="0"/>
        <c:auto val="1"/>
        <c:lblAlgn val="ctr"/>
        <c:lblOffset val="100"/>
        <c:noMultiLvlLbl val="0"/>
      </c:catAx>
      <c:valAx>
        <c:axId val="2101259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26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800" b="1" dirty="0">
                <a:solidFill>
                  <a:schemeClr val="tx1"/>
                </a:solidFill>
              </a:rPr>
              <a:t>Lisanslı</a:t>
            </a:r>
            <a:r>
              <a:rPr lang="tr-TR" sz="1800" b="1" baseline="0" dirty="0">
                <a:solidFill>
                  <a:schemeClr val="tx1"/>
                </a:solidFill>
              </a:rPr>
              <a:t> Elektrik Üretimi</a:t>
            </a:r>
            <a:endParaRPr lang="tr-TR" sz="18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8181233595800523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'Lisanslı elektrik üretimi'!$B$2</c:f>
              <c:strCache>
                <c:ptCount val="1"/>
                <c:pt idx="0">
                  <c:v>Üretim (GWh)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'Lisanslı elektrik üretimi'!$A$3:$A$7</c:f>
              <c:strCache>
                <c:ptCount val="5"/>
                <c:pt idx="0">
                  <c:v>ADANA</c:v>
                </c:pt>
                <c:pt idx="1">
                  <c:v>ŞANLIURFA</c:v>
                </c:pt>
                <c:pt idx="2">
                  <c:v>KAHRAMANMARAŞ</c:v>
                </c:pt>
                <c:pt idx="3">
                  <c:v>İSTANBUL</c:v>
                </c:pt>
                <c:pt idx="4">
                  <c:v>GAZİANTEP</c:v>
                </c:pt>
              </c:strCache>
            </c:strRef>
          </c:cat>
          <c:val>
            <c:numRef>
              <c:f>'Lisanslı elektrik üretimi'!$B$3:$B$7</c:f>
              <c:numCache>
                <c:formatCode>#,##0.00</c:formatCode>
                <c:ptCount val="5"/>
                <c:pt idx="0">
                  <c:v>18864.62</c:v>
                </c:pt>
                <c:pt idx="1">
                  <c:v>10004.5</c:v>
                </c:pt>
                <c:pt idx="2">
                  <c:v>8843.4500000000007</c:v>
                </c:pt>
                <c:pt idx="3">
                  <c:v>7339.09</c:v>
                </c:pt>
                <c:pt idx="4">
                  <c:v>995.58</c:v>
                </c:pt>
              </c:numCache>
            </c:numRef>
          </c:val>
        </c:ser>
        <c:ser>
          <c:idx val="1"/>
          <c:order val="1"/>
          <c:tx>
            <c:strRef>
              <c:f>'Lisanslı elektrik üretimi'!$C$2</c:f>
              <c:strCache>
                <c:ptCount val="1"/>
                <c:pt idx="0">
                  <c:v>İlin Türkiye içindeki payı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'Lisanslı elektrik üretimi'!$A$3:$A$7</c:f>
              <c:strCache>
                <c:ptCount val="5"/>
                <c:pt idx="0">
                  <c:v>ADANA</c:v>
                </c:pt>
                <c:pt idx="1">
                  <c:v>ŞANLIURFA</c:v>
                </c:pt>
                <c:pt idx="2">
                  <c:v>KAHRAMANMARAŞ</c:v>
                </c:pt>
                <c:pt idx="3">
                  <c:v>İSTANBUL</c:v>
                </c:pt>
                <c:pt idx="4">
                  <c:v>GAZİANTEP</c:v>
                </c:pt>
              </c:strCache>
            </c:strRef>
          </c:cat>
          <c:val>
            <c:numRef>
              <c:f>'Lisanslı elektrik üretimi'!$C$3:$C$7</c:f>
              <c:numCache>
                <c:formatCode>General</c:formatCode>
                <c:ptCount val="5"/>
                <c:pt idx="0">
                  <c:v>6.41</c:v>
                </c:pt>
                <c:pt idx="1">
                  <c:v>3.4</c:v>
                </c:pt>
                <c:pt idx="2">
                  <c:v>3.01</c:v>
                </c:pt>
                <c:pt idx="3">
                  <c:v>2.5</c:v>
                </c:pt>
                <c:pt idx="4">
                  <c:v>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35"/>
        <c:axId val="2101261952"/>
        <c:axId val="2101247808"/>
      </c:barChart>
      <c:catAx>
        <c:axId val="210126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247808"/>
        <c:crossesAt val="0"/>
        <c:auto val="1"/>
        <c:lblAlgn val="ctr"/>
        <c:lblOffset val="100"/>
        <c:noMultiLvlLbl val="0"/>
      </c:catAx>
      <c:valAx>
        <c:axId val="2101247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26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800" b="1" dirty="0">
                <a:solidFill>
                  <a:schemeClr val="tx1"/>
                </a:solidFill>
              </a:rPr>
              <a:t>Lisansız</a:t>
            </a:r>
            <a:r>
              <a:rPr lang="tr-TR" sz="1800" b="1" baseline="0" dirty="0">
                <a:solidFill>
                  <a:schemeClr val="tx1"/>
                </a:solidFill>
              </a:rPr>
              <a:t> </a:t>
            </a:r>
            <a:r>
              <a:rPr lang="tr-TR" sz="1800" b="1" baseline="0" dirty="0" smtClean="0">
                <a:solidFill>
                  <a:schemeClr val="tx1"/>
                </a:solidFill>
              </a:rPr>
              <a:t>Elektrik </a:t>
            </a:r>
            <a:r>
              <a:rPr lang="tr-TR" sz="1800" b="1" baseline="0" dirty="0">
                <a:solidFill>
                  <a:schemeClr val="tx1"/>
                </a:solidFill>
              </a:rPr>
              <a:t>Üretimi </a:t>
            </a:r>
            <a:endParaRPr lang="tr-TR" sz="1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'Lisanssız elektrik üretimi'!$B$2</c:f>
              <c:strCache>
                <c:ptCount val="1"/>
                <c:pt idx="0">
                  <c:v>İhtiyaç fazlası olarak sisteme verilen enerji miktarı  (MWh)</c:v>
                </c:pt>
              </c:strCache>
            </c:strRef>
          </c:tx>
          <c:spPr>
            <a:solidFill>
              <a:schemeClr val="accent1"/>
            </a:solidFill>
            <a:ln cap="rnd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'Lisanssız elektrik üretimi'!$A$3:$A$7</c:f>
              <c:strCache>
                <c:ptCount val="5"/>
                <c:pt idx="0">
                  <c:v>ŞANLIURFA</c:v>
                </c:pt>
                <c:pt idx="1">
                  <c:v>KAHRAMANMARAŞ</c:v>
                </c:pt>
                <c:pt idx="2">
                  <c:v>GAZİANTEP</c:v>
                </c:pt>
                <c:pt idx="3">
                  <c:v>ADANA</c:v>
                </c:pt>
                <c:pt idx="4">
                  <c:v>İSTANBUL</c:v>
                </c:pt>
              </c:strCache>
            </c:strRef>
          </c:cat>
          <c:val>
            <c:numRef>
              <c:f>'Lisanssız elektrik üretimi'!$B$3:$B$7</c:f>
              <c:numCache>
                <c:formatCode>#,##0.00</c:formatCode>
                <c:ptCount val="5"/>
                <c:pt idx="0">
                  <c:v>654198.16</c:v>
                </c:pt>
                <c:pt idx="1">
                  <c:v>347107.64</c:v>
                </c:pt>
                <c:pt idx="2">
                  <c:v>267375.61</c:v>
                </c:pt>
                <c:pt idx="3">
                  <c:v>204527.18</c:v>
                </c:pt>
                <c:pt idx="4" formatCode="General">
                  <c:v>7693.51</c:v>
                </c:pt>
              </c:numCache>
            </c:numRef>
          </c:val>
        </c:ser>
        <c:ser>
          <c:idx val="1"/>
          <c:order val="1"/>
          <c:tx>
            <c:strRef>
              <c:f>'Lisanssız elektrik üretimi'!$C$2</c:f>
              <c:strCache>
                <c:ptCount val="1"/>
                <c:pt idx="0">
                  <c:v>İlin Türkiye içindeki payı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'Lisanssız elektrik üretimi'!$A$3:$A$7</c:f>
              <c:strCache>
                <c:ptCount val="5"/>
                <c:pt idx="0">
                  <c:v>ŞANLIURFA</c:v>
                </c:pt>
                <c:pt idx="1">
                  <c:v>KAHRAMANMARAŞ</c:v>
                </c:pt>
                <c:pt idx="2">
                  <c:v>GAZİANTEP</c:v>
                </c:pt>
                <c:pt idx="3">
                  <c:v>ADANA</c:v>
                </c:pt>
                <c:pt idx="4">
                  <c:v>İSTANBUL</c:v>
                </c:pt>
              </c:strCache>
            </c:strRef>
          </c:cat>
          <c:val>
            <c:numRef>
              <c:f>'Lisanssız elektrik üretimi'!$C$3:$C$7</c:f>
              <c:numCache>
                <c:formatCode>General</c:formatCode>
                <c:ptCount val="5"/>
                <c:pt idx="0">
                  <c:v>5.82</c:v>
                </c:pt>
                <c:pt idx="1">
                  <c:v>3.09</c:v>
                </c:pt>
                <c:pt idx="2">
                  <c:v>2.38</c:v>
                </c:pt>
                <c:pt idx="3">
                  <c:v>1.82</c:v>
                </c:pt>
                <c:pt idx="4">
                  <c:v>7.0000000000000007E-2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1250528"/>
        <c:axId val="2101259232"/>
      </c:barChart>
      <c:catAx>
        <c:axId val="210125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259232"/>
        <c:crossesAt val="0"/>
        <c:auto val="1"/>
        <c:lblAlgn val="ctr"/>
        <c:lblOffset val="100"/>
        <c:noMultiLvlLbl val="0"/>
      </c:catAx>
      <c:valAx>
        <c:axId val="210125923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250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'Elektrik tüketimi'!$A$3</c:f>
              <c:strCache>
                <c:ptCount val="1"/>
                <c:pt idx="0">
                  <c:v>ADANA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'Elektrik tüketimi'!$B$2:$G$2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tüketimi'!$B$3:$G$3</c:f>
              <c:numCache>
                <c:formatCode>#,##0.00</c:formatCode>
                <c:ptCount val="6"/>
                <c:pt idx="0">
                  <c:v>122231</c:v>
                </c:pt>
                <c:pt idx="1">
                  <c:v>1977459</c:v>
                </c:pt>
                <c:pt idx="2">
                  <c:v>3374489</c:v>
                </c:pt>
                <c:pt idx="3">
                  <c:v>178531</c:v>
                </c:pt>
                <c:pt idx="4">
                  <c:v>1499523</c:v>
                </c:pt>
                <c:pt idx="5">
                  <c:v>7152233</c:v>
                </c:pt>
              </c:numCache>
            </c:numRef>
          </c:val>
        </c:ser>
        <c:ser>
          <c:idx val="1"/>
          <c:order val="1"/>
          <c:tx>
            <c:strRef>
              <c:f>'Elektrik tüketimi'!$A$4</c:f>
              <c:strCache>
                <c:ptCount val="1"/>
                <c:pt idx="0">
                  <c:v>GAZİANTEP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'Elektrik tüketimi'!$B$2:$G$2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tüketimi'!$B$4:$G$4</c:f>
              <c:numCache>
                <c:formatCode>#,##0.00</c:formatCode>
                <c:ptCount val="6"/>
                <c:pt idx="0">
                  <c:v>91310</c:v>
                </c:pt>
                <c:pt idx="1">
                  <c:v>1338973</c:v>
                </c:pt>
                <c:pt idx="2">
                  <c:v>5577939</c:v>
                </c:pt>
                <c:pt idx="3">
                  <c:v>119905</c:v>
                </c:pt>
                <c:pt idx="4">
                  <c:v>1025212</c:v>
                </c:pt>
                <c:pt idx="5">
                  <c:v>8153338</c:v>
                </c:pt>
              </c:numCache>
            </c:numRef>
          </c:val>
        </c:ser>
        <c:ser>
          <c:idx val="2"/>
          <c:order val="2"/>
          <c:tx>
            <c:strRef>
              <c:f>'Elektrik tüketimi'!$A$5</c:f>
              <c:strCache>
                <c:ptCount val="1"/>
                <c:pt idx="0">
                  <c:v>KAHRAMANMARAŞ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'Elektrik tüketimi'!$B$2:$G$2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tüketimi'!$B$5:$G$5</c:f>
              <c:numCache>
                <c:formatCode>#,##0.00</c:formatCode>
                <c:ptCount val="6"/>
                <c:pt idx="0">
                  <c:v>74172</c:v>
                </c:pt>
                <c:pt idx="1">
                  <c:v>569611</c:v>
                </c:pt>
                <c:pt idx="2">
                  <c:v>2546242</c:v>
                </c:pt>
                <c:pt idx="3">
                  <c:v>73965</c:v>
                </c:pt>
                <c:pt idx="4">
                  <c:v>518642</c:v>
                </c:pt>
                <c:pt idx="5">
                  <c:v>3782632</c:v>
                </c:pt>
              </c:numCache>
            </c:numRef>
          </c:val>
        </c:ser>
        <c:ser>
          <c:idx val="3"/>
          <c:order val="3"/>
          <c:tx>
            <c:strRef>
              <c:f>'Elektrik tüketimi'!$A$6</c:f>
              <c:strCache>
                <c:ptCount val="1"/>
                <c:pt idx="0">
                  <c:v>ŞANLIURFA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'Elektrik tüketimi'!$B$2:$G$2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tüketimi'!$B$6:$G$6</c:f>
              <c:numCache>
                <c:formatCode>#,##0.00</c:formatCode>
                <c:ptCount val="6"/>
                <c:pt idx="0">
                  <c:v>58434</c:v>
                </c:pt>
                <c:pt idx="1">
                  <c:v>1122199</c:v>
                </c:pt>
                <c:pt idx="2">
                  <c:v>804014</c:v>
                </c:pt>
                <c:pt idx="3">
                  <c:v>2532902</c:v>
                </c:pt>
                <c:pt idx="4">
                  <c:v>832909</c:v>
                </c:pt>
                <c:pt idx="5">
                  <c:v>5350458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1260864"/>
        <c:axId val="2101257600"/>
      </c:barChart>
      <c:catAx>
        <c:axId val="210126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257600"/>
        <c:crosses val="autoZero"/>
        <c:auto val="1"/>
        <c:lblAlgn val="ctr"/>
        <c:lblOffset val="100"/>
        <c:noMultiLvlLbl val="0"/>
      </c:catAx>
      <c:valAx>
        <c:axId val="21012576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260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691588785046728E-2"/>
          <c:y val="5.6140350877192984E-2"/>
          <c:w val="0.98056074766355139"/>
          <c:h val="0.8175438596491227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0000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Sheet1!$A$1:$J$1</c:f>
              <c:numCache>
                <c:formatCode>General</c:formatCode>
                <c:ptCount val="10"/>
                <c:pt idx="0">
                  <c:v>47697</c:v>
                </c:pt>
                <c:pt idx="1">
                  <c:v>47571</c:v>
                </c:pt>
                <c:pt idx="2">
                  <c:v>161705</c:v>
                </c:pt>
                <c:pt idx="3">
                  <c:v>65569</c:v>
                </c:pt>
                <c:pt idx="4">
                  <c:v>160696</c:v>
                </c:pt>
                <c:pt idx="5">
                  <c:v>125427</c:v>
                </c:pt>
                <c:pt idx="6">
                  <c:v>84583</c:v>
                </c:pt>
                <c:pt idx="7">
                  <c:v>6308</c:v>
                </c:pt>
                <c:pt idx="8">
                  <c:v>1025</c:v>
                </c:pt>
                <c:pt idx="9">
                  <c:v>7929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8B-4405-9F22-52CEC7292403}"/>
            </c:ext>
          </c:extLst>
        </c:ser>
        <c:ser>
          <c:idx val="1"/>
          <c:order val="1"/>
          <c:spPr>
            <a:solidFill>
              <a:srgbClr val="00206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Sheet1!$A$2:$J$2</c:f>
              <c:numCache>
                <c:formatCode>General</c:formatCode>
                <c:ptCount val="10"/>
                <c:pt idx="0">
                  <c:v>15978</c:v>
                </c:pt>
                <c:pt idx="1">
                  <c:v>15978</c:v>
                </c:pt>
                <c:pt idx="2">
                  <c:v>96603</c:v>
                </c:pt>
                <c:pt idx="3">
                  <c:v>107062</c:v>
                </c:pt>
                <c:pt idx="4">
                  <c:v>207947</c:v>
                </c:pt>
                <c:pt idx="5">
                  <c:v>163845</c:v>
                </c:pt>
                <c:pt idx="6">
                  <c:v>97391</c:v>
                </c:pt>
                <c:pt idx="7">
                  <c:v>9967</c:v>
                </c:pt>
                <c:pt idx="8">
                  <c:v>1644</c:v>
                </c:pt>
                <c:pt idx="9">
                  <c:v>6780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8B-4405-9F22-52CEC72924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101249440"/>
        <c:axId val="2101254880"/>
      </c:barChart>
      <c:catAx>
        <c:axId val="210124944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2101254880"/>
        <c:crosses val="min"/>
        <c:auto val="0"/>
        <c:lblAlgn val="ctr"/>
        <c:lblOffset val="100"/>
        <c:noMultiLvlLbl val="0"/>
      </c:catAx>
      <c:valAx>
        <c:axId val="2101254880"/>
        <c:scaling>
          <c:orientation val="minMax"/>
          <c:max val="61544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10124944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196261682242994E-3"/>
          <c:y val="6.6496163682864456E-2"/>
          <c:w val="0.98056074766355139"/>
          <c:h val="0.8670076726342711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0000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Sheet1!$A$1:$J$1</c:f>
              <c:numCache>
                <c:formatCode>General</c:formatCode>
                <c:ptCount val="10"/>
                <c:pt idx="0">
                  <c:v>90457</c:v>
                </c:pt>
                <c:pt idx="1">
                  <c:v>59286</c:v>
                </c:pt>
                <c:pt idx="2">
                  <c:v>392822</c:v>
                </c:pt>
                <c:pt idx="3">
                  <c:v>97947</c:v>
                </c:pt>
                <c:pt idx="4">
                  <c:v>54159</c:v>
                </c:pt>
                <c:pt idx="5">
                  <c:v>165883</c:v>
                </c:pt>
                <c:pt idx="6">
                  <c:v>51805</c:v>
                </c:pt>
                <c:pt idx="7">
                  <c:v>2809</c:v>
                </c:pt>
                <c:pt idx="8">
                  <c:v>611</c:v>
                </c:pt>
                <c:pt idx="9">
                  <c:v>50542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25-4BC7-8232-7DC6770121CF}"/>
            </c:ext>
          </c:extLst>
        </c:ser>
        <c:ser>
          <c:idx val="1"/>
          <c:order val="1"/>
          <c:spPr>
            <a:solidFill>
              <a:srgbClr val="00206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Sheet1!$A$2:$J$2</c:f>
              <c:numCache>
                <c:formatCode>General</c:formatCode>
                <c:ptCount val="10"/>
                <c:pt idx="0">
                  <c:v>20635</c:v>
                </c:pt>
                <c:pt idx="1">
                  <c:v>34609</c:v>
                </c:pt>
                <c:pt idx="2">
                  <c:v>337265</c:v>
                </c:pt>
                <c:pt idx="3">
                  <c:v>102017</c:v>
                </c:pt>
                <c:pt idx="4">
                  <c:v>84252</c:v>
                </c:pt>
                <c:pt idx="5">
                  <c:v>223180</c:v>
                </c:pt>
                <c:pt idx="6">
                  <c:v>80312</c:v>
                </c:pt>
                <c:pt idx="7">
                  <c:v>4545</c:v>
                </c:pt>
                <c:pt idx="8">
                  <c:v>1256</c:v>
                </c:pt>
                <c:pt idx="9">
                  <c:v>60082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25-4BC7-8232-7DC677012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101262496"/>
        <c:axId val="2101255968"/>
      </c:barChart>
      <c:catAx>
        <c:axId val="210126249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2101255968"/>
        <c:crosses val="min"/>
        <c:auto val="0"/>
        <c:lblAlgn val="ctr"/>
        <c:lblOffset val="100"/>
        <c:noMultiLvlLbl val="0"/>
      </c:catAx>
      <c:valAx>
        <c:axId val="2101255968"/>
        <c:scaling>
          <c:orientation val="minMax"/>
          <c:max val="730087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10126249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196261682242994E-3"/>
          <c:y val="0.21870286576168929"/>
          <c:w val="0.98056074766355139"/>
          <c:h val="0.70286576168929105"/>
        </c:manualLayout>
      </c:layout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101251072"/>
        <c:axId val="2101261408"/>
      </c:barChart>
      <c:catAx>
        <c:axId val="2101251072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2101261408"/>
        <c:crosses val="min"/>
        <c:auto val="0"/>
        <c:lblAlgn val="ctr"/>
        <c:lblOffset val="100"/>
        <c:noMultiLvlLbl val="0"/>
      </c:catAx>
      <c:valAx>
        <c:axId val="2101261408"/>
        <c:scaling>
          <c:orientation val="minMax"/>
          <c:max val="26.130291201293439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10125107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'Bitirilen eğitim durumu'!$A$4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'Bitirilen eğitim durumu'!$B$3:$K$3</c:f>
              <c:strCache>
                <c:ptCount val="10"/>
                <c:pt idx="0">
                  <c:v>Okuma yazma bilmeyen</c:v>
                </c:pt>
                <c:pt idx="1">
                  <c:v>Okuma yazma bilen fakat bir okul bitirmeyen</c:v>
                </c:pt>
                <c:pt idx="2">
                  <c:v>İlkokul</c:v>
                </c:pt>
                <c:pt idx="3">
                  <c:v>İlköğretim </c:v>
                </c:pt>
                <c:pt idx="4">
                  <c:v>Ortaokul ve dengi meslek okulu</c:v>
                </c:pt>
                <c:pt idx="5">
                  <c:v>Lise ve dengi meslek okulu</c:v>
                </c:pt>
                <c:pt idx="6">
                  <c:v>Yüksekokul veya fakülte</c:v>
                </c:pt>
                <c:pt idx="7">
                  <c:v>Yüksek lisans (5 veya 6 yıllık fakülteler dahil)                                                                                                                                                                                                </c:v>
                </c:pt>
                <c:pt idx="8">
                  <c:v>Doktora                                                                                                                                                                                                                                      Doctorate</c:v>
                </c:pt>
                <c:pt idx="9">
                  <c:v>Bilinmeyen                                                                                                                                                                                                                                Unknown</c:v>
                </c:pt>
              </c:strCache>
            </c:strRef>
          </c:cat>
          <c:val>
            <c:numRef>
              <c:f>'Bitirilen eğitim durumu'!$B$4:$K$4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"/>
          <c:order val="1"/>
          <c:tx>
            <c:strRef>
              <c:f>'Bitirilen eğitim durumu'!$A$5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'Bitirilen eğitim durumu'!$B$3:$K$3</c:f>
              <c:strCache>
                <c:ptCount val="10"/>
                <c:pt idx="0">
                  <c:v>Okuma yazma bilmeyen</c:v>
                </c:pt>
                <c:pt idx="1">
                  <c:v>Okuma yazma bilen fakat bir okul bitirmeyen</c:v>
                </c:pt>
                <c:pt idx="2">
                  <c:v>İlkokul</c:v>
                </c:pt>
                <c:pt idx="3">
                  <c:v>İlköğretim </c:v>
                </c:pt>
                <c:pt idx="4">
                  <c:v>Ortaokul ve dengi meslek okulu</c:v>
                </c:pt>
                <c:pt idx="5">
                  <c:v>Lise ve dengi meslek okulu</c:v>
                </c:pt>
                <c:pt idx="6">
                  <c:v>Yüksekokul veya fakülte</c:v>
                </c:pt>
                <c:pt idx="7">
                  <c:v>Yüksek lisans (5 veya 6 yıllık fakülteler dahil)                                                                                                                                                                                                </c:v>
                </c:pt>
                <c:pt idx="8">
                  <c:v>Doktora                                                                                                                                                                                                                                      Doctorate</c:v>
                </c:pt>
                <c:pt idx="9">
                  <c:v>Bilinmeyen                                                                                                                                                                                                                                Unknown</c:v>
                </c:pt>
              </c:strCache>
            </c:strRef>
          </c:cat>
          <c:val>
            <c:numRef>
              <c:f>'Bitirilen eğitim durumu'!$B$5:$K$5</c:f>
              <c:numCache>
                <c:formatCode>General</c:formatCode>
                <c:ptCount val="10"/>
                <c:pt idx="0">
                  <c:v>130056</c:v>
                </c:pt>
                <c:pt idx="1">
                  <c:v>100987</c:v>
                </c:pt>
                <c:pt idx="2">
                  <c:v>346182</c:v>
                </c:pt>
                <c:pt idx="3">
                  <c:v>142439</c:v>
                </c:pt>
                <c:pt idx="4">
                  <c:v>43674</c:v>
                </c:pt>
                <c:pt idx="5">
                  <c:v>140400</c:v>
                </c:pt>
                <c:pt idx="6">
                  <c:v>41735</c:v>
                </c:pt>
                <c:pt idx="7">
                  <c:v>2143</c:v>
                </c:pt>
                <c:pt idx="8">
                  <c:v>644</c:v>
                </c:pt>
                <c:pt idx="9">
                  <c:v>94507</c:v>
                </c:pt>
              </c:numCache>
            </c:numRef>
          </c:val>
        </c:ser>
        <c:ser>
          <c:idx val="2"/>
          <c:order val="2"/>
          <c:tx>
            <c:strRef>
              <c:f>'Bitirilen eğitim durumu'!$A$6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333399"/>
            </a:solidFill>
            <a:ln>
              <a:noFill/>
            </a:ln>
            <a:effectLst/>
            <a:sp3d/>
          </c:spPr>
          <c:invertIfNegative val="0"/>
          <c:cat>
            <c:strRef>
              <c:f>'Bitirilen eğitim durumu'!$B$3:$K$3</c:f>
              <c:strCache>
                <c:ptCount val="10"/>
                <c:pt idx="0">
                  <c:v>Okuma yazma bilmeyen</c:v>
                </c:pt>
                <c:pt idx="1">
                  <c:v>Okuma yazma bilen fakat bir okul bitirmeyen</c:v>
                </c:pt>
                <c:pt idx="2">
                  <c:v>İlkokul</c:v>
                </c:pt>
                <c:pt idx="3">
                  <c:v>İlköğretim </c:v>
                </c:pt>
                <c:pt idx="4">
                  <c:v>Ortaokul ve dengi meslek okulu</c:v>
                </c:pt>
                <c:pt idx="5">
                  <c:v>Lise ve dengi meslek okulu</c:v>
                </c:pt>
                <c:pt idx="6">
                  <c:v>Yüksekokul veya fakülte</c:v>
                </c:pt>
                <c:pt idx="7">
                  <c:v>Yüksek lisans (5 veya 6 yıllık fakülteler dahil)                                                                                                                                                                                                </c:v>
                </c:pt>
                <c:pt idx="8">
                  <c:v>Doktora                                                                                                                                                                                                                                      Doctorate</c:v>
                </c:pt>
                <c:pt idx="9">
                  <c:v>Bilinmeyen                                                                                                                                                                                                                                Unknown</c:v>
                </c:pt>
              </c:strCache>
            </c:strRef>
          </c:cat>
          <c:val>
            <c:numRef>
              <c:f>'Bitirilen eğitim durumu'!$B$6:$K$6</c:f>
              <c:numCache>
                <c:formatCode>General</c:formatCode>
                <c:ptCount val="10"/>
                <c:pt idx="0">
                  <c:v>52775</c:v>
                </c:pt>
                <c:pt idx="1">
                  <c:v>63675</c:v>
                </c:pt>
                <c:pt idx="2">
                  <c:v>258308</c:v>
                </c:pt>
                <c:pt idx="3">
                  <c:v>172631</c:v>
                </c:pt>
                <c:pt idx="4">
                  <c:v>368643</c:v>
                </c:pt>
                <c:pt idx="5">
                  <c:v>289272</c:v>
                </c:pt>
                <c:pt idx="6">
                  <c:v>182514</c:v>
                </c:pt>
                <c:pt idx="7">
                  <c:v>16275</c:v>
                </c:pt>
                <c:pt idx="8">
                  <c:v>2669</c:v>
                </c:pt>
                <c:pt idx="9">
                  <c:v>14709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1"/>
        <c:gapDepth val="132"/>
        <c:shape val="box"/>
        <c:axId val="2101253792"/>
        <c:axId val="2101263040"/>
        <c:axId val="0"/>
      </c:bar3DChart>
      <c:catAx>
        <c:axId val="210125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263040"/>
        <c:crosses val="autoZero"/>
        <c:auto val="1"/>
        <c:lblAlgn val="ctr"/>
        <c:lblOffset val="100"/>
        <c:noMultiLvlLbl val="0"/>
      </c:catAx>
      <c:valAx>
        <c:axId val="2101263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25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80575539568345"/>
          <c:y val="0.18929503916449086"/>
          <c:w val="0.61438848920863309"/>
          <c:h val="0.7428198433420365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4112271540469973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6DC-4E10-AE52-61B6540A4AA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686684073107049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6DC-4E10-AE52-61B6540A4AA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#,##0.0;"-"#,##0.0</c:formatCode>
                <c:ptCount val="2"/>
                <c:pt idx="0">
                  <c:v>70.599999999999994</c:v>
                </c:pt>
                <c:pt idx="1">
                  <c:v>84.6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6DC-4E10-AE52-61B6540A4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935922432"/>
        <c:axId val="1935920256"/>
      </c:barChart>
      <c:catAx>
        <c:axId val="193592243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935920256"/>
        <c:crosses val="min"/>
        <c:auto val="0"/>
        <c:lblAlgn val="ctr"/>
        <c:lblOffset val="100"/>
        <c:noMultiLvlLbl val="0"/>
      </c:catAx>
      <c:valAx>
        <c:axId val="1935920256"/>
        <c:scaling>
          <c:orientation val="minMax"/>
          <c:max val="83.6"/>
          <c:min val="0"/>
        </c:scaling>
        <c:delete val="1"/>
        <c:axPos val="l"/>
        <c:numFmt formatCode="#,##0.0;&quot;-&quot;#,##0.0" sourceLinked="1"/>
        <c:majorTickMark val="out"/>
        <c:minorTickMark val="none"/>
        <c:tickLblPos val="nextTo"/>
        <c:crossAx val="193592243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000"/>
              <a:t>Hastane</a:t>
            </a:r>
            <a:r>
              <a:rPr lang="tr-TR" sz="1000" baseline="0"/>
              <a:t> yatak sayısı </a:t>
            </a:r>
            <a:endParaRPr lang="en-US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'Hastane yatak sayısı'!$A$3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'Hastane yatak sayısı'!$B$2:$S$2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'Hastane yatak sayısı'!$B$3:$S$3</c:f>
              <c:numCache>
                <c:formatCode>#,##0</c:formatCode>
                <c:ptCount val="18"/>
                <c:pt idx="0">
                  <c:v>2154</c:v>
                </c:pt>
                <c:pt idx="1">
                  <c:v>2073</c:v>
                </c:pt>
                <c:pt idx="2">
                  <c:v>2117</c:v>
                </c:pt>
                <c:pt idx="3">
                  <c:v>2295</c:v>
                </c:pt>
                <c:pt idx="4">
                  <c:v>2661</c:v>
                </c:pt>
                <c:pt idx="5">
                  <c:v>2869</c:v>
                </c:pt>
                <c:pt idx="6">
                  <c:v>3171</c:v>
                </c:pt>
                <c:pt idx="7">
                  <c:v>3383</c:v>
                </c:pt>
                <c:pt idx="8">
                  <c:v>3892</c:v>
                </c:pt>
                <c:pt idx="9">
                  <c:v>4101</c:v>
                </c:pt>
                <c:pt idx="10">
                  <c:v>4342</c:v>
                </c:pt>
                <c:pt idx="11">
                  <c:v>4450</c:v>
                </c:pt>
                <c:pt idx="12">
                  <c:v>4611</c:v>
                </c:pt>
                <c:pt idx="13">
                  <c:v>4611</c:v>
                </c:pt>
                <c:pt idx="14">
                  <c:v>5653</c:v>
                </c:pt>
                <c:pt idx="15">
                  <c:v>5878</c:v>
                </c:pt>
                <c:pt idx="16">
                  <c:v>6015</c:v>
                </c:pt>
                <c:pt idx="17">
                  <c:v>6265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1249984"/>
        <c:axId val="2101256512"/>
      </c:barChart>
      <c:catAx>
        <c:axId val="210124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256512"/>
        <c:crosses val="autoZero"/>
        <c:auto val="1"/>
        <c:lblAlgn val="ctr"/>
        <c:lblOffset val="100"/>
        <c:noMultiLvlLbl val="0"/>
      </c:catAx>
      <c:valAx>
        <c:axId val="210125651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24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44753086419753085"/>
          <c:w val="0.75575221238938051"/>
          <c:h val="0.3919753086419753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40740740740740738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2,0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E00-471A-9B9A-8DE6093346F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2592592592592593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2,2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1.1000000000000001</c:v>
                </c:pt>
                <c:pt idx="1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E00-471A-9B9A-8DE609334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935920800"/>
        <c:axId val="1935919712"/>
      </c:barChart>
      <c:catAx>
        <c:axId val="193592080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935919712"/>
        <c:crosses val="min"/>
        <c:auto val="0"/>
        <c:lblAlgn val="ctr"/>
        <c:lblOffset val="100"/>
        <c:noMultiLvlLbl val="0"/>
      </c:catAx>
      <c:valAx>
        <c:axId val="1935919712"/>
        <c:scaling>
          <c:orientation val="minMax"/>
          <c:max val="1.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93592080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43543543543543545"/>
          <c:w val="0.75575221238938051"/>
          <c:h val="0.4084084084084084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6336336336336339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1,0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00B-47FA-876E-B9C20A8162C9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2642642642642642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1,1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00B-47FA-876E-B9C20A8162C9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1.4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00B-47FA-876E-B9C20A816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935921888"/>
        <c:axId val="1935927328"/>
      </c:barChart>
      <c:catAx>
        <c:axId val="193592188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935927328"/>
        <c:crosses val="min"/>
        <c:auto val="0"/>
        <c:lblAlgn val="ctr"/>
        <c:lblOffset val="100"/>
        <c:noMultiLvlLbl val="0"/>
      </c:catAx>
      <c:valAx>
        <c:axId val="1935927328"/>
        <c:scaling>
          <c:orientation val="minMax"/>
          <c:max val="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93592188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20061825605132685"/>
          <c:w val="0.73451327433628322"/>
          <c:h val="0.6388898609895984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8271604938271603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1,5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7.0609100790321455E-3"/>
                  <c:y val="-0.51913980848230568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2,1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50-4729-A948-541DDF376B6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7465133281627454"/>
                      <c:h val="0.1395419161544795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2.4398759999999999</c:v>
                </c:pt>
                <c:pt idx="1">
                  <c:v>3.1018330000000001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50-4729-A948-541DDF376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935926240"/>
        <c:axId val="1935926784"/>
      </c:barChart>
      <c:catAx>
        <c:axId val="193592624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935926784"/>
        <c:crosses val="min"/>
        <c:auto val="0"/>
        <c:lblAlgn val="ctr"/>
        <c:lblOffset val="100"/>
        <c:noMultiLvlLbl val="0"/>
      </c:catAx>
      <c:valAx>
        <c:axId val="1935926784"/>
        <c:scaling>
          <c:orientation val="minMax"/>
          <c:max val="3.101833000000000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93592624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283348113968705E-2"/>
          <c:y val="4.6928548345810658E-2"/>
          <c:w val="0.85286583977664254"/>
          <c:h val="0.7565117139972037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GSYH!$A$101</c:f>
              <c:strCache>
                <c:ptCount val="1"/>
                <c:pt idx="0">
                  <c:v>Adana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GSYH!$B$100:$R$100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GSYH!$B$101:$R$101</c:f>
              <c:numCache>
                <c:formatCode>General</c:formatCode>
                <c:ptCount val="17"/>
                <c:pt idx="0">
                  <c:v>11.839365000000001</c:v>
                </c:pt>
                <c:pt idx="1">
                  <c:v>13.799884</c:v>
                </c:pt>
                <c:pt idx="2">
                  <c:v>15.910092000000001</c:v>
                </c:pt>
                <c:pt idx="3">
                  <c:v>17.808703999999999</c:v>
                </c:pt>
                <c:pt idx="4">
                  <c:v>19.914663999999998</c:v>
                </c:pt>
                <c:pt idx="5">
                  <c:v>20.44725</c:v>
                </c:pt>
                <c:pt idx="6">
                  <c:v>24.033702000000002</c:v>
                </c:pt>
                <c:pt idx="7">
                  <c:v>28.353287999999999</c:v>
                </c:pt>
                <c:pt idx="8">
                  <c:v>32.163446999999998</c:v>
                </c:pt>
                <c:pt idx="9">
                  <c:v>36.908828999999997</c:v>
                </c:pt>
                <c:pt idx="10">
                  <c:v>40.676800999999998</c:v>
                </c:pt>
                <c:pt idx="11">
                  <c:v>46.699385999999997</c:v>
                </c:pt>
                <c:pt idx="12">
                  <c:v>52.807198</c:v>
                </c:pt>
                <c:pt idx="13">
                  <c:v>61.022300999999999</c:v>
                </c:pt>
                <c:pt idx="14">
                  <c:v>70.271231</c:v>
                </c:pt>
                <c:pt idx="15">
                  <c:v>81.920045999999999</c:v>
                </c:pt>
                <c:pt idx="16">
                  <c:v>99.235669999999999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GSYH!$A$102</c:f>
              <c:strCache>
                <c:ptCount val="1"/>
                <c:pt idx="0">
                  <c:v>Gaziantep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GSYH!$B$100:$R$100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GSYH!$B$102:$R$102</c:f>
              <c:numCache>
                <c:formatCode>General</c:formatCode>
                <c:ptCount val="17"/>
                <c:pt idx="0">
                  <c:v>8.2459340000000001</c:v>
                </c:pt>
                <c:pt idx="1">
                  <c:v>9.4227059999999998</c:v>
                </c:pt>
                <c:pt idx="2">
                  <c:v>11.175587</c:v>
                </c:pt>
                <c:pt idx="3">
                  <c:v>12.213036000000001</c:v>
                </c:pt>
                <c:pt idx="4">
                  <c:v>13.458118000000001</c:v>
                </c:pt>
                <c:pt idx="5">
                  <c:v>13.313098999999999</c:v>
                </c:pt>
                <c:pt idx="6">
                  <c:v>15.957447</c:v>
                </c:pt>
                <c:pt idx="7">
                  <c:v>20.031948</c:v>
                </c:pt>
                <c:pt idx="8">
                  <c:v>24.520146</c:v>
                </c:pt>
                <c:pt idx="9">
                  <c:v>29.901857</c:v>
                </c:pt>
                <c:pt idx="10">
                  <c:v>34.505859000000001</c:v>
                </c:pt>
                <c:pt idx="11">
                  <c:v>41.106824000000003</c:v>
                </c:pt>
                <c:pt idx="12">
                  <c:v>45.50235</c:v>
                </c:pt>
                <c:pt idx="13">
                  <c:v>54.805379000000002</c:v>
                </c:pt>
                <c:pt idx="14">
                  <c:v>67.402191000000002</c:v>
                </c:pt>
                <c:pt idx="15">
                  <c:v>76.814931999999999</c:v>
                </c:pt>
                <c:pt idx="16">
                  <c:v>99.273775999999998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GSYH!$A$103</c:f>
              <c:strCache>
                <c:ptCount val="1"/>
                <c:pt idx="0">
                  <c:v>Kahramanmaraş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GSYH!$B$100:$R$100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GSYH!$B$103:$R$103</c:f>
              <c:numCache>
                <c:formatCode>General</c:formatCode>
                <c:ptCount val="17"/>
                <c:pt idx="0">
                  <c:v>5.2463850000000001</c:v>
                </c:pt>
                <c:pt idx="1">
                  <c:v>6.0604230000000001</c:v>
                </c:pt>
                <c:pt idx="2">
                  <c:v>6.3277580000000002</c:v>
                </c:pt>
                <c:pt idx="3">
                  <c:v>7.3303390000000004</c:v>
                </c:pt>
                <c:pt idx="4">
                  <c:v>8.4779060000000008</c:v>
                </c:pt>
                <c:pt idx="5">
                  <c:v>8.8146459999999998</c:v>
                </c:pt>
                <c:pt idx="6">
                  <c:v>10.487429000000001</c:v>
                </c:pt>
                <c:pt idx="7">
                  <c:v>11.851364</c:v>
                </c:pt>
                <c:pt idx="8">
                  <c:v>12.88523</c:v>
                </c:pt>
                <c:pt idx="9">
                  <c:v>15.318073999999999</c:v>
                </c:pt>
                <c:pt idx="10">
                  <c:v>16.807292</c:v>
                </c:pt>
                <c:pt idx="11">
                  <c:v>19.969422000000002</c:v>
                </c:pt>
                <c:pt idx="12">
                  <c:v>22.358898</c:v>
                </c:pt>
                <c:pt idx="13">
                  <c:v>26.497395999999998</c:v>
                </c:pt>
                <c:pt idx="14">
                  <c:v>32.630465999999998</c:v>
                </c:pt>
                <c:pt idx="15">
                  <c:v>39.056021000000001</c:v>
                </c:pt>
                <c:pt idx="16">
                  <c:v>45.767085999999999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GSYH!$A$104</c:f>
              <c:strCache>
                <c:ptCount val="1"/>
                <c:pt idx="0">
                  <c:v>Şanlıurfa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GSYH!$B$100:$R$100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GSYH!$B$104:$R$104</c:f>
              <c:numCache>
                <c:formatCode>General</c:formatCode>
                <c:ptCount val="17"/>
                <c:pt idx="0">
                  <c:v>5.2013569999999998</c:v>
                </c:pt>
                <c:pt idx="1">
                  <c:v>5.8793189999999997</c:v>
                </c:pt>
                <c:pt idx="2">
                  <c:v>6.7216610000000001</c:v>
                </c:pt>
                <c:pt idx="3">
                  <c:v>7.3562700000000003</c:v>
                </c:pt>
                <c:pt idx="4">
                  <c:v>8.1488130000000005</c:v>
                </c:pt>
                <c:pt idx="5">
                  <c:v>8.4566239999999997</c:v>
                </c:pt>
                <c:pt idx="6">
                  <c:v>10.880212999999999</c:v>
                </c:pt>
                <c:pt idx="7">
                  <c:v>12.759632999999999</c:v>
                </c:pt>
                <c:pt idx="8">
                  <c:v>14.01721</c:v>
                </c:pt>
                <c:pt idx="9">
                  <c:v>16.275300000000001</c:v>
                </c:pt>
                <c:pt idx="10">
                  <c:v>17.955210999999998</c:v>
                </c:pt>
                <c:pt idx="11">
                  <c:v>21.270349</c:v>
                </c:pt>
                <c:pt idx="12">
                  <c:v>23.387165</c:v>
                </c:pt>
                <c:pt idx="13">
                  <c:v>27.959184</c:v>
                </c:pt>
                <c:pt idx="14">
                  <c:v>31.693746999999998</c:v>
                </c:pt>
                <c:pt idx="15">
                  <c:v>35.886211000000003</c:v>
                </c:pt>
                <c:pt idx="16">
                  <c:v>42.769537999999997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5930592"/>
        <c:axId val="1935928960"/>
      </c:scatterChart>
      <c:valAx>
        <c:axId val="193593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928960"/>
        <c:crosses val="autoZero"/>
        <c:crossBetween val="midCat"/>
      </c:valAx>
      <c:valAx>
        <c:axId val="1935928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930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'Kişi başına GSYH'!$A$102</c:f>
              <c:strCache>
                <c:ptCount val="1"/>
                <c:pt idx="0">
                  <c:v>Adana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'Kişi başına GSYH'!$B$101:$R$101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'Kişi başına GSYH'!$B$102:$R$102</c:f>
              <c:numCache>
                <c:formatCode>General</c:formatCode>
                <c:ptCount val="17"/>
                <c:pt idx="0">
                  <c:v>11.839365000000001</c:v>
                </c:pt>
                <c:pt idx="1">
                  <c:v>13.799884</c:v>
                </c:pt>
                <c:pt idx="2">
                  <c:v>15.910092000000001</c:v>
                </c:pt>
                <c:pt idx="3">
                  <c:v>17.808703999999999</c:v>
                </c:pt>
                <c:pt idx="4">
                  <c:v>19.914663999999998</c:v>
                </c:pt>
                <c:pt idx="5">
                  <c:v>20.44725</c:v>
                </c:pt>
                <c:pt idx="6">
                  <c:v>24.033702000000002</c:v>
                </c:pt>
                <c:pt idx="7">
                  <c:v>28.353287999999999</c:v>
                </c:pt>
                <c:pt idx="8">
                  <c:v>32.163446999999998</c:v>
                </c:pt>
                <c:pt idx="9">
                  <c:v>36.908828999999997</c:v>
                </c:pt>
                <c:pt idx="10">
                  <c:v>40.676800999999998</c:v>
                </c:pt>
                <c:pt idx="11">
                  <c:v>46.699385999999997</c:v>
                </c:pt>
                <c:pt idx="12">
                  <c:v>52.807198</c:v>
                </c:pt>
                <c:pt idx="13">
                  <c:v>61.022300999999999</c:v>
                </c:pt>
                <c:pt idx="14">
                  <c:v>70.271231</c:v>
                </c:pt>
                <c:pt idx="15">
                  <c:v>81.920045999999999</c:v>
                </c:pt>
                <c:pt idx="16">
                  <c:v>99.235669999999999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'Kişi başına GSYH'!$A$103</c:f>
              <c:strCache>
                <c:ptCount val="1"/>
                <c:pt idx="0">
                  <c:v>Gaziantep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'Kişi başına GSYH'!$B$101:$R$101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'Kişi başına GSYH'!$B$103:$R$103</c:f>
              <c:numCache>
                <c:formatCode>General</c:formatCode>
                <c:ptCount val="17"/>
                <c:pt idx="0">
                  <c:v>8.2459340000000001</c:v>
                </c:pt>
                <c:pt idx="1">
                  <c:v>9.4227059999999998</c:v>
                </c:pt>
                <c:pt idx="2">
                  <c:v>11.175587</c:v>
                </c:pt>
                <c:pt idx="3">
                  <c:v>12.213036000000001</c:v>
                </c:pt>
                <c:pt idx="4">
                  <c:v>13.458118000000001</c:v>
                </c:pt>
                <c:pt idx="5">
                  <c:v>13.313098999999999</c:v>
                </c:pt>
                <c:pt idx="6">
                  <c:v>15.957447</c:v>
                </c:pt>
                <c:pt idx="7">
                  <c:v>20.031948</c:v>
                </c:pt>
                <c:pt idx="8">
                  <c:v>24.520146</c:v>
                </c:pt>
                <c:pt idx="9">
                  <c:v>29.901857</c:v>
                </c:pt>
                <c:pt idx="10">
                  <c:v>34.505859000000001</c:v>
                </c:pt>
                <c:pt idx="11">
                  <c:v>41.106824000000003</c:v>
                </c:pt>
                <c:pt idx="12">
                  <c:v>45.50235</c:v>
                </c:pt>
                <c:pt idx="13">
                  <c:v>54.805379000000002</c:v>
                </c:pt>
                <c:pt idx="14">
                  <c:v>67.402191000000002</c:v>
                </c:pt>
                <c:pt idx="15">
                  <c:v>76.814931999999999</c:v>
                </c:pt>
                <c:pt idx="16">
                  <c:v>99.273775999999998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'Kişi başına GSYH'!$A$104</c:f>
              <c:strCache>
                <c:ptCount val="1"/>
                <c:pt idx="0">
                  <c:v>Kahramanmaraş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'Kişi başına GSYH'!$B$101:$R$101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'Kişi başına GSYH'!$B$104:$R$104</c:f>
              <c:numCache>
                <c:formatCode>General</c:formatCode>
                <c:ptCount val="17"/>
                <c:pt idx="0">
                  <c:v>5.2463850000000001</c:v>
                </c:pt>
                <c:pt idx="1">
                  <c:v>6.0604230000000001</c:v>
                </c:pt>
                <c:pt idx="2">
                  <c:v>6.3277580000000002</c:v>
                </c:pt>
                <c:pt idx="3">
                  <c:v>7.3303390000000004</c:v>
                </c:pt>
                <c:pt idx="4">
                  <c:v>8.4779060000000008</c:v>
                </c:pt>
                <c:pt idx="5">
                  <c:v>8.8146459999999998</c:v>
                </c:pt>
                <c:pt idx="6">
                  <c:v>10.487429000000001</c:v>
                </c:pt>
                <c:pt idx="7">
                  <c:v>11.851364</c:v>
                </c:pt>
                <c:pt idx="8">
                  <c:v>12.88523</c:v>
                </c:pt>
                <c:pt idx="9">
                  <c:v>15.318073999999999</c:v>
                </c:pt>
                <c:pt idx="10">
                  <c:v>16.807292</c:v>
                </c:pt>
                <c:pt idx="11">
                  <c:v>19.969422000000002</c:v>
                </c:pt>
                <c:pt idx="12">
                  <c:v>22.358898</c:v>
                </c:pt>
                <c:pt idx="13">
                  <c:v>26.497395999999998</c:v>
                </c:pt>
                <c:pt idx="14">
                  <c:v>32.630465999999998</c:v>
                </c:pt>
                <c:pt idx="15">
                  <c:v>39.056021000000001</c:v>
                </c:pt>
                <c:pt idx="16">
                  <c:v>45.767085999999999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'Kişi başına GSYH'!$A$105</c:f>
              <c:strCache>
                <c:ptCount val="1"/>
                <c:pt idx="0">
                  <c:v>Şanlıurfa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'Kişi başına GSYH'!$B$101:$R$101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'Kişi başına GSYH'!$B$105:$R$105</c:f>
              <c:numCache>
                <c:formatCode>General</c:formatCode>
                <c:ptCount val="17"/>
                <c:pt idx="0">
                  <c:v>5.2013569999999998</c:v>
                </c:pt>
                <c:pt idx="1">
                  <c:v>5.8793189999999997</c:v>
                </c:pt>
                <c:pt idx="2">
                  <c:v>6.7216610000000001</c:v>
                </c:pt>
                <c:pt idx="3">
                  <c:v>7.3562700000000003</c:v>
                </c:pt>
                <c:pt idx="4">
                  <c:v>8.1488130000000005</c:v>
                </c:pt>
                <c:pt idx="5">
                  <c:v>8.4566239999999997</c:v>
                </c:pt>
                <c:pt idx="6">
                  <c:v>10.880212999999999</c:v>
                </c:pt>
                <c:pt idx="7">
                  <c:v>12.759632999999999</c:v>
                </c:pt>
                <c:pt idx="8">
                  <c:v>14.01721</c:v>
                </c:pt>
                <c:pt idx="9">
                  <c:v>16.275300000000001</c:v>
                </c:pt>
                <c:pt idx="10">
                  <c:v>17.955210999999998</c:v>
                </c:pt>
                <c:pt idx="11">
                  <c:v>21.270349</c:v>
                </c:pt>
                <c:pt idx="12">
                  <c:v>23.387165</c:v>
                </c:pt>
                <c:pt idx="13">
                  <c:v>27.959184</c:v>
                </c:pt>
                <c:pt idx="14">
                  <c:v>31.693746999999998</c:v>
                </c:pt>
                <c:pt idx="15">
                  <c:v>35.886211000000003</c:v>
                </c:pt>
                <c:pt idx="16">
                  <c:v>42.769537999999997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9656624"/>
        <c:axId val="1935916992"/>
      </c:scatterChart>
      <c:valAx>
        <c:axId val="171965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916992"/>
        <c:crosses val="autoZero"/>
        <c:crossBetween val="midCat"/>
      </c:valAx>
      <c:valAx>
        <c:axId val="1935916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9656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866995073891626"/>
          <c:y val="7.2009291521486649E-2"/>
          <c:w val="0.7857142857142857"/>
          <c:h val="0.85598141695702668"/>
        </c:manualLayout>
      </c:layout>
      <c:lineChart>
        <c:grouping val="standard"/>
        <c:varyColors val="0"/>
        <c:ser>
          <c:idx val="0"/>
          <c:order val="0"/>
          <c:spPr>
            <a:ln w="38100" algn="ctr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Sheet1!$A$1:$AK$1</c:f>
              <c:numCache>
                <c:formatCode>General</c:formatCode>
                <c:ptCount val="37"/>
                <c:pt idx="0">
                  <c:v>12518.144233999999</c:v>
                </c:pt>
                <c:pt idx="1">
                  <c:v>11086.406447000001</c:v>
                </c:pt>
                <c:pt idx="2">
                  <c:v>12555.129950999999</c:v>
                </c:pt>
                <c:pt idx="3">
                  <c:v>11879.452323000001</c:v>
                </c:pt>
                <c:pt idx="4">
                  <c:v>12288.062236</c:v>
                </c:pt>
                <c:pt idx="5">
                  <c:v>10932.347299000001</c:v>
                </c:pt>
                <c:pt idx="6">
                  <c:v>11389.505301000001</c:v>
                </c:pt>
                <c:pt idx="7">
                  <c:v>8162.103341</c:v>
                </c:pt>
                <c:pt idx="8">
                  <c:v>8727.6585780000005</c:v>
                </c:pt>
                <c:pt idx="9">
                  <c:v>8286.2384550000006</c:v>
                </c:pt>
                <c:pt idx="10">
                  <c:v>8672.7977609999998</c:v>
                </c:pt>
                <c:pt idx="11">
                  <c:v>8677.7583090000007</c:v>
                </c:pt>
                <c:pt idx="12">
                  <c:v>7971.1147730000002</c:v>
                </c:pt>
                <c:pt idx="13">
                  <c:v>7746.6588019999999</c:v>
                </c:pt>
                <c:pt idx="14">
                  <c:v>9545.7041750000008</c:v>
                </c:pt>
                <c:pt idx="15">
                  <c:v>9159.5361499999999</c:v>
                </c:pt>
                <c:pt idx="16">
                  <c:v>9227.1027520000007</c:v>
                </c:pt>
                <c:pt idx="17">
                  <c:v>7954.9544519999999</c:v>
                </c:pt>
                <c:pt idx="18">
                  <c:v>10213.170021</c:v>
                </c:pt>
                <c:pt idx="19">
                  <c:v>7931.2505489999994</c:v>
                </c:pt>
                <c:pt idx="20">
                  <c:v>9107.3912939999991</c:v>
                </c:pt>
                <c:pt idx="21">
                  <c:v>9935.3671300000005</c:v>
                </c:pt>
                <c:pt idx="22">
                  <c:v>9863.6151719999998</c:v>
                </c:pt>
                <c:pt idx="23">
                  <c:v>10625.060663</c:v>
                </c:pt>
                <c:pt idx="24">
                  <c:v>10143.953722999999</c:v>
                </c:pt>
                <c:pt idx="25">
                  <c:v>9611.9327140000005</c:v>
                </c:pt>
                <c:pt idx="26">
                  <c:v>10652.757893999998</c:v>
                </c:pt>
                <c:pt idx="27">
                  <c:v>7348.6346859999994</c:v>
                </c:pt>
                <c:pt idx="28">
                  <c:v>7344.3375340000002</c:v>
                </c:pt>
                <c:pt idx="29">
                  <c:v>9539.4032850000003</c:v>
                </c:pt>
                <c:pt idx="30">
                  <c:v>10369.093965</c:v>
                </c:pt>
                <c:pt idx="31">
                  <c:v>11856.667111999999</c:v>
                </c:pt>
                <c:pt idx="32">
                  <c:v>12379.694507999999</c:v>
                </c:pt>
                <c:pt idx="33">
                  <c:v>12202.191469000001</c:v>
                </c:pt>
                <c:pt idx="34">
                  <c:v>12659.305628</c:v>
                </c:pt>
                <c:pt idx="35">
                  <c:v>12806.827684</c:v>
                </c:pt>
                <c:pt idx="36">
                  <c:v>9872.1402980000003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EFE-4A01-8526-3DD0244044EB}"/>
            </c:ext>
          </c:extLst>
        </c:ser>
        <c:ser>
          <c:idx val="1"/>
          <c:order val="1"/>
          <c:spPr>
            <a:ln w="38100" algn="ctr">
              <a:solidFill>
                <a:schemeClr val="accent2"/>
              </a:solidFill>
              <a:prstDash val="solid"/>
            </a:ln>
          </c:spPr>
          <c:marker>
            <c:symbol val="none"/>
          </c:marker>
          <c:val>
            <c:numRef>
              <c:f>Sheet1!$A$2:$AK$2</c:f>
              <c:numCache>
                <c:formatCode>General</c:formatCode>
                <c:ptCount val="37"/>
                <c:pt idx="0">
                  <c:v>6227.813247</c:v>
                </c:pt>
                <c:pt idx="1">
                  <c:v>6806.6033360000001</c:v>
                </c:pt>
                <c:pt idx="2">
                  <c:v>8221.3124019999996</c:v>
                </c:pt>
                <c:pt idx="3">
                  <c:v>7329.1330259999995</c:v>
                </c:pt>
                <c:pt idx="4">
                  <c:v>7469.304153</c:v>
                </c:pt>
                <c:pt idx="5">
                  <c:v>6768.4696709999998</c:v>
                </c:pt>
                <c:pt idx="6">
                  <c:v>7350.6794330000002</c:v>
                </c:pt>
                <c:pt idx="7">
                  <c:v>6711.191871</c:v>
                </c:pt>
                <c:pt idx="8">
                  <c:v>7737.4169819999997</c:v>
                </c:pt>
                <c:pt idx="9">
                  <c:v>8332.0741369999996</c:v>
                </c:pt>
                <c:pt idx="10">
                  <c:v>8091.9740710000005</c:v>
                </c:pt>
                <c:pt idx="11">
                  <c:v>7157.4984759999998</c:v>
                </c:pt>
                <c:pt idx="12">
                  <c:v>6640.7001870000004</c:v>
                </c:pt>
                <c:pt idx="13">
                  <c:v>6951.4403890000003</c:v>
                </c:pt>
                <c:pt idx="14">
                  <c:v>8163.5577439999997</c:v>
                </c:pt>
                <c:pt idx="15">
                  <c:v>7363.404716</c:v>
                </c:pt>
                <c:pt idx="16">
                  <c:v>8242.2638499999994</c:v>
                </c:pt>
                <c:pt idx="17">
                  <c:v>5848.9707490000001</c:v>
                </c:pt>
                <c:pt idx="18">
                  <c:v>8011.9797369999997</c:v>
                </c:pt>
                <c:pt idx="19">
                  <c:v>6806.2580880000005</c:v>
                </c:pt>
                <c:pt idx="20">
                  <c:v>7572.2556930000001</c:v>
                </c:pt>
                <c:pt idx="21">
                  <c:v>7937.4551509999992</c:v>
                </c:pt>
                <c:pt idx="22">
                  <c:v>7797.5856449999992</c:v>
                </c:pt>
                <c:pt idx="23">
                  <c:v>7491.76775</c:v>
                </c:pt>
                <c:pt idx="24">
                  <c:v>6914.7481200000002</c:v>
                </c:pt>
                <c:pt idx="25">
                  <c:v>7136.9642460000005</c:v>
                </c:pt>
                <c:pt idx="26">
                  <c:v>6599.6091539999998</c:v>
                </c:pt>
                <c:pt idx="27">
                  <c:v>4031.6929139999997</c:v>
                </c:pt>
                <c:pt idx="28">
                  <c:v>4954.1396320000003</c:v>
                </c:pt>
                <c:pt idx="29">
                  <c:v>6602.8276900000001</c:v>
                </c:pt>
                <c:pt idx="30">
                  <c:v>7347.6489900000006</c:v>
                </c:pt>
                <c:pt idx="31">
                  <c:v>6230.2726979999998</c:v>
                </c:pt>
                <c:pt idx="32">
                  <c:v>7971.0056320000003</c:v>
                </c:pt>
                <c:pt idx="33">
                  <c:v>8828.4096040000004</c:v>
                </c:pt>
                <c:pt idx="34">
                  <c:v>7890.4331030000003</c:v>
                </c:pt>
                <c:pt idx="35">
                  <c:v>8359.1192169999995</c:v>
                </c:pt>
                <c:pt idx="36">
                  <c:v>7165.2691430000004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1EFE-4A01-8526-3DD024404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111376"/>
        <c:axId val="2097096144"/>
      </c:lineChart>
      <c:catAx>
        <c:axId val="209711137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2097096144"/>
        <c:crosses val="min"/>
        <c:auto val="0"/>
        <c:lblAlgn val="ctr"/>
        <c:lblOffset val="100"/>
        <c:noMultiLvlLbl val="0"/>
      </c:catAx>
      <c:valAx>
        <c:axId val="2097096144"/>
        <c:scaling>
          <c:orientation val="minMax"/>
          <c:max val="16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11376"/>
        <c:crosses val="min"/>
        <c:crossBetween val="midCat"/>
        <c:majorUnit val="4000"/>
      </c:valAx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E6BB5-0606-4FF1-8F55-4C856F879520}" type="datetimeFigureOut">
              <a:rPr lang="tr-TR" smtClean="0"/>
              <a:t>24.11.2022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AD067-E62F-4E0B-978E-30782434F3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0267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63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5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64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95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65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29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66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50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68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63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69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2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"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ikdörtgen 5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rgbClr val="000000"/>
              </a:solidFill>
              <a:sym typeface="Tahoma" panose="020B0604030504040204" pitchFamily="34" charset="0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 vert="horz"/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noProof="0" dirty="0" smtClean="0"/>
              <a:t>Asıl alt başlık stilini düzenlemek için tıklatın</a:t>
            </a:r>
            <a:endParaRPr lang="tr-TR" noProof="0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 smtClean="0"/>
              <a:t>Sl</a:t>
            </a:r>
            <a:r>
              <a:rPr lang="tr-TR" dirty="0" err="1" smtClean="0"/>
              <a:t>ayt</a:t>
            </a:r>
            <a:r>
              <a:rPr lang="en-GB" dirty="0" smtClean="0"/>
              <a:t> </a:t>
            </a:r>
            <a:fld id="{17286940-BB50-483C-B1B4-B9FC1265AEE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39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272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981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286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086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09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05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210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525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534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861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458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304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678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906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876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592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144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893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408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018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59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917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1354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316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273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344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738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991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646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671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001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84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427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402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465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135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946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761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218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355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701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219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41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8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88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041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5574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309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3919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4466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095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38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444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711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581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518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8471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252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496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4303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478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4258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1922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0922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52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143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048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718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8501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142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9955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48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140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990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398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46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3492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2135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189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125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730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0803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321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3195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1094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171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82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480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8299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685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1661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7461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1979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421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9618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4132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8555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48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0913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5795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990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6846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496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8232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9104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1800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5968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6778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258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"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 3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rgbClr val="000000"/>
              </a:solidFill>
              <a:sym typeface="Tahoma" panose="020B0604030504040204" pitchFamily="34" charset="0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noProof="0" dirty="0" smtClean="0"/>
              <a:t>İkinci</a:t>
            </a:r>
            <a:r>
              <a:rPr lang="tr-TR" dirty="0" smtClean="0"/>
              <a:t>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 smtClean="0"/>
              <a:t>Sl</a:t>
            </a:r>
            <a:r>
              <a:rPr lang="tr-TR" dirty="0" err="1" smtClean="0"/>
              <a:t>ayt</a:t>
            </a:r>
            <a:r>
              <a:rPr lang="en-GB" dirty="0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3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7117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0311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732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6860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9357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0128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6461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096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0193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5562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7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1604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0342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25310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7550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7789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4434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8906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0334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3721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3729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68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2304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50560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1124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0878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3186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1443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1727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264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0502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86503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21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7202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4682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0528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2703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0989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9536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6031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6401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0979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4686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88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884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6852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65402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0527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7472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2587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1218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3424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17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5708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29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2443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8749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4008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9802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9354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6183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4051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99356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9722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1347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83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4474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7786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1540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6613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6033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6208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958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6985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1215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1327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79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7973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6935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8860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8306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925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8137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6275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2072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0394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7856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0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3481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5226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0108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3148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6407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6071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4412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1661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6302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6654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97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1424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713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4725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4169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5948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5886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5994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961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59128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6467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97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"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 3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rgbClr val="000000"/>
              </a:solidFill>
              <a:sym typeface="Tahoma" panose="020B0604030504040204" pitchFamily="34" charset="0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noProof="0" dirty="0" smtClean="0"/>
              <a:t>İkinci</a:t>
            </a:r>
            <a:r>
              <a:rPr lang="tr-TR" dirty="0" smtClean="0"/>
              <a:t>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 smtClean="0"/>
              <a:t>Sl</a:t>
            </a:r>
            <a:r>
              <a:rPr lang="tr-TR" dirty="0" err="1" smtClean="0"/>
              <a:t>ayt</a:t>
            </a:r>
            <a:r>
              <a:rPr lang="en-GB" dirty="0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514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8861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1235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2105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99959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4105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7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52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337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59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58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771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51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81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242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24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11/24/2022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577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852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90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611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047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056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0821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811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327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04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2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76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470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705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148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6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27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40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165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994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793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3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81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353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129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960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037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421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757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919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159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295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4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760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75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730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11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969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628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385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573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813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3574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6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443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088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732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084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349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905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582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425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53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28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57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919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352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069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500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592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111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301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455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571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9138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1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1.vml"/><Relationship Id="rId11" Type="http://schemas.openxmlformats.org/officeDocument/2006/relationships/image" Target="../media/image2.png"/><Relationship Id="rId5" Type="http://schemas.openxmlformats.org/officeDocument/2006/relationships/theme" Target="../theme/theme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theme" Target="../theme/theme2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theme" Target="../theme/theme22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theme" Target="../theme/theme23.xml"/><Relationship Id="rId5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theme" Target="../theme/theme24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theme" Target="../theme/theme25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theme" Target="../theme/theme26.xml"/><Relationship Id="rId5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theme" Target="../theme/theme27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theme" Target="../theme/theme28.xml"/><Relationship Id="rId5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theme" Target="../theme/theme29.xml"/><Relationship Id="rId5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theme" Target="../theme/theme30.xml"/><Relationship Id="rId5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5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theme" Target="../theme/theme31.xml"/><Relationship Id="rId5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5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theme" Target="../theme/theme32.xml"/><Relationship Id="rId5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8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6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theme" Target="../theme/theme33.xml"/><Relationship Id="rId5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6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theme" Target="../theme/theme34.xml"/><Relationship Id="rId5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8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7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theme" Target="../theme/theme35.xml"/><Relationship Id="rId5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7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7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theme" Target="../theme/theme36.xml"/><Relationship Id="rId5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8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theme" Target="../theme/theme37.xml"/><Relationship Id="rId5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83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theme" Target="../theme/theme38.xml"/><Relationship Id="rId5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theme" Target="../theme/theme39.xml"/><Relationship Id="rId5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theme" Target="../theme/theme40.xml"/><Relationship Id="rId5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0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theme" Target="../theme/theme41.xml"/><Relationship Id="rId5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3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0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theme" Target="../theme/theme42.xml"/><Relationship Id="rId5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8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theme" Target="../theme/theme43.xml"/><Relationship Id="rId5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theme" Target="../theme/theme44.xml"/><Relationship Id="rId5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8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theme" Target="../theme/theme45.xml"/><Relationship Id="rId5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2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2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theme" Target="../theme/theme46.xml"/><Relationship Id="rId5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8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theme" Target="../theme/theme47.xml"/><Relationship Id="rId5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3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theme" Target="../theme/theme48.xml"/><Relationship Id="rId5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8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theme" Target="../theme/theme49.xml"/><Relationship Id="rId5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theme" Target="../theme/theme50.xml"/><Relationship Id="rId5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5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theme" Target="../theme/theme51.xml"/><Relationship Id="rId5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53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5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theme" Target="../theme/theme52.xml"/><Relationship Id="rId5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8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6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theme" Target="../theme/theme53.xml"/><Relationship Id="rId5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63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6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theme" Target="../theme/theme54.xml"/><Relationship Id="rId5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8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7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theme" Target="../theme/theme55.xml"/><Relationship Id="rId5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7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7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theme" Target="../theme/theme56.xml"/><Relationship Id="rId5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8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8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theme" Target="../theme/theme57.xml"/><Relationship Id="rId5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83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8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theme" Target="../theme/theme58.xml"/><Relationship Id="rId5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8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9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theme" Target="../theme/theme59.xml"/><Relationship Id="rId5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9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9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theme" Target="../theme/theme60.xml"/><Relationship Id="rId5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8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0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theme" Target="../theme/theme61.xml"/><Relationship Id="rId5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30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Nesne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1588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ikdörtgen 1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rgbClr val="000000"/>
              </a:solidFill>
              <a:sym typeface="Tahoma" panose="020B0604030504040204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1F318D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40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7" name="Picture 9" descr="bar"/>
          <p:cNvPicPr>
            <a:picLocks noChangeAspect="1" noChangeArrowheads="1"/>
          </p:cNvPicPr>
          <p:nvPr/>
        </p:nvPicPr>
        <p:blipFill>
          <a:blip r:embed="rId11" cstate="print"/>
          <a:srcRect l="-209" t="59564"/>
          <a:stretch>
            <a:fillRect/>
          </a:stretch>
        </p:blipFill>
        <p:spPr bwMode="auto">
          <a:xfrm>
            <a:off x="-19050" y="538165"/>
            <a:ext cx="9163050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 dirty="0" err="1" smtClean="0"/>
              <a:t>Click</a:t>
            </a:r>
            <a:r>
              <a:rPr lang="tr-TR" noProof="0" dirty="0" smtClean="0"/>
              <a:t> to </a:t>
            </a:r>
            <a:r>
              <a:rPr lang="tr-TR" noProof="0" dirty="0" err="1" smtClean="0"/>
              <a:t>edit</a:t>
            </a:r>
            <a:r>
              <a:rPr lang="tr-TR" noProof="0" dirty="0" smtClean="0"/>
              <a:t> Master </a:t>
            </a:r>
            <a:r>
              <a:rPr lang="tr-TR" noProof="0" dirty="0" err="1" smtClean="0"/>
              <a:t>title</a:t>
            </a:r>
            <a:r>
              <a:rPr lang="tr-TR" noProof="0" dirty="0" smtClean="0"/>
              <a:t> </a:t>
            </a:r>
            <a:r>
              <a:rPr lang="tr-TR" noProof="0" dirty="0" err="1" smtClean="0"/>
              <a:t>style</a:t>
            </a:r>
            <a:endParaRPr lang="tr-TR" noProof="0" dirty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534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 dirty="0" err="1" smtClean="0"/>
              <a:t>Click</a:t>
            </a:r>
            <a:r>
              <a:rPr lang="tr-TR" noProof="0" dirty="0" smtClean="0"/>
              <a:t> to </a:t>
            </a:r>
            <a:r>
              <a:rPr lang="tr-TR" noProof="0" dirty="0" err="1" smtClean="0"/>
              <a:t>edit</a:t>
            </a:r>
            <a:r>
              <a:rPr lang="tr-TR" noProof="0" dirty="0" smtClean="0"/>
              <a:t> Master </a:t>
            </a:r>
            <a:r>
              <a:rPr lang="tr-TR" noProof="0" dirty="0" err="1" smtClean="0"/>
              <a:t>text</a:t>
            </a:r>
            <a:r>
              <a:rPr lang="tr-TR" noProof="0" dirty="0" smtClean="0"/>
              <a:t> </a:t>
            </a:r>
            <a:r>
              <a:rPr lang="tr-TR" noProof="0" dirty="0" err="1" smtClean="0"/>
              <a:t>styles</a:t>
            </a:r>
            <a:endParaRPr lang="tr-TR" noProof="0" dirty="0" smtClean="0"/>
          </a:p>
          <a:p>
            <a:pPr lvl="1"/>
            <a:r>
              <a:rPr lang="tr-TR" noProof="0" dirty="0" smtClean="0"/>
              <a:t>Second </a:t>
            </a:r>
            <a:r>
              <a:rPr lang="tr-TR" noProof="0" dirty="0" err="1" smtClean="0"/>
              <a:t>level</a:t>
            </a:r>
            <a:endParaRPr lang="tr-TR" noProof="0" dirty="0" smtClean="0"/>
          </a:p>
          <a:p>
            <a:pPr lvl="2"/>
            <a:r>
              <a:rPr lang="tr-TR" noProof="0" dirty="0" smtClean="0"/>
              <a:t>Third </a:t>
            </a:r>
            <a:r>
              <a:rPr lang="tr-TR" noProof="0" dirty="0" err="1" smtClean="0"/>
              <a:t>level</a:t>
            </a:r>
            <a:endParaRPr lang="tr-TR" noProof="0" dirty="0" smtClean="0"/>
          </a:p>
          <a:p>
            <a:pPr lvl="3"/>
            <a:r>
              <a:rPr lang="tr-TR" noProof="0" dirty="0" err="1" smtClean="0"/>
              <a:t>Fourth</a:t>
            </a:r>
            <a:r>
              <a:rPr lang="tr-TR" noProof="0" dirty="0" smtClean="0"/>
              <a:t> </a:t>
            </a:r>
            <a:r>
              <a:rPr lang="tr-TR" noProof="0" dirty="0" err="1" smtClean="0"/>
              <a:t>level</a:t>
            </a:r>
            <a:endParaRPr lang="tr-TR" noProof="0" dirty="0" smtClean="0"/>
          </a:p>
          <a:p>
            <a:pPr lvl="4"/>
            <a:r>
              <a:rPr lang="tr-TR" noProof="0" dirty="0" err="1" smtClean="0"/>
              <a:t>Fifth</a:t>
            </a:r>
            <a:r>
              <a:rPr lang="tr-TR" noProof="0" dirty="0" smtClean="0"/>
              <a:t> </a:t>
            </a:r>
            <a:r>
              <a:rPr lang="tr-TR" noProof="0" dirty="0" err="1" smtClean="0"/>
              <a:t>level</a:t>
            </a:r>
            <a:endParaRPr lang="tr-TR" noProof="0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2"/>
            <a:ext cx="8382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CBDDEB"/>
                </a:solidFill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 smtClean="0"/>
              <a:t>S</a:t>
            </a:r>
            <a:r>
              <a:rPr lang="tr-TR" dirty="0" err="1" smtClean="0"/>
              <a:t>layt</a:t>
            </a:r>
            <a:r>
              <a:rPr lang="en-GB" dirty="0" smtClean="0"/>
              <a:t> </a:t>
            </a:r>
            <a:fld id="{C39B09D5-369E-45D8-98BF-F8D06858155A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auto">
          <a:xfrm>
            <a:off x="8267700" y="95252"/>
            <a:ext cx="0" cy="347663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40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3" name="Picture 18" descr="Untitled-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66675"/>
            <a:ext cx="1219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608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F318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60000"/>
        </a:buClr>
        <a:buSzPct val="8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318D"/>
        </a:buClr>
        <a:buSzPct val="90000"/>
        <a:buFont typeface="Wingdings" pitchFamily="2" charset="2"/>
        <a:buChar char="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738632"/>
            <a:ext cx="898652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5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2" r:id="rId1"/>
    <p:sldLayoutId id="2147485563" r:id="rId2"/>
    <p:sldLayoutId id="2147485564" r:id="rId3"/>
    <p:sldLayoutId id="2147485565" r:id="rId4"/>
    <p:sldLayoutId id="214748556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738632"/>
            <a:ext cx="898652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2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8" r:id="rId1"/>
    <p:sldLayoutId id="2147485569" r:id="rId2"/>
    <p:sldLayoutId id="2147485570" r:id="rId3"/>
    <p:sldLayoutId id="2147485571" r:id="rId4"/>
    <p:sldLayoutId id="214748557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2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68" r:id="rId1"/>
    <p:sldLayoutId id="2147485869" r:id="rId2"/>
    <p:sldLayoutId id="2147485870" r:id="rId3"/>
    <p:sldLayoutId id="2147485871" r:id="rId4"/>
    <p:sldLayoutId id="214748587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3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74" r:id="rId1"/>
    <p:sldLayoutId id="2147485875" r:id="rId2"/>
    <p:sldLayoutId id="2147485876" r:id="rId3"/>
    <p:sldLayoutId id="2147485877" r:id="rId4"/>
    <p:sldLayoutId id="21474858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8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80" r:id="rId1"/>
    <p:sldLayoutId id="2147485881" r:id="rId2"/>
    <p:sldLayoutId id="2147485882" r:id="rId3"/>
    <p:sldLayoutId id="2147485883" r:id="rId4"/>
    <p:sldLayoutId id="214748588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2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86" r:id="rId1"/>
    <p:sldLayoutId id="2147485887" r:id="rId2"/>
    <p:sldLayoutId id="2147485888" r:id="rId3"/>
    <p:sldLayoutId id="2147485889" r:id="rId4"/>
    <p:sldLayoutId id="214748589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9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92" r:id="rId1"/>
    <p:sldLayoutId id="2147485893" r:id="rId2"/>
    <p:sldLayoutId id="2147485894" r:id="rId3"/>
    <p:sldLayoutId id="2147485895" r:id="rId4"/>
    <p:sldLayoutId id="214748589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3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98" r:id="rId1"/>
    <p:sldLayoutId id="2147485899" r:id="rId2"/>
    <p:sldLayoutId id="2147485900" r:id="rId3"/>
    <p:sldLayoutId id="2147485901" r:id="rId4"/>
    <p:sldLayoutId id="214748590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5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4" r:id="rId1"/>
    <p:sldLayoutId id="2147485905" r:id="rId2"/>
    <p:sldLayoutId id="2147485906" r:id="rId3"/>
    <p:sldLayoutId id="2147485907" r:id="rId4"/>
    <p:sldLayoutId id="214748590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42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10" r:id="rId1"/>
    <p:sldLayoutId id="2147485911" r:id="rId2"/>
    <p:sldLayoutId id="2147485912" r:id="rId3"/>
    <p:sldLayoutId id="2147485913" r:id="rId4"/>
    <p:sldLayoutId id="214748591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06678"/>
            <a:ext cx="8711565" cy="1016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7845" y="1698117"/>
            <a:ext cx="8606790" cy="3553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8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4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16" r:id="rId1"/>
    <p:sldLayoutId id="2147485917" r:id="rId2"/>
    <p:sldLayoutId id="2147485918" r:id="rId3"/>
    <p:sldLayoutId id="2147485919" r:id="rId4"/>
    <p:sldLayoutId id="214748592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2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2" r:id="rId1"/>
    <p:sldLayoutId id="2147485923" r:id="rId2"/>
    <p:sldLayoutId id="2147485924" r:id="rId3"/>
    <p:sldLayoutId id="2147485925" r:id="rId4"/>
    <p:sldLayoutId id="214748592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8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8" r:id="rId1"/>
    <p:sldLayoutId id="2147485929" r:id="rId2"/>
    <p:sldLayoutId id="2147485930" r:id="rId3"/>
    <p:sldLayoutId id="2147485931" r:id="rId4"/>
    <p:sldLayoutId id="214748593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76" r:id="rId1"/>
    <p:sldLayoutId id="2147485977" r:id="rId2"/>
    <p:sldLayoutId id="2147485978" r:id="rId3"/>
    <p:sldLayoutId id="2147485979" r:id="rId4"/>
    <p:sldLayoutId id="214748598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7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82" r:id="rId1"/>
    <p:sldLayoutId id="2147485983" r:id="rId2"/>
    <p:sldLayoutId id="2147485984" r:id="rId3"/>
    <p:sldLayoutId id="2147485985" r:id="rId4"/>
    <p:sldLayoutId id="214748598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6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88" r:id="rId1"/>
    <p:sldLayoutId id="2147485989" r:id="rId2"/>
    <p:sldLayoutId id="2147485990" r:id="rId3"/>
    <p:sldLayoutId id="2147485991" r:id="rId4"/>
    <p:sldLayoutId id="214748599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6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94" r:id="rId1"/>
    <p:sldLayoutId id="2147485995" r:id="rId2"/>
    <p:sldLayoutId id="2147485996" r:id="rId3"/>
    <p:sldLayoutId id="2147485997" r:id="rId4"/>
    <p:sldLayoutId id="214748599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37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0" r:id="rId1"/>
    <p:sldLayoutId id="2147486001" r:id="rId2"/>
    <p:sldLayoutId id="2147486002" r:id="rId3"/>
    <p:sldLayoutId id="2147486003" r:id="rId4"/>
    <p:sldLayoutId id="214748600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3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12" r:id="rId1"/>
    <p:sldLayoutId id="2147486013" r:id="rId2"/>
    <p:sldLayoutId id="2147486014" r:id="rId3"/>
    <p:sldLayoutId id="2147486015" r:id="rId4"/>
    <p:sldLayoutId id="214748601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9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18" r:id="rId1"/>
    <p:sldLayoutId id="2147486019" r:id="rId2"/>
    <p:sldLayoutId id="2147486020" r:id="rId3"/>
    <p:sldLayoutId id="2147486021" r:id="rId4"/>
    <p:sldLayoutId id="214748602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06678"/>
            <a:ext cx="8711565" cy="1016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7845" y="1698117"/>
            <a:ext cx="8606790" cy="3553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7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5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4" r:id="rId1"/>
    <p:sldLayoutId id="2147486025" r:id="rId2"/>
    <p:sldLayoutId id="2147486026" r:id="rId3"/>
    <p:sldLayoutId id="2147486027" r:id="rId4"/>
    <p:sldLayoutId id="214748602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3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0" r:id="rId1"/>
    <p:sldLayoutId id="2147486031" r:id="rId2"/>
    <p:sldLayoutId id="2147486032" r:id="rId3"/>
    <p:sldLayoutId id="2147486033" r:id="rId4"/>
    <p:sldLayoutId id="214748603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6" r:id="rId1"/>
    <p:sldLayoutId id="2147486037" r:id="rId2"/>
    <p:sldLayoutId id="2147486038" r:id="rId3"/>
    <p:sldLayoutId id="2147486039" r:id="rId4"/>
    <p:sldLayoutId id="214748604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5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42" r:id="rId1"/>
    <p:sldLayoutId id="2147486043" r:id="rId2"/>
    <p:sldLayoutId id="2147486044" r:id="rId3"/>
    <p:sldLayoutId id="2147486045" r:id="rId4"/>
    <p:sldLayoutId id="214748604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8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48" r:id="rId1"/>
    <p:sldLayoutId id="2147486049" r:id="rId2"/>
    <p:sldLayoutId id="2147486050" r:id="rId3"/>
    <p:sldLayoutId id="2147486051" r:id="rId4"/>
    <p:sldLayoutId id="214748605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8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54" r:id="rId1"/>
    <p:sldLayoutId id="2147486055" r:id="rId2"/>
    <p:sldLayoutId id="2147486056" r:id="rId3"/>
    <p:sldLayoutId id="2147486057" r:id="rId4"/>
    <p:sldLayoutId id="214748605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3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0" r:id="rId1"/>
    <p:sldLayoutId id="2147486061" r:id="rId2"/>
    <p:sldLayoutId id="2147486062" r:id="rId3"/>
    <p:sldLayoutId id="2147486063" r:id="rId4"/>
    <p:sldLayoutId id="214748606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8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6" r:id="rId1"/>
    <p:sldLayoutId id="2147486067" r:id="rId2"/>
    <p:sldLayoutId id="2147486068" r:id="rId3"/>
    <p:sldLayoutId id="2147486069" r:id="rId4"/>
    <p:sldLayoutId id="214748607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7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72" r:id="rId1"/>
    <p:sldLayoutId id="2147486073" r:id="rId2"/>
    <p:sldLayoutId id="2147486074" r:id="rId3"/>
    <p:sldLayoutId id="2147486075" r:id="rId4"/>
    <p:sldLayoutId id="214748607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2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78" r:id="rId1"/>
    <p:sldLayoutId id="2147486079" r:id="rId2"/>
    <p:sldLayoutId id="2147486080" r:id="rId3"/>
    <p:sldLayoutId id="2147486081" r:id="rId4"/>
    <p:sldLayoutId id="214748608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06678"/>
            <a:ext cx="8711565" cy="1016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7845" y="1698117"/>
            <a:ext cx="8606790" cy="3553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2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2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84" r:id="rId1"/>
    <p:sldLayoutId id="2147486085" r:id="rId2"/>
    <p:sldLayoutId id="2147486086" r:id="rId3"/>
    <p:sldLayoutId id="2147486087" r:id="rId4"/>
    <p:sldLayoutId id="214748608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5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0" r:id="rId1"/>
    <p:sldLayoutId id="2147486091" r:id="rId2"/>
    <p:sldLayoutId id="2147486092" r:id="rId3"/>
    <p:sldLayoutId id="2147486093" r:id="rId4"/>
    <p:sldLayoutId id="214748609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2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6" r:id="rId1"/>
    <p:sldLayoutId id="2147486097" r:id="rId2"/>
    <p:sldLayoutId id="2147486098" r:id="rId3"/>
    <p:sldLayoutId id="2147486099" r:id="rId4"/>
    <p:sldLayoutId id="214748610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2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2" r:id="rId1"/>
    <p:sldLayoutId id="2147486103" r:id="rId2"/>
    <p:sldLayoutId id="2147486104" r:id="rId3"/>
    <p:sldLayoutId id="2147486105" r:id="rId4"/>
    <p:sldLayoutId id="214748610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2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8" r:id="rId1"/>
    <p:sldLayoutId id="2147486109" r:id="rId2"/>
    <p:sldLayoutId id="2147486110" r:id="rId3"/>
    <p:sldLayoutId id="2147486111" r:id="rId4"/>
    <p:sldLayoutId id="214748611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4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4" r:id="rId1"/>
    <p:sldLayoutId id="2147486115" r:id="rId2"/>
    <p:sldLayoutId id="2147486116" r:id="rId3"/>
    <p:sldLayoutId id="2147486117" r:id="rId4"/>
    <p:sldLayoutId id="214748611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2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20" r:id="rId1"/>
    <p:sldLayoutId id="2147486121" r:id="rId2"/>
    <p:sldLayoutId id="2147486122" r:id="rId3"/>
    <p:sldLayoutId id="2147486123" r:id="rId4"/>
    <p:sldLayoutId id="214748612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26" r:id="rId1"/>
    <p:sldLayoutId id="2147486127" r:id="rId2"/>
    <p:sldLayoutId id="2147486128" r:id="rId3"/>
    <p:sldLayoutId id="2147486129" r:id="rId4"/>
    <p:sldLayoutId id="214748613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2" r:id="rId1"/>
    <p:sldLayoutId id="2147486133" r:id="rId2"/>
    <p:sldLayoutId id="2147486134" r:id="rId3"/>
    <p:sldLayoutId id="2147486135" r:id="rId4"/>
    <p:sldLayoutId id="214748613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4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8" r:id="rId1"/>
    <p:sldLayoutId id="2147486139" r:id="rId2"/>
    <p:sldLayoutId id="2147486140" r:id="rId3"/>
    <p:sldLayoutId id="2147486141" r:id="rId4"/>
    <p:sldLayoutId id="214748614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702945"/>
            <a:ext cx="8986520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739" y="1264665"/>
            <a:ext cx="8486775" cy="2337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9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1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4" r:id="rId1"/>
    <p:sldLayoutId id="2147486145" r:id="rId2"/>
    <p:sldLayoutId id="2147486146" r:id="rId3"/>
    <p:sldLayoutId id="2147486147" r:id="rId4"/>
    <p:sldLayoutId id="214748614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4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6" r:id="rId1"/>
    <p:sldLayoutId id="2147486157" r:id="rId2"/>
    <p:sldLayoutId id="2147486158" r:id="rId3"/>
    <p:sldLayoutId id="2147486159" r:id="rId4"/>
    <p:sldLayoutId id="214748616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1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62" r:id="rId1"/>
    <p:sldLayoutId id="2147486163" r:id="rId2"/>
    <p:sldLayoutId id="2147486164" r:id="rId3"/>
    <p:sldLayoutId id="2147486165" r:id="rId4"/>
    <p:sldLayoutId id="214748616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67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68" r:id="rId1"/>
    <p:sldLayoutId id="2147486169" r:id="rId2"/>
    <p:sldLayoutId id="2147486170" r:id="rId3"/>
    <p:sldLayoutId id="2147486171" r:id="rId4"/>
    <p:sldLayoutId id="214748617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2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4" r:id="rId1"/>
    <p:sldLayoutId id="2147486175" r:id="rId2"/>
    <p:sldLayoutId id="2147486176" r:id="rId3"/>
    <p:sldLayoutId id="2147486177" r:id="rId4"/>
    <p:sldLayoutId id="21474861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5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80" r:id="rId1"/>
    <p:sldLayoutId id="2147486181" r:id="rId2"/>
    <p:sldLayoutId id="2147486182" r:id="rId3"/>
    <p:sldLayoutId id="2147486183" r:id="rId4"/>
    <p:sldLayoutId id="214748618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1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86" r:id="rId1"/>
    <p:sldLayoutId id="2147486187" r:id="rId2"/>
    <p:sldLayoutId id="2147486188" r:id="rId3"/>
    <p:sldLayoutId id="2147486189" r:id="rId4"/>
    <p:sldLayoutId id="214748619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2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2" r:id="rId1"/>
    <p:sldLayoutId id="2147486193" r:id="rId2"/>
    <p:sldLayoutId id="2147486194" r:id="rId3"/>
    <p:sldLayoutId id="2147486195" r:id="rId4"/>
    <p:sldLayoutId id="214748619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7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8" r:id="rId1"/>
    <p:sldLayoutId id="2147486199" r:id="rId2"/>
    <p:sldLayoutId id="2147486200" r:id="rId3"/>
    <p:sldLayoutId id="2147486201" r:id="rId4"/>
    <p:sldLayoutId id="214748620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3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04" r:id="rId1"/>
    <p:sldLayoutId id="2147486205" r:id="rId2"/>
    <p:sldLayoutId id="2147486206" r:id="rId3"/>
    <p:sldLayoutId id="2147486207" r:id="rId4"/>
    <p:sldLayoutId id="214748620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78560"/>
            <a:ext cx="898652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1078"/>
            <a:ext cx="8376919" cy="1843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9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10" r:id="rId1"/>
    <p:sldLayoutId id="2147486211" r:id="rId2"/>
    <p:sldLayoutId id="2147486212" r:id="rId3"/>
    <p:sldLayoutId id="2147486213" r:id="rId4"/>
    <p:sldLayoutId id="214748621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5480"/>
            <a:ext cx="8965565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1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16" r:id="rId1"/>
    <p:sldLayoutId id="2147486217" r:id="rId2"/>
    <p:sldLayoutId id="2147486218" r:id="rId3"/>
    <p:sldLayoutId id="2147486219" r:id="rId4"/>
    <p:sldLayoutId id="214748622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8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6" r:id="rId1"/>
    <p:sldLayoutId id="2147485137" r:id="rId2"/>
    <p:sldLayoutId id="2147485138" r:id="rId3"/>
    <p:sldLayoutId id="2147485139" r:id="rId4"/>
    <p:sldLayoutId id="214748514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4" r:id="rId1"/>
    <p:sldLayoutId id="2147485215" r:id="rId2"/>
    <p:sldLayoutId id="2147485216" r:id="rId3"/>
    <p:sldLayoutId id="2147485217" r:id="rId4"/>
    <p:sldLayoutId id="214748521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738632"/>
            <a:ext cx="898652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47" y="2536189"/>
            <a:ext cx="403796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7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56" r:id="rId1"/>
    <p:sldLayoutId id="2147485557" r:id="rId2"/>
    <p:sldLayoutId id="2147485558" r:id="rId3"/>
    <p:sldLayoutId id="2147485559" r:id="rId4"/>
    <p:sldLayoutId id="214748556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tags" Target="../tags/tag9.xml"/><Relationship Id="rId16" Type="http://schemas.openxmlformats.org/officeDocument/2006/relationships/image" Target="../media/image17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em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migazete.gov.tr/eskiler/2021/04/20210430M1-1.htm" TargetMode="External"/><Relationship Id="rId1" Type="http://schemas.openxmlformats.org/officeDocument/2006/relationships/slideLayout" Target="../slideLayouts/slideLayout2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5.pn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26" Type="http://schemas.openxmlformats.org/officeDocument/2006/relationships/tags" Target="../tags/tag35.xml"/><Relationship Id="rId39" Type="http://schemas.openxmlformats.org/officeDocument/2006/relationships/tags" Target="../tags/tag48.xml"/><Relationship Id="rId21" Type="http://schemas.openxmlformats.org/officeDocument/2006/relationships/tags" Target="../tags/tag30.xml"/><Relationship Id="rId34" Type="http://schemas.openxmlformats.org/officeDocument/2006/relationships/tags" Target="../tags/tag43.xml"/><Relationship Id="rId42" Type="http://schemas.openxmlformats.org/officeDocument/2006/relationships/notesSlide" Target="../notesSlides/notesSlide1.xml"/><Relationship Id="rId47" Type="http://schemas.openxmlformats.org/officeDocument/2006/relationships/chart" Target="../charts/chart3.xml"/><Relationship Id="rId50" Type="http://schemas.openxmlformats.org/officeDocument/2006/relationships/chart" Target="../charts/chart6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9" Type="http://schemas.openxmlformats.org/officeDocument/2006/relationships/tags" Target="../tags/tag38.xml"/><Relationship Id="rId11" Type="http://schemas.openxmlformats.org/officeDocument/2006/relationships/tags" Target="../tags/tag20.xml"/><Relationship Id="rId24" Type="http://schemas.openxmlformats.org/officeDocument/2006/relationships/tags" Target="../tags/tag33.xml"/><Relationship Id="rId32" Type="http://schemas.openxmlformats.org/officeDocument/2006/relationships/tags" Target="../tags/tag41.xml"/><Relationship Id="rId37" Type="http://schemas.openxmlformats.org/officeDocument/2006/relationships/tags" Target="../tags/tag46.xml"/><Relationship Id="rId40" Type="http://schemas.openxmlformats.org/officeDocument/2006/relationships/tags" Target="../tags/tag49.xml"/><Relationship Id="rId45" Type="http://schemas.openxmlformats.org/officeDocument/2006/relationships/chart" Target="../charts/chart1.xml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tags" Target="../tags/tag32.xml"/><Relationship Id="rId28" Type="http://schemas.openxmlformats.org/officeDocument/2006/relationships/tags" Target="../tags/tag37.xml"/><Relationship Id="rId36" Type="http://schemas.openxmlformats.org/officeDocument/2006/relationships/tags" Target="../tags/tag45.xml"/><Relationship Id="rId49" Type="http://schemas.openxmlformats.org/officeDocument/2006/relationships/chart" Target="../charts/chart5.xml"/><Relationship Id="rId10" Type="http://schemas.openxmlformats.org/officeDocument/2006/relationships/tags" Target="../tags/tag19.xml"/><Relationship Id="rId19" Type="http://schemas.openxmlformats.org/officeDocument/2006/relationships/tags" Target="../tags/tag28.xml"/><Relationship Id="rId31" Type="http://schemas.openxmlformats.org/officeDocument/2006/relationships/tags" Target="../tags/tag40.xml"/><Relationship Id="rId44" Type="http://schemas.openxmlformats.org/officeDocument/2006/relationships/image" Target="../media/image7.emf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tags" Target="../tags/tag31.xml"/><Relationship Id="rId27" Type="http://schemas.openxmlformats.org/officeDocument/2006/relationships/tags" Target="../tags/tag36.xml"/><Relationship Id="rId30" Type="http://schemas.openxmlformats.org/officeDocument/2006/relationships/tags" Target="../tags/tag39.xml"/><Relationship Id="rId35" Type="http://schemas.openxmlformats.org/officeDocument/2006/relationships/tags" Target="../tags/tag44.xml"/><Relationship Id="rId43" Type="http://schemas.openxmlformats.org/officeDocument/2006/relationships/oleObject" Target="../embeddings/oleObject7.bin"/><Relationship Id="rId48" Type="http://schemas.openxmlformats.org/officeDocument/2006/relationships/chart" Target="../charts/chart4.xml"/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tags" Target="../tags/tag34.xml"/><Relationship Id="rId33" Type="http://schemas.openxmlformats.org/officeDocument/2006/relationships/tags" Target="../tags/tag42.xml"/><Relationship Id="rId38" Type="http://schemas.openxmlformats.org/officeDocument/2006/relationships/tags" Target="../tags/tag47.xml"/><Relationship Id="rId46" Type="http://schemas.openxmlformats.org/officeDocument/2006/relationships/chart" Target="../charts/chart2.xml"/><Relationship Id="rId20" Type="http://schemas.openxmlformats.org/officeDocument/2006/relationships/tags" Target="../tags/tag29.xml"/><Relationship Id="rId41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tags" Target="../tags/tag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2.xml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26" Type="http://schemas.openxmlformats.org/officeDocument/2006/relationships/tags" Target="../tags/tag75.xml"/><Relationship Id="rId3" Type="http://schemas.openxmlformats.org/officeDocument/2006/relationships/tags" Target="../tags/tag52.xml"/><Relationship Id="rId21" Type="http://schemas.openxmlformats.org/officeDocument/2006/relationships/tags" Target="../tags/tag70.xml"/><Relationship Id="rId34" Type="http://schemas.openxmlformats.org/officeDocument/2006/relationships/chart" Target="../charts/chart7.xml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17" Type="http://schemas.openxmlformats.org/officeDocument/2006/relationships/tags" Target="../tags/tag66.xml"/><Relationship Id="rId25" Type="http://schemas.openxmlformats.org/officeDocument/2006/relationships/tags" Target="../tags/tag74.xml"/><Relationship Id="rId33" Type="http://schemas.openxmlformats.org/officeDocument/2006/relationships/image" Target="../media/image7.emf"/><Relationship Id="rId2" Type="http://schemas.openxmlformats.org/officeDocument/2006/relationships/tags" Target="../tags/tag51.xml"/><Relationship Id="rId16" Type="http://schemas.openxmlformats.org/officeDocument/2006/relationships/tags" Target="../tags/tag65.xml"/><Relationship Id="rId20" Type="http://schemas.openxmlformats.org/officeDocument/2006/relationships/tags" Target="../tags/tag69.xml"/><Relationship Id="rId29" Type="http://schemas.openxmlformats.org/officeDocument/2006/relationships/tags" Target="../tags/tag78.xml"/><Relationship Id="rId1" Type="http://schemas.openxmlformats.org/officeDocument/2006/relationships/vmlDrawing" Target="../drawings/vmlDrawing9.v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24" Type="http://schemas.openxmlformats.org/officeDocument/2006/relationships/tags" Target="../tags/tag73.xml"/><Relationship Id="rId32" Type="http://schemas.openxmlformats.org/officeDocument/2006/relationships/oleObject" Target="../embeddings/oleObject9.bin"/><Relationship Id="rId5" Type="http://schemas.openxmlformats.org/officeDocument/2006/relationships/tags" Target="../tags/tag54.xml"/><Relationship Id="rId15" Type="http://schemas.openxmlformats.org/officeDocument/2006/relationships/tags" Target="../tags/tag64.xml"/><Relationship Id="rId23" Type="http://schemas.openxmlformats.org/officeDocument/2006/relationships/tags" Target="../tags/tag72.xml"/><Relationship Id="rId28" Type="http://schemas.openxmlformats.org/officeDocument/2006/relationships/tags" Target="../tags/tag77.xml"/><Relationship Id="rId10" Type="http://schemas.openxmlformats.org/officeDocument/2006/relationships/tags" Target="../tags/tag59.xml"/><Relationship Id="rId19" Type="http://schemas.openxmlformats.org/officeDocument/2006/relationships/tags" Target="../tags/tag68.xml"/><Relationship Id="rId31" Type="http://schemas.openxmlformats.org/officeDocument/2006/relationships/notesSlide" Target="../notesSlides/notesSlide3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Relationship Id="rId22" Type="http://schemas.openxmlformats.org/officeDocument/2006/relationships/tags" Target="../tags/tag71.xml"/><Relationship Id="rId27" Type="http://schemas.openxmlformats.org/officeDocument/2006/relationships/tags" Target="../tags/tag76.xml"/><Relationship Id="rId30" Type="http://schemas.openxmlformats.org/officeDocument/2006/relationships/slideLayout" Target="../slideLayouts/slideLayout2.xml"/><Relationship Id="rId35" Type="http://schemas.openxmlformats.org/officeDocument/2006/relationships/chart" Target="../charts/chart8.xml"/><Relationship Id="rId8" Type="http://schemas.openxmlformats.org/officeDocument/2006/relationships/tags" Target="../tags/tag5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oleObject" Target="../embeddings/oleObject10.bin"/><Relationship Id="rId3" Type="http://schemas.openxmlformats.org/officeDocument/2006/relationships/tags" Target="../tags/tag80.xml"/><Relationship Id="rId21" Type="http://schemas.openxmlformats.org/officeDocument/2006/relationships/chart" Target="../charts/chart10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notesSlide" Target="../notesSlides/notesSlide4.xml"/><Relationship Id="rId2" Type="http://schemas.openxmlformats.org/officeDocument/2006/relationships/tags" Target="../tags/tag79.xml"/><Relationship Id="rId16" Type="http://schemas.openxmlformats.org/officeDocument/2006/relationships/slideLayout" Target="../slideLayouts/slideLayout2.xml"/><Relationship Id="rId20" Type="http://schemas.openxmlformats.org/officeDocument/2006/relationships/chart" Target="../charts/chart9.xml"/><Relationship Id="rId1" Type="http://schemas.openxmlformats.org/officeDocument/2006/relationships/vmlDrawing" Target="../drawings/vmlDrawing10.v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24" Type="http://schemas.openxmlformats.org/officeDocument/2006/relationships/chart" Target="../charts/chart13.xml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23" Type="http://schemas.openxmlformats.org/officeDocument/2006/relationships/chart" Target="../charts/chart12.xml"/><Relationship Id="rId10" Type="http://schemas.openxmlformats.org/officeDocument/2006/relationships/tags" Target="../tags/tag87.xml"/><Relationship Id="rId19" Type="http://schemas.openxmlformats.org/officeDocument/2006/relationships/image" Target="../media/image7.emf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Relationship Id="rId22" Type="http://schemas.openxmlformats.org/officeDocument/2006/relationships/chart" Target="../charts/char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1.bin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tags" Target="../tags/tag105.xml"/><Relationship Id="rId18" Type="http://schemas.openxmlformats.org/officeDocument/2006/relationships/tags" Target="../tags/tag110.xml"/><Relationship Id="rId26" Type="http://schemas.openxmlformats.org/officeDocument/2006/relationships/tags" Target="../tags/tag118.xml"/><Relationship Id="rId3" Type="http://schemas.openxmlformats.org/officeDocument/2006/relationships/tags" Target="../tags/tag95.xml"/><Relationship Id="rId21" Type="http://schemas.openxmlformats.org/officeDocument/2006/relationships/tags" Target="../tags/tag113.xml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17" Type="http://schemas.openxmlformats.org/officeDocument/2006/relationships/tags" Target="../tags/tag109.xml"/><Relationship Id="rId25" Type="http://schemas.openxmlformats.org/officeDocument/2006/relationships/tags" Target="../tags/tag117.xml"/><Relationship Id="rId2" Type="http://schemas.openxmlformats.org/officeDocument/2006/relationships/tags" Target="../tags/tag94.xml"/><Relationship Id="rId16" Type="http://schemas.openxmlformats.org/officeDocument/2006/relationships/tags" Target="../tags/tag108.xml"/><Relationship Id="rId20" Type="http://schemas.openxmlformats.org/officeDocument/2006/relationships/tags" Target="../tags/tag112.xml"/><Relationship Id="rId29" Type="http://schemas.openxmlformats.org/officeDocument/2006/relationships/oleObject" Target="../embeddings/oleObject12.bin"/><Relationship Id="rId1" Type="http://schemas.openxmlformats.org/officeDocument/2006/relationships/vmlDrawing" Target="../drawings/vmlDrawing12.v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24" Type="http://schemas.openxmlformats.org/officeDocument/2006/relationships/tags" Target="../tags/tag116.xml"/><Relationship Id="rId32" Type="http://schemas.openxmlformats.org/officeDocument/2006/relationships/chart" Target="../charts/chart15.xml"/><Relationship Id="rId5" Type="http://schemas.openxmlformats.org/officeDocument/2006/relationships/tags" Target="../tags/tag97.xml"/><Relationship Id="rId15" Type="http://schemas.openxmlformats.org/officeDocument/2006/relationships/tags" Target="../tags/tag107.xml"/><Relationship Id="rId23" Type="http://schemas.openxmlformats.org/officeDocument/2006/relationships/tags" Target="../tags/tag115.xml"/><Relationship Id="rId28" Type="http://schemas.openxmlformats.org/officeDocument/2006/relationships/notesSlide" Target="../notesSlides/notesSlide5.xml"/><Relationship Id="rId10" Type="http://schemas.openxmlformats.org/officeDocument/2006/relationships/tags" Target="../tags/tag102.xml"/><Relationship Id="rId19" Type="http://schemas.openxmlformats.org/officeDocument/2006/relationships/tags" Target="../tags/tag111.xml"/><Relationship Id="rId31" Type="http://schemas.openxmlformats.org/officeDocument/2006/relationships/chart" Target="../charts/chart14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Relationship Id="rId22" Type="http://schemas.openxmlformats.org/officeDocument/2006/relationships/tags" Target="../tags/tag114.xml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7.emf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tags" Target="../tags/tag130.xml"/><Relationship Id="rId18" Type="http://schemas.openxmlformats.org/officeDocument/2006/relationships/tags" Target="../tags/tag135.xml"/><Relationship Id="rId26" Type="http://schemas.openxmlformats.org/officeDocument/2006/relationships/tags" Target="../tags/tag143.xml"/><Relationship Id="rId39" Type="http://schemas.openxmlformats.org/officeDocument/2006/relationships/slideLayout" Target="../slideLayouts/slideLayout2.xml"/><Relationship Id="rId21" Type="http://schemas.openxmlformats.org/officeDocument/2006/relationships/tags" Target="../tags/tag138.xml"/><Relationship Id="rId34" Type="http://schemas.openxmlformats.org/officeDocument/2006/relationships/tags" Target="../tags/tag151.xml"/><Relationship Id="rId42" Type="http://schemas.openxmlformats.org/officeDocument/2006/relationships/image" Target="../media/image7.emf"/><Relationship Id="rId7" Type="http://schemas.openxmlformats.org/officeDocument/2006/relationships/tags" Target="../tags/tag124.xml"/><Relationship Id="rId2" Type="http://schemas.openxmlformats.org/officeDocument/2006/relationships/tags" Target="../tags/tag119.xml"/><Relationship Id="rId16" Type="http://schemas.openxmlformats.org/officeDocument/2006/relationships/tags" Target="../tags/tag133.xml"/><Relationship Id="rId20" Type="http://schemas.openxmlformats.org/officeDocument/2006/relationships/tags" Target="../tags/tag137.xml"/><Relationship Id="rId29" Type="http://schemas.openxmlformats.org/officeDocument/2006/relationships/tags" Target="../tags/tag146.xml"/><Relationship Id="rId41" Type="http://schemas.openxmlformats.org/officeDocument/2006/relationships/oleObject" Target="../embeddings/oleObject13.bin"/><Relationship Id="rId1" Type="http://schemas.openxmlformats.org/officeDocument/2006/relationships/vmlDrawing" Target="../drawings/vmlDrawing13.vml"/><Relationship Id="rId6" Type="http://schemas.openxmlformats.org/officeDocument/2006/relationships/tags" Target="../tags/tag123.xml"/><Relationship Id="rId11" Type="http://schemas.openxmlformats.org/officeDocument/2006/relationships/tags" Target="../tags/tag128.xml"/><Relationship Id="rId24" Type="http://schemas.openxmlformats.org/officeDocument/2006/relationships/tags" Target="../tags/tag141.xml"/><Relationship Id="rId32" Type="http://schemas.openxmlformats.org/officeDocument/2006/relationships/tags" Target="../tags/tag149.xml"/><Relationship Id="rId37" Type="http://schemas.openxmlformats.org/officeDocument/2006/relationships/tags" Target="../tags/tag154.xml"/><Relationship Id="rId40" Type="http://schemas.openxmlformats.org/officeDocument/2006/relationships/notesSlide" Target="../notesSlides/notesSlide6.xml"/><Relationship Id="rId5" Type="http://schemas.openxmlformats.org/officeDocument/2006/relationships/tags" Target="../tags/tag122.xml"/><Relationship Id="rId15" Type="http://schemas.openxmlformats.org/officeDocument/2006/relationships/tags" Target="../tags/tag132.xml"/><Relationship Id="rId23" Type="http://schemas.openxmlformats.org/officeDocument/2006/relationships/tags" Target="../tags/tag140.xml"/><Relationship Id="rId28" Type="http://schemas.openxmlformats.org/officeDocument/2006/relationships/tags" Target="../tags/tag145.xml"/><Relationship Id="rId36" Type="http://schemas.openxmlformats.org/officeDocument/2006/relationships/tags" Target="../tags/tag153.xml"/><Relationship Id="rId10" Type="http://schemas.openxmlformats.org/officeDocument/2006/relationships/tags" Target="../tags/tag127.xml"/><Relationship Id="rId19" Type="http://schemas.openxmlformats.org/officeDocument/2006/relationships/tags" Target="../tags/tag136.xml"/><Relationship Id="rId31" Type="http://schemas.openxmlformats.org/officeDocument/2006/relationships/tags" Target="../tags/tag148.xml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tags" Target="../tags/tag131.xml"/><Relationship Id="rId22" Type="http://schemas.openxmlformats.org/officeDocument/2006/relationships/tags" Target="../tags/tag139.xml"/><Relationship Id="rId27" Type="http://schemas.openxmlformats.org/officeDocument/2006/relationships/tags" Target="../tags/tag144.xml"/><Relationship Id="rId30" Type="http://schemas.openxmlformats.org/officeDocument/2006/relationships/tags" Target="../tags/tag147.xml"/><Relationship Id="rId35" Type="http://schemas.openxmlformats.org/officeDocument/2006/relationships/tags" Target="../tags/tag152.xml"/><Relationship Id="rId43" Type="http://schemas.openxmlformats.org/officeDocument/2006/relationships/chart" Target="../charts/chart16.xml"/><Relationship Id="rId8" Type="http://schemas.openxmlformats.org/officeDocument/2006/relationships/tags" Target="../tags/tag125.xml"/><Relationship Id="rId3" Type="http://schemas.openxmlformats.org/officeDocument/2006/relationships/tags" Target="../tags/tag120.xml"/><Relationship Id="rId12" Type="http://schemas.openxmlformats.org/officeDocument/2006/relationships/tags" Target="../tags/tag129.xml"/><Relationship Id="rId17" Type="http://schemas.openxmlformats.org/officeDocument/2006/relationships/tags" Target="../tags/tag134.xml"/><Relationship Id="rId25" Type="http://schemas.openxmlformats.org/officeDocument/2006/relationships/tags" Target="../tags/tag142.xml"/><Relationship Id="rId33" Type="http://schemas.openxmlformats.org/officeDocument/2006/relationships/tags" Target="../tags/tag150.xml"/><Relationship Id="rId38" Type="http://schemas.openxmlformats.org/officeDocument/2006/relationships/tags" Target="../tags/tag15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13" Type="http://schemas.openxmlformats.org/officeDocument/2006/relationships/tags" Target="../tags/tag167.xml"/><Relationship Id="rId18" Type="http://schemas.openxmlformats.org/officeDocument/2006/relationships/chart" Target="../charts/chart17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12" Type="http://schemas.openxmlformats.org/officeDocument/2006/relationships/tags" Target="../tags/tag166.xml"/><Relationship Id="rId17" Type="http://schemas.openxmlformats.org/officeDocument/2006/relationships/image" Target="../media/image7.emf"/><Relationship Id="rId2" Type="http://schemas.openxmlformats.org/officeDocument/2006/relationships/tags" Target="../tags/tag156.xml"/><Relationship Id="rId16" Type="http://schemas.openxmlformats.org/officeDocument/2006/relationships/oleObject" Target="../embeddings/oleObject14.bin"/><Relationship Id="rId20" Type="http://schemas.openxmlformats.org/officeDocument/2006/relationships/chart" Target="../charts/chart19.xml"/><Relationship Id="rId1" Type="http://schemas.openxmlformats.org/officeDocument/2006/relationships/vmlDrawing" Target="../drawings/vmlDrawing14.vml"/><Relationship Id="rId6" Type="http://schemas.openxmlformats.org/officeDocument/2006/relationships/tags" Target="../tags/tag160.xml"/><Relationship Id="rId11" Type="http://schemas.openxmlformats.org/officeDocument/2006/relationships/tags" Target="../tags/tag165.xml"/><Relationship Id="rId5" Type="http://schemas.openxmlformats.org/officeDocument/2006/relationships/tags" Target="../tags/tag159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64.xml"/><Relationship Id="rId19" Type="http://schemas.openxmlformats.org/officeDocument/2006/relationships/chart" Target="../charts/chart18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tags" Target="../tags/tag16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tags" Target="../tags/tag16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3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2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0.xml"/><Relationship Id="rId1" Type="http://schemas.openxmlformats.org/officeDocument/2006/relationships/vmlDrawing" Target="../drawings/vmlDrawing16.vml"/><Relationship Id="rId6" Type="http://schemas.openxmlformats.org/officeDocument/2006/relationships/chart" Target="../charts/chart21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6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1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7.bin"/></Relationships>
</file>

<file path=ppt/slides/_rels/slide77.xml.rels><?xml version="1.0" encoding="UTF-8" standalone="yes"?>
<Relationships xmlns="http://schemas.openxmlformats.org/package/2006/relationships"><Relationship Id="rId13" Type="http://schemas.openxmlformats.org/officeDocument/2006/relationships/tags" Target="../tags/tag183.xml"/><Relationship Id="rId18" Type="http://schemas.openxmlformats.org/officeDocument/2006/relationships/tags" Target="../tags/tag188.xml"/><Relationship Id="rId26" Type="http://schemas.openxmlformats.org/officeDocument/2006/relationships/tags" Target="../tags/tag196.xml"/><Relationship Id="rId39" Type="http://schemas.openxmlformats.org/officeDocument/2006/relationships/slideLayout" Target="../slideLayouts/slideLayout2.xml"/><Relationship Id="rId21" Type="http://schemas.openxmlformats.org/officeDocument/2006/relationships/tags" Target="../tags/tag191.xml"/><Relationship Id="rId34" Type="http://schemas.openxmlformats.org/officeDocument/2006/relationships/tags" Target="../tags/tag204.xml"/><Relationship Id="rId42" Type="http://schemas.openxmlformats.org/officeDocument/2006/relationships/chart" Target="../charts/chart26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6" Type="http://schemas.openxmlformats.org/officeDocument/2006/relationships/tags" Target="../tags/tag186.xml"/><Relationship Id="rId20" Type="http://schemas.openxmlformats.org/officeDocument/2006/relationships/tags" Target="../tags/tag190.xml"/><Relationship Id="rId29" Type="http://schemas.openxmlformats.org/officeDocument/2006/relationships/tags" Target="../tags/tag199.xml"/><Relationship Id="rId41" Type="http://schemas.openxmlformats.org/officeDocument/2006/relationships/image" Target="../media/image7.emf"/><Relationship Id="rId1" Type="http://schemas.openxmlformats.org/officeDocument/2006/relationships/vmlDrawing" Target="../drawings/vmlDrawing18.vml"/><Relationship Id="rId6" Type="http://schemas.openxmlformats.org/officeDocument/2006/relationships/tags" Target="../tags/tag176.xml"/><Relationship Id="rId11" Type="http://schemas.openxmlformats.org/officeDocument/2006/relationships/tags" Target="../tags/tag181.xml"/><Relationship Id="rId24" Type="http://schemas.openxmlformats.org/officeDocument/2006/relationships/tags" Target="../tags/tag194.xml"/><Relationship Id="rId32" Type="http://schemas.openxmlformats.org/officeDocument/2006/relationships/tags" Target="../tags/tag202.xml"/><Relationship Id="rId37" Type="http://schemas.openxmlformats.org/officeDocument/2006/relationships/tags" Target="../tags/tag207.xml"/><Relationship Id="rId40" Type="http://schemas.openxmlformats.org/officeDocument/2006/relationships/oleObject" Target="../embeddings/oleObject18.bin"/><Relationship Id="rId5" Type="http://schemas.openxmlformats.org/officeDocument/2006/relationships/tags" Target="../tags/tag175.xml"/><Relationship Id="rId15" Type="http://schemas.openxmlformats.org/officeDocument/2006/relationships/tags" Target="../tags/tag185.xml"/><Relationship Id="rId23" Type="http://schemas.openxmlformats.org/officeDocument/2006/relationships/tags" Target="../tags/tag193.xml"/><Relationship Id="rId28" Type="http://schemas.openxmlformats.org/officeDocument/2006/relationships/tags" Target="../tags/tag198.xml"/><Relationship Id="rId36" Type="http://schemas.openxmlformats.org/officeDocument/2006/relationships/tags" Target="../tags/tag206.xml"/><Relationship Id="rId10" Type="http://schemas.openxmlformats.org/officeDocument/2006/relationships/tags" Target="../tags/tag180.xml"/><Relationship Id="rId19" Type="http://schemas.openxmlformats.org/officeDocument/2006/relationships/tags" Target="../tags/tag189.xml"/><Relationship Id="rId31" Type="http://schemas.openxmlformats.org/officeDocument/2006/relationships/tags" Target="../tags/tag201.xml"/><Relationship Id="rId4" Type="http://schemas.openxmlformats.org/officeDocument/2006/relationships/tags" Target="../tags/tag174.xml"/><Relationship Id="rId9" Type="http://schemas.openxmlformats.org/officeDocument/2006/relationships/tags" Target="../tags/tag179.xml"/><Relationship Id="rId14" Type="http://schemas.openxmlformats.org/officeDocument/2006/relationships/tags" Target="../tags/tag184.xml"/><Relationship Id="rId22" Type="http://schemas.openxmlformats.org/officeDocument/2006/relationships/tags" Target="../tags/tag192.xml"/><Relationship Id="rId27" Type="http://schemas.openxmlformats.org/officeDocument/2006/relationships/tags" Target="../tags/tag197.xml"/><Relationship Id="rId30" Type="http://schemas.openxmlformats.org/officeDocument/2006/relationships/tags" Target="../tags/tag200.xml"/><Relationship Id="rId35" Type="http://schemas.openxmlformats.org/officeDocument/2006/relationships/tags" Target="../tags/tag205.xml"/><Relationship Id="rId43" Type="http://schemas.openxmlformats.org/officeDocument/2006/relationships/chart" Target="../charts/chart27.xml"/><Relationship Id="rId8" Type="http://schemas.openxmlformats.org/officeDocument/2006/relationships/tags" Target="../tags/tag178.xml"/><Relationship Id="rId3" Type="http://schemas.openxmlformats.org/officeDocument/2006/relationships/tags" Target="../tags/tag173.xml"/><Relationship Id="rId12" Type="http://schemas.openxmlformats.org/officeDocument/2006/relationships/tags" Target="../tags/tag182.xml"/><Relationship Id="rId17" Type="http://schemas.openxmlformats.org/officeDocument/2006/relationships/tags" Target="../tags/tag187.xml"/><Relationship Id="rId25" Type="http://schemas.openxmlformats.org/officeDocument/2006/relationships/tags" Target="../tags/tag195.xml"/><Relationship Id="rId33" Type="http://schemas.openxmlformats.org/officeDocument/2006/relationships/tags" Target="../tags/tag203.xml"/><Relationship Id="rId38" Type="http://schemas.openxmlformats.org/officeDocument/2006/relationships/tags" Target="../tags/tag208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13" Type="http://schemas.openxmlformats.org/officeDocument/2006/relationships/tags" Target="../tags/tag220.xml"/><Relationship Id="rId18" Type="http://schemas.openxmlformats.org/officeDocument/2006/relationships/chart" Target="../charts/chart29.xml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tags" Target="../tags/tag219.xml"/><Relationship Id="rId17" Type="http://schemas.openxmlformats.org/officeDocument/2006/relationships/chart" Target="../charts/chart28.xml"/><Relationship Id="rId2" Type="http://schemas.openxmlformats.org/officeDocument/2006/relationships/tags" Target="../tags/tag209.xml"/><Relationship Id="rId16" Type="http://schemas.openxmlformats.org/officeDocument/2006/relationships/image" Target="../media/image7.emf"/><Relationship Id="rId1" Type="http://schemas.openxmlformats.org/officeDocument/2006/relationships/vmlDrawing" Target="../drawings/vmlDrawing19.vml"/><Relationship Id="rId6" Type="http://schemas.openxmlformats.org/officeDocument/2006/relationships/tags" Target="../tags/tag213.xml"/><Relationship Id="rId11" Type="http://schemas.openxmlformats.org/officeDocument/2006/relationships/tags" Target="../tags/tag218.xml"/><Relationship Id="rId5" Type="http://schemas.openxmlformats.org/officeDocument/2006/relationships/tags" Target="../tags/tag212.xml"/><Relationship Id="rId15" Type="http://schemas.openxmlformats.org/officeDocument/2006/relationships/oleObject" Target="../embeddings/oleObject19.bin"/><Relationship Id="rId10" Type="http://schemas.openxmlformats.org/officeDocument/2006/relationships/tags" Target="../tags/tag217.xml"/><Relationship Id="rId4" Type="http://schemas.openxmlformats.org/officeDocument/2006/relationships/tags" Target="../tags/tag211.xml"/><Relationship Id="rId9" Type="http://schemas.openxmlformats.org/officeDocument/2006/relationships/tags" Target="../tags/tag216.xml"/><Relationship Id="rId14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tags" Target="../tags/tag245.xml"/><Relationship Id="rId39" Type="http://schemas.openxmlformats.org/officeDocument/2006/relationships/tags" Target="../tags/tag258.xml"/><Relationship Id="rId21" Type="http://schemas.openxmlformats.org/officeDocument/2006/relationships/tags" Target="../tags/tag240.xml"/><Relationship Id="rId34" Type="http://schemas.openxmlformats.org/officeDocument/2006/relationships/tags" Target="../tags/tag253.xml"/><Relationship Id="rId42" Type="http://schemas.openxmlformats.org/officeDocument/2006/relationships/oleObject" Target="../embeddings/oleObject20.bin"/><Relationship Id="rId7" Type="http://schemas.openxmlformats.org/officeDocument/2006/relationships/tags" Target="../tags/tag226.xml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29" Type="http://schemas.openxmlformats.org/officeDocument/2006/relationships/tags" Target="../tags/tag248.xml"/><Relationship Id="rId41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tags" Target="../tags/tag251.xml"/><Relationship Id="rId37" Type="http://schemas.openxmlformats.org/officeDocument/2006/relationships/tags" Target="../tags/tag256.xml"/><Relationship Id="rId40" Type="http://schemas.openxmlformats.org/officeDocument/2006/relationships/tags" Target="../tags/tag259.xml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tags" Target="../tags/tag255.xml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31" Type="http://schemas.openxmlformats.org/officeDocument/2006/relationships/tags" Target="../tags/tag250.xml"/><Relationship Id="rId44" Type="http://schemas.openxmlformats.org/officeDocument/2006/relationships/chart" Target="../charts/chart30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tags" Target="../tags/tag249.xml"/><Relationship Id="rId35" Type="http://schemas.openxmlformats.org/officeDocument/2006/relationships/tags" Target="../tags/tag254.xml"/><Relationship Id="rId43" Type="http://schemas.openxmlformats.org/officeDocument/2006/relationships/image" Target="../media/image7.emf"/><Relationship Id="rId8" Type="http://schemas.openxmlformats.org/officeDocument/2006/relationships/tags" Target="../tags/tag227.xml"/><Relationship Id="rId3" Type="http://schemas.openxmlformats.org/officeDocument/2006/relationships/tags" Target="../tags/tag222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3" Type="http://schemas.openxmlformats.org/officeDocument/2006/relationships/tags" Target="../tags/tag252.xml"/><Relationship Id="rId38" Type="http://schemas.openxmlformats.org/officeDocument/2006/relationships/tags" Target="../tags/tag2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Nesne 8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Başlık"/>
          <p:cNvSpPr txBox="1">
            <a:spLocks/>
          </p:cNvSpPr>
          <p:nvPr/>
        </p:nvSpPr>
        <p:spPr>
          <a:xfrm>
            <a:off x="537358" y="2468965"/>
            <a:ext cx="8318863" cy="1968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36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Akademik Danışmanlar Projesi</a:t>
            </a:r>
            <a:r>
              <a:rPr lang="tr-TR" sz="3200" b="1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tr-TR" sz="3200" b="1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r-TR" sz="1200" b="1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388867" y="4325159"/>
            <a:ext cx="6400800" cy="47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None/>
              <a:defRPr sz="3200" b="1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tr-TR" sz="2800" i="1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Gaziantep İli</a:t>
            </a:r>
          </a:p>
        </p:txBody>
      </p:sp>
      <p:sp>
        <p:nvSpPr>
          <p:cNvPr id="3" name="Dikdörtgen 2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1" y="724299"/>
            <a:ext cx="2451130" cy="104400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sp>
        <p:nvSpPr>
          <p:cNvPr id="2" name="Dikdörtgen 1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4025630" y="157538"/>
            <a:ext cx="2407273" cy="113352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54" y="619510"/>
            <a:ext cx="1063756" cy="1063756"/>
          </a:xfrm>
          <a:prstGeom prst="rect">
            <a:avLst/>
          </a:prstGeom>
        </p:spPr>
      </p:pic>
      <p:pic>
        <p:nvPicPr>
          <p:cNvPr id="3232" name="Picture 16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86" y="6169741"/>
            <a:ext cx="54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1" y="6157920"/>
            <a:ext cx="504000" cy="504000"/>
          </a:xfrm>
          <a:prstGeom prst="rect">
            <a:avLst/>
          </a:prstGeom>
        </p:spPr>
      </p:pic>
      <p:pic>
        <p:nvPicPr>
          <p:cNvPr id="16" name="Resim 15" descr="GSO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63"/>
          <a:stretch/>
        </p:blipFill>
        <p:spPr bwMode="auto">
          <a:xfrm>
            <a:off x="3396130" y="6167422"/>
            <a:ext cx="540000" cy="5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Resim 16" descr="https://www.gtb.org.tr/logo/logo.pn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90"/>
          <a:stretch/>
        </p:blipFill>
        <p:spPr bwMode="auto">
          <a:xfrm>
            <a:off x="4068000" y="6115678"/>
            <a:ext cx="540000" cy="5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35" name="Picture 16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720" y="6115732"/>
            <a:ext cx="540000" cy="60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408" y="6153865"/>
            <a:ext cx="540000" cy="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37" name="Picture 16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03" y="6129344"/>
            <a:ext cx="540000" cy="51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39" name="Picture 16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664" y="6185795"/>
            <a:ext cx="1101174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00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937386"/>
            <a:ext cx="7572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Perakende satışlar iç talepte toparlanmaya işaret</a:t>
            </a:r>
            <a:r>
              <a:rPr sz="1800" b="1" spc="4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etmektedir.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/>
              <a:t>Ağustos </a:t>
            </a:r>
            <a:r>
              <a:rPr sz="1800" dirty="0"/>
              <a:t>ayında </a:t>
            </a:r>
            <a:r>
              <a:rPr sz="1800" spc="-5" dirty="0"/>
              <a:t>Perakende Satış Hacim Endeksi aylık olarak %3,7</a:t>
            </a:r>
            <a:r>
              <a:rPr sz="1800" spc="130" dirty="0"/>
              <a:t> </a:t>
            </a:r>
            <a:r>
              <a:rPr sz="1800" spc="-5" dirty="0"/>
              <a:t>artmıştır</a:t>
            </a:r>
            <a:r>
              <a:rPr sz="1750" spc="-5" dirty="0"/>
              <a:t>.</a:t>
            </a:r>
            <a:endParaRPr sz="1750"/>
          </a:p>
        </p:txBody>
      </p:sp>
      <p:sp>
        <p:nvSpPr>
          <p:cNvPr id="3" name="object 3"/>
          <p:cNvSpPr txBox="1"/>
          <p:nvPr/>
        </p:nvSpPr>
        <p:spPr>
          <a:xfrm>
            <a:off x="44602" y="6611213"/>
            <a:ext cx="2623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802892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09545" y="1833117"/>
            <a:ext cx="47269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Perakende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satış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hacmi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(Ocak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2020 – Ağustos</a:t>
            </a:r>
            <a:r>
              <a:rPr sz="16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5027" y="2662427"/>
            <a:ext cx="3564890" cy="2867025"/>
            <a:chOff x="605027" y="2662427"/>
            <a:chExt cx="3564890" cy="2867025"/>
          </a:xfrm>
        </p:grpSpPr>
        <p:sp>
          <p:nvSpPr>
            <p:cNvPr id="7" name="object 7"/>
            <p:cNvSpPr/>
            <p:nvPr/>
          </p:nvSpPr>
          <p:spPr>
            <a:xfrm>
              <a:off x="605027" y="2666999"/>
              <a:ext cx="3546475" cy="2857500"/>
            </a:xfrm>
            <a:custGeom>
              <a:avLst/>
              <a:gdLst/>
              <a:ahLst/>
              <a:cxnLst/>
              <a:rect l="l" t="t" r="r" b="b"/>
              <a:pathLst>
                <a:path w="3546475" h="2857500">
                  <a:moveTo>
                    <a:pt x="50292" y="2857500"/>
                  </a:moveTo>
                  <a:lnTo>
                    <a:pt x="50292" y="0"/>
                  </a:lnTo>
                </a:path>
                <a:path w="3546475" h="2857500">
                  <a:moveTo>
                    <a:pt x="0" y="2857500"/>
                  </a:moveTo>
                  <a:lnTo>
                    <a:pt x="50292" y="2857500"/>
                  </a:lnTo>
                </a:path>
                <a:path w="3546475" h="2857500">
                  <a:moveTo>
                    <a:pt x="0" y="2449068"/>
                  </a:moveTo>
                  <a:lnTo>
                    <a:pt x="50292" y="2449068"/>
                  </a:lnTo>
                </a:path>
                <a:path w="3546475" h="2857500">
                  <a:moveTo>
                    <a:pt x="0" y="2040636"/>
                  </a:moveTo>
                  <a:lnTo>
                    <a:pt x="50292" y="2040636"/>
                  </a:lnTo>
                </a:path>
                <a:path w="3546475" h="2857500">
                  <a:moveTo>
                    <a:pt x="0" y="1632204"/>
                  </a:moveTo>
                  <a:lnTo>
                    <a:pt x="50292" y="1632204"/>
                  </a:lnTo>
                </a:path>
                <a:path w="3546475" h="2857500">
                  <a:moveTo>
                    <a:pt x="0" y="1225295"/>
                  </a:moveTo>
                  <a:lnTo>
                    <a:pt x="50292" y="1225295"/>
                  </a:lnTo>
                </a:path>
                <a:path w="3546475" h="2857500">
                  <a:moveTo>
                    <a:pt x="0" y="816863"/>
                  </a:moveTo>
                  <a:lnTo>
                    <a:pt x="50292" y="816863"/>
                  </a:lnTo>
                </a:path>
                <a:path w="3546475" h="2857500">
                  <a:moveTo>
                    <a:pt x="0" y="408432"/>
                  </a:moveTo>
                  <a:lnTo>
                    <a:pt x="50292" y="408432"/>
                  </a:lnTo>
                </a:path>
                <a:path w="3546475" h="2857500">
                  <a:moveTo>
                    <a:pt x="0" y="0"/>
                  </a:moveTo>
                  <a:lnTo>
                    <a:pt x="50292" y="0"/>
                  </a:lnTo>
                </a:path>
                <a:path w="3546475" h="2857500">
                  <a:moveTo>
                    <a:pt x="50292" y="2857500"/>
                  </a:moveTo>
                  <a:lnTo>
                    <a:pt x="3546348" y="285750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56081" y="2806445"/>
              <a:ext cx="3495040" cy="2437130"/>
            </a:xfrm>
            <a:custGeom>
              <a:avLst/>
              <a:gdLst/>
              <a:ahLst/>
              <a:cxnLst/>
              <a:rect l="l" t="t" r="r" b="b"/>
              <a:pathLst>
                <a:path w="3495040" h="2437129">
                  <a:moveTo>
                    <a:pt x="0" y="1228343"/>
                  </a:moveTo>
                  <a:lnTo>
                    <a:pt x="112776" y="1155191"/>
                  </a:lnTo>
                  <a:lnTo>
                    <a:pt x="225552" y="1588008"/>
                  </a:lnTo>
                  <a:lnTo>
                    <a:pt x="338328" y="2436876"/>
                  </a:lnTo>
                  <a:lnTo>
                    <a:pt x="451104" y="2174747"/>
                  </a:lnTo>
                  <a:lnTo>
                    <a:pt x="563880" y="1411223"/>
                  </a:lnTo>
                  <a:lnTo>
                    <a:pt x="676656" y="1114043"/>
                  </a:lnTo>
                  <a:lnTo>
                    <a:pt x="789432" y="1223771"/>
                  </a:lnTo>
                  <a:lnTo>
                    <a:pt x="902208" y="1126235"/>
                  </a:lnTo>
                  <a:lnTo>
                    <a:pt x="1014984" y="1011935"/>
                  </a:lnTo>
                  <a:lnTo>
                    <a:pt x="1127760" y="934211"/>
                  </a:lnTo>
                  <a:lnTo>
                    <a:pt x="1240536" y="1097279"/>
                  </a:lnTo>
                  <a:lnTo>
                    <a:pt x="1353312" y="970787"/>
                  </a:lnTo>
                  <a:lnTo>
                    <a:pt x="1466088" y="856487"/>
                  </a:lnTo>
                  <a:lnTo>
                    <a:pt x="1578864" y="676655"/>
                  </a:lnTo>
                  <a:lnTo>
                    <a:pt x="1691640" y="950976"/>
                  </a:lnTo>
                  <a:lnTo>
                    <a:pt x="1804416" y="1155191"/>
                  </a:lnTo>
                  <a:lnTo>
                    <a:pt x="1917192" y="530351"/>
                  </a:lnTo>
                  <a:lnTo>
                    <a:pt x="2029968" y="411479"/>
                  </a:lnTo>
                  <a:lnTo>
                    <a:pt x="2142744" y="464819"/>
                  </a:lnTo>
                  <a:lnTo>
                    <a:pt x="2255520" y="358139"/>
                  </a:lnTo>
                  <a:lnTo>
                    <a:pt x="2368296" y="313943"/>
                  </a:lnTo>
                  <a:lnTo>
                    <a:pt x="2481072" y="289559"/>
                  </a:lnTo>
                  <a:lnTo>
                    <a:pt x="2593848" y="435863"/>
                  </a:lnTo>
                  <a:lnTo>
                    <a:pt x="2706623" y="505967"/>
                  </a:lnTo>
                  <a:lnTo>
                    <a:pt x="2819400" y="457200"/>
                  </a:lnTo>
                  <a:lnTo>
                    <a:pt x="2930652" y="416051"/>
                  </a:lnTo>
                  <a:lnTo>
                    <a:pt x="3043428" y="284988"/>
                  </a:lnTo>
                  <a:lnTo>
                    <a:pt x="3156204" y="178307"/>
                  </a:lnTo>
                  <a:lnTo>
                    <a:pt x="3268979" y="211836"/>
                  </a:lnTo>
                  <a:lnTo>
                    <a:pt x="3381755" y="211836"/>
                  </a:lnTo>
                  <a:lnTo>
                    <a:pt x="3494531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33857" y="5413375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3857" y="5004942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0647" y="4596765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0647" y="4188332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0647" y="3779596"/>
            <a:ext cx="2749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0647" y="3371850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0647" y="2963417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0647" y="2555240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0800" y="5564835"/>
            <a:ext cx="3593465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20109" y="2555240"/>
            <a:ext cx="717550" cy="274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200" b="1" dirty="0">
                <a:solidFill>
                  <a:srgbClr val="13306C"/>
                </a:solidFill>
                <a:latin typeface="Tahoma"/>
                <a:cs typeface="Tahoma"/>
              </a:rPr>
              <a:t>146,6</a:t>
            </a:r>
            <a:r>
              <a:rPr sz="1200" b="1" spc="229" dirty="0">
                <a:solidFill>
                  <a:srgbClr val="13306C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05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0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06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715" algn="r">
              <a:spcBef>
                <a:spcPts val="10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715" algn="r">
              <a:spcBef>
                <a:spcPts val="10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6985" algn="r">
              <a:spcBef>
                <a:spcPts val="10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715" algn="r">
              <a:spcBef>
                <a:spcPts val="10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715" algn="r">
              <a:spcBef>
                <a:spcPts val="10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8066" y="6236970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12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577" y="6138773"/>
            <a:ext cx="34944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Endeks (mevsim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takvim etkilerinden</a:t>
            </a:r>
            <a:r>
              <a:rPr sz="12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arındırılmış)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715255" y="2662427"/>
            <a:ext cx="3610610" cy="2867025"/>
            <a:chOff x="4715255" y="2662427"/>
            <a:chExt cx="3610610" cy="2867025"/>
          </a:xfrm>
        </p:grpSpPr>
        <p:sp>
          <p:nvSpPr>
            <p:cNvPr id="22" name="object 22"/>
            <p:cNvSpPr/>
            <p:nvPr/>
          </p:nvSpPr>
          <p:spPr>
            <a:xfrm>
              <a:off x="4715255" y="2666999"/>
              <a:ext cx="3590925" cy="2857500"/>
            </a:xfrm>
            <a:custGeom>
              <a:avLst/>
              <a:gdLst/>
              <a:ahLst/>
              <a:cxnLst/>
              <a:rect l="l" t="t" r="r" b="b"/>
              <a:pathLst>
                <a:path w="3590925" h="2857500">
                  <a:moveTo>
                    <a:pt x="50292" y="2857500"/>
                  </a:moveTo>
                  <a:lnTo>
                    <a:pt x="50292" y="0"/>
                  </a:lnTo>
                </a:path>
                <a:path w="3590925" h="2857500">
                  <a:moveTo>
                    <a:pt x="0" y="2857500"/>
                  </a:moveTo>
                  <a:lnTo>
                    <a:pt x="50292" y="2857500"/>
                  </a:lnTo>
                </a:path>
                <a:path w="3590925" h="2857500">
                  <a:moveTo>
                    <a:pt x="0" y="2540508"/>
                  </a:moveTo>
                  <a:lnTo>
                    <a:pt x="50292" y="2540508"/>
                  </a:lnTo>
                </a:path>
                <a:path w="3590925" h="2857500">
                  <a:moveTo>
                    <a:pt x="0" y="2221992"/>
                  </a:moveTo>
                  <a:lnTo>
                    <a:pt x="50292" y="2221992"/>
                  </a:lnTo>
                </a:path>
                <a:path w="3590925" h="2857500">
                  <a:moveTo>
                    <a:pt x="0" y="1905000"/>
                  </a:moveTo>
                  <a:lnTo>
                    <a:pt x="50292" y="1905000"/>
                  </a:lnTo>
                </a:path>
                <a:path w="3590925" h="2857500">
                  <a:moveTo>
                    <a:pt x="0" y="1588008"/>
                  </a:moveTo>
                  <a:lnTo>
                    <a:pt x="50292" y="1588008"/>
                  </a:lnTo>
                </a:path>
                <a:path w="3590925" h="2857500">
                  <a:moveTo>
                    <a:pt x="0" y="1269492"/>
                  </a:moveTo>
                  <a:lnTo>
                    <a:pt x="50292" y="1269492"/>
                  </a:lnTo>
                </a:path>
                <a:path w="3590925" h="2857500">
                  <a:moveTo>
                    <a:pt x="0" y="952500"/>
                  </a:moveTo>
                  <a:lnTo>
                    <a:pt x="50292" y="952500"/>
                  </a:lnTo>
                </a:path>
                <a:path w="3590925" h="2857500">
                  <a:moveTo>
                    <a:pt x="0" y="635508"/>
                  </a:moveTo>
                  <a:lnTo>
                    <a:pt x="50292" y="635508"/>
                  </a:lnTo>
                </a:path>
                <a:path w="3590925" h="2857500">
                  <a:moveTo>
                    <a:pt x="0" y="316991"/>
                  </a:moveTo>
                  <a:lnTo>
                    <a:pt x="50292" y="316991"/>
                  </a:lnTo>
                </a:path>
                <a:path w="3590925" h="2857500">
                  <a:moveTo>
                    <a:pt x="0" y="0"/>
                  </a:moveTo>
                  <a:lnTo>
                    <a:pt x="50292" y="0"/>
                  </a:lnTo>
                </a:path>
                <a:path w="3590925" h="2857500">
                  <a:moveTo>
                    <a:pt x="50292" y="1588008"/>
                  </a:moveTo>
                  <a:lnTo>
                    <a:pt x="3590544" y="158800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766309" y="2978657"/>
              <a:ext cx="3540760" cy="2501265"/>
            </a:xfrm>
            <a:custGeom>
              <a:avLst/>
              <a:gdLst/>
              <a:ahLst/>
              <a:cxnLst/>
              <a:rect l="l" t="t" r="r" b="b"/>
              <a:pathLst>
                <a:path w="3540759" h="2501265">
                  <a:moveTo>
                    <a:pt x="0" y="1319783"/>
                  </a:moveTo>
                  <a:lnTo>
                    <a:pt x="114300" y="1181099"/>
                  </a:lnTo>
                  <a:lnTo>
                    <a:pt x="227075" y="1847087"/>
                  </a:lnTo>
                  <a:lnTo>
                    <a:pt x="341375" y="2500883"/>
                  </a:lnTo>
                  <a:lnTo>
                    <a:pt x="455675" y="812291"/>
                  </a:lnTo>
                  <a:lnTo>
                    <a:pt x="569976" y="0"/>
                  </a:lnTo>
                  <a:lnTo>
                    <a:pt x="684276" y="862583"/>
                  </a:lnTo>
                  <a:lnTo>
                    <a:pt x="798576" y="1421891"/>
                  </a:lnTo>
                  <a:lnTo>
                    <a:pt x="912876" y="1149095"/>
                  </a:lnTo>
                  <a:lnTo>
                    <a:pt x="1027176" y="1129283"/>
                  </a:lnTo>
                  <a:lnTo>
                    <a:pt x="1141476" y="1175003"/>
                  </a:lnTo>
                  <a:lnTo>
                    <a:pt x="1255776" y="1479803"/>
                  </a:lnTo>
                  <a:lnTo>
                    <a:pt x="1370076" y="1117091"/>
                  </a:lnTo>
                  <a:lnTo>
                    <a:pt x="1484376" y="1129283"/>
                  </a:lnTo>
                  <a:lnTo>
                    <a:pt x="1598676" y="1053083"/>
                  </a:lnTo>
                  <a:lnTo>
                    <a:pt x="1712976" y="1600199"/>
                  </a:lnTo>
                  <a:lnTo>
                    <a:pt x="1827275" y="1536191"/>
                  </a:lnTo>
                  <a:lnTo>
                    <a:pt x="1940051" y="457200"/>
                  </a:lnTo>
                  <a:lnTo>
                    <a:pt x="2054351" y="1136903"/>
                  </a:lnTo>
                  <a:lnTo>
                    <a:pt x="2168651" y="1333499"/>
                  </a:lnTo>
                  <a:lnTo>
                    <a:pt x="2282951" y="1155191"/>
                  </a:lnTo>
                  <a:lnTo>
                    <a:pt x="2397251" y="1225295"/>
                  </a:lnTo>
                  <a:lnTo>
                    <a:pt x="2511551" y="1251203"/>
                  </a:lnTo>
                  <a:lnTo>
                    <a:pt x="2625851" y="1441703"/>
                  </a:lnTo>
                  <a:lnTo>
                    <a:pt x="2740151" y="1357883"/>
                  </a:lnTo>
                  <a:lnTo>
                    <a:pt x="2854451" y="1219199"/>
                  </a:lnTo>
                  <a:lnTo>
                    <a:pt x="2968751" y="1231391"/>
                  </a:lnTo>
                  <a:lnTo>
                    <a:pt x="3083051" y="1123187"/>
                  </a:lnTo>
                  <a:lnTo>
                    <a:pt x="3197351" y="1161287"/>
                  </a:lnTo>
                  <a:lnTo>
                    <a:pt x="3311651" y="1307591"/>
                  </a:lnTo>
                  <a:lnTo>
                    <a:pt x="3425951" y="1275587"/>
                  </a:lnTo>
                  <a:lnTo>
                    <a:pt x="3540251" y="1040891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389246" y="5413375"/>
            <a:ext cx="247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61587" y="5564835"/>
            <a:ext cx="363601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173593" y="3767404"/>
            <a:ext cx="2679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3,7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229605" y="6236970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6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63285" y="6138773"/>
            <a:ext cx="12160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Aylık değişim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(%)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92992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71" y="888872"/>
            <a:ext cx="79590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Ağustos ayında satışlardaki en yüksek artış elektrikli eşya </a:t>
            </a:r>
            <a:r>
              <a:rPr sz="1800" b="1" dirty="0">
                <a:latin typeface="Tahoma"/>
                <a:cs typeface="Tahoma"/>
              </a:rPr>
              <a:t>ve mobilya  </a:t>
            </a:r>
            <a:r>
              <a:rPr sz="1800" b="1" spc="-5" dirty="0">
                <a:latin typeface="Tahoma"/>
                <a:cs typeface="Tahoma"/>
              </a:rPr>
              <a:t>grubundadır.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/>
              <a:t>Otomotiv yakıtı yıllık </a:t>
            </a:r>
            <a:r>
              <a:rPr sz="1800" dirty="0"/>
              <a:t>bazda </a:t>
            </a:r>
            <a:r>
              <a:rPr sz="1800" spc="-5" dirty="0"/>
              <a:t>gerileyen tek harcama</a:t>
            </a:r>
            <a:r>
              <a:rPr sz="1800" spc="105" dirty="0"/>
              <a:t> </a:t>
            </a:r>
            <a:r>
              <a:rPr sz="1800" spc="-5" dirty="0"/>
              <a:t>kalemidir.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44602" y="6611213"/>
            <a:ext cx="2623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95833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60" y="1988947"/>
            <a:ext cx="90830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1435" algn="ctr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Sektörlere göre perakende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satış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hacmi (Ağustos</a:t>
            </a:r>
            <a:r>
              <a:rPr sz="16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1541" y="2763011"/>
            <a:ext cx="8169275" cy="2796540"/>
            <a:chOff x="141541" y="2763011"/>
            <a:chExt cx="8169275" cy="2796540"/>
          </a:xfrm>
        </p:grpSpPr>
        <p:sp>
          <p:nvSpPr>
            <p:cNvPr id="7" name="object 7"/>
            <p:cNvSpPr/>
            <p:nvPr/>
          </p:nvSpPr>
          <p:spPr>
            <a:xfrm>
              <a:off x="262128" y="4323587"/>
              <a:ext cx="292735" cy="836930"/>
            </a:xfrm>
            <a:custGeom>
              <a:avLst/>
              <a:gdLst/>
              <a:ahLst/>
              <a:cxnLst/>
              <a:rect l="l" t="t" r="r" b="b"/>
              <a:pathLst>
                <a:path w="292734" h="836929">
                  <a:moveTo>
                    <a:pt x="292608" y="0"/>
                  </a:moveTo>
                  <a:lnTo>
                    <a:pt x="0" y="0"/>
                  </a:lnTo>
                  <a:lnTo>
                    <a:pt x="0" y="836676"/>
                  </a:lnTo>
                  <a:lnTo>
                    <a:pt x="292608" y="836676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54736" y="4815839"/>
              <a:ext cx="291465" cy="344805"/>
            </a:xfrm>
            <a:custGeom>
              <a:avLst/>
              <a:gdLst/>
              <a:ahLst/>
              <a:cxnLst/>
              <a:rect l="l" t="t" r="r" b="b"/>
              <a:pathLst>
                <a:path w="291465" h="344804">
                  <a:moveTo>
                    <a:pt x="291083" y="0"/>
                  </a:moveTo>
                  <a:lnTo>
                    <a:pt x="0" y="0"/>
                  </a:lnTo>
                  <a:lnTo>
                    <a:pt x="0" y="344424"/>
                  </a:lnTo>
                  <a:lnTo>
                    <a:pt x="291083" y="344424"/>
                  </a:lnTo>
                  <a:lnTo>
                    <a:pt x="29108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894331" y="4090415"/>
              <a:ext cx="291465" cy="1069975"/>
            </a:xfrm>
            <a:custGeom>
              <a:avLst/>
              <a:gdLst/>
              <a:ahLst/>
              <a:cxnLst/>
              <a:rect l="l" t="t" r="r" b="b"/>
              <a:pathLst>
                <a:path w="291464" h="1069975">
                  <a:moveTo>
                    <a:pt x="291084" y="0"/>
                  </a:moveTo>
                  <a:lnTo>
                    <a:pt x="0" y="0"/>
                  </a:lnTo>
                  <a:lnTo>
                    <a:pt x="0" y="1069847"/>
                  </a:lnTo>
                  <a:lnTo>
                    <a:pt x="291084" y="1069847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185415" y="4872227"/>
              <a:ext cx="292735" cy="288290"/>
            </a:xfrm>
            <a:custGeom>
              <a:avLst/>
              <a:gdLst/>
              <a:ahLst/>
              <a:cxnLst/>
              <a:rect l="l" t="t" r="r" b="b"/>
              <a:pathLst>
                <a:path w="292735" h="288289">
                  <a:moveTo>
                    <a:pt x="292607" y="0"/>
                  </a:moveTo>
                  <a:lnTo>
                    <a:pt x="0" y="0"/>
                  </a:lnTo>
                  <a:lnTo>
                    <a:pt x="0" y="288036"/>
                  </a:lnTo>
                  <a:lnTo>
                    <a:pt x="292607" y="288036"/>
                  </a:lnTo>
                  <a:lnTo>
                    <a:pt x="29260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711196" y="3970019"/>
              <a:ext cx="291465" cy="1190625"/>
            </a:xfrm>
            <a:custGeom>
              <a:avLst/>
              <a:gdLst/>
              <a:ahLst/>
              <a:cxnLst/>
              <a:rect l="l" t="t" r="r" b="b"/>
              <a:pathLst>
                <a:path w="291464" h="1190625">
                  <a:moveTo>
                    <a:pt x="291084" y="0"/>
                  </a:moveTo>
                  <a:lnTo>
                    <a:pt x="0" y="0"/>
                  </a:lnTo>
                  <a:lnTo>
                    <a:pt x="0" y="1190243"/>
                  </a:lnTo>
                  <a:lnTo>
                    <a:pt x="291084" y="1190243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002280" y="4806695"/>
              <a:ext cx="291465" cy="353695"/>
            </a:xfrm>
            <a:custGeom>
              <a:avLst/>
              <a:gdLst/>
              <a:ahLst/>
              <a:cxnLst/>
              <a:rect l="l" t="t" r="r" b="b"/>
              <a:pathLst>
                <a:path w="291464" h="353695">
                  <a:moveTo>
                    <a:pt x="291083" y="0"/>
                  </a:moveTo>
                  <a:lnTo>
                    <a:pt x="0" y="0"/>
                  </a:lnTo>
                  <a:lnTo>
                    <a:pt x="0" y="353567"/>
                  </a:lnTo>
                  <a:lnTo>
                    <a:pt x="291083" y="353567"/>
                  </a:lnTo>
                  <a:lnTo>
                    <a:pt x="29108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526536" y="3672839"/>
              <a:ext cx="291465" cy="1487805"/>
            </a:xfrm>
            <a:custGeom>
              <a:avLst/>
              <a:gdLst/>
              <a:ahLst/>
              <a:cxnLst/>
              <a:rect l="l" t="t" r="r" b="b"/>
              <a:pathLst>
                <a:path w="291464" h="1487804">
                  <a:moveTo>
                    <a:pt x="291084" y="0"/>
                  </a:moveTo>
                  <a:lnTo>
                    <a:pt x="0" y="0"/>
                  </a:lnTo>
                  <a:lnTo>
                    <a:pt x="0" y="1487424"/>
                  </a:lnTo>
                  <a:lnTo>
                    <a:pt x="291084" y="1487424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817619" y="4908804"/>
              <a:ext cx="291465" cy="251460"/>
            </a:xfrm>
            <a:custGeom>
              <a:avLst/>
              <a:gdLst/>
              <a:ahLst/>
              <a:cxnLst/>
              <a:rect l="l" t="t" r="r" b="b"/>
              <a:pathLst>
                <a:path w="291464" h="251460">
                  <a:moveTo>
                    <a:pt x="291083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291083" y="251460"/>
                  </a:lnTo>
                  <a:lnTo>
                    <a:pt x="29108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341875" y="4834127"/>
              <a:ext cx="292735" cy="326390"/>
            </a:xfrm>
            <a:custGeom>
              <a:avLst/>
              <a:gdLst/>
              <a:ahLst/>
              <a:cxnLst/>
              <a:rect l="l" t="t" r="r" b="b"/>
              <a:pathLst>
                <a:path w="292735" h="326389">
                  <a:moveTo>
                    <a:pt x="292608" y="0"/>
                  </a:moveTo>
                  <a:lnTo>
                    <a:pt x="0" y="0"/>
                  </a:lnTo>
                  <a:lnTo>
                    <a:pt x="0" y="326136"/>
                  </a:lnTo>
                  <a:lnTo>
                    <a:pt x="292608" y="326136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634483" y="4434839"/>
              <a:ext cx="291465" cy="725805"/>
            </a:xfrm>
            <a:custGeom>
              <a:avLst/>
              <a:gdLst/>
              <a:ahLst/>
              <a:cxnLst/>
              <a:rect l="l" t="t" r="r" b="b"/>
              <a:pathLst>
                <a:path w="291464" h="725804">
                  <a:moveTo>
                    <a:pt x="291083" y="0"/>
                  </a:moveTo>
                  <a:lnTo>
                    <a:pt x="0" y="0"/>
                  </a:lnTo>
                  <a:lnTo>
                    <a:pt x="0" y="725424"/>
                  </a:lnTo>
                  <a:lnTo>
                    <a:pt x="291083" y="725424"/>
                  </a:lnTo>
                  <a:lnTo>
                    <a:pt x="29108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158739" y="3988308"/>
              <a:ext cx="291465" cy="1172210"/>
            </a:xfrm>
            <a:custGeom>
              <a:avLst/>
              <a:gdLst/>
              <a:ahLst/>
              <a:cxnLst/>
              <a:rect l="l" t="t" r="r" b="b"/>
              <a:pathLst>
                <a:path w="291464" h="1172210">
                  <a:moveTo>
                    <a:pt x="291084" y="0"/>
                  </a:moveTo>
                  <a:lnTo>
                    <a:pt x="0" y="0"/>
                  </a:lnTo>
                  <a:lnTo>
                    <a:pt x="0" y="1171956"/>
                  </a:lnTo>
                  <a:lnTo>
                    <a:pt x="291084" y="1171956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449824" y="4863083"/>
              <a:ext cx="291465" cy="297180"/>
            </a:xfrm>
            <a:custGeom>
              <a:avLst/>
              <a:gdLst/>
              <a:ahLst/>
              <a:cxnLst/>
              <a:rect l="l" t="t" r="r" b="b"/>
              <a:pathLst>
                <a:path w="291464" h="297179">
                  <a:moveTo>
                    <a:pt x="291084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91084" y="297180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974080" y="4482083"/>
              <a:ext cx="291465" cy="678180"/>
            </a:xfrm>
            <a:custGeom>
              <a:avLst/>
              <a:gdLst/>
              <a:ahLst/>
              <a:cxnLst/>
              <a:rect l="l" t="t" r="r" b="b"/>
              <a:pathLst>
                <a:path w="291464" h="678179">
                  <a:moveTo>
                    <a:pt x="291084" y="0"/>
                  </a:moveTo>
                  <a:lnTo>
                    <a:pt x="0" y="0"/>
                  </a:lnTo>
                  <a:lnTo>
                    <a:pt x="0" y="678180"/>
                  </a:lnTo>
                  <a:lnTo>
                    <a:pt x="291084" y="678180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265163" y="5160263"/>
              <a:ext cx="292735" cy="55244"/>
            </a:xfrm>
            <a:custGeom>
              <a:avLst/>
              <a:gdLst/>
              <a:ahLst/>
              <a:cxnLst/>
              <a:rect l="l" t="t" r="r" b="b"/>
              <a:pathLst>
                <a:path w="292734" h="55245">
                  <a:moveTo>
                    <a:pt x="292608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292608" y="54863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790944" y="2763011"/>
              <a:ext cx="291465" cy="2397760"/>
            </a:xfrm>
            <a:custGeom>
              <a:avLst/>
              <a:gdLst/>
              <a:ahLst/>
              <a:cxnLst/>
              <a:rect l="l" t="t" r="r" b="b"/>
              <a:pathLst>
                <a:path w="291465" h="2397760">
                  <a:moveTo>
                    <a:pt x="291083" y="0"/>
                  </a:moveTo>
                  <a:lnTo>
                    <a:pt x="0" y="0"/>
                  </a:lnTo>
                  <a:lnTo>
                    <a:pt x="0" y="2397252"/>
                  </a:lnTo>
                  <a:lnTo>
                    <a:pt x="291083" y="2397252"/>
                  </a:lnTo>
                  <a:lnTo>
                    <a:pt x="29108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082027" y="4806695"/>
              <a:ext cx="291465" cy="353695"/>
            </a:xfrm>
            <a:custGeom>
              <a:avLst/>
              <a:gdLst/>
              <a:ahLst/>
              <a:cxnLst/>
              <a:rect l="l" t="t" r="r" b="b"/>
              <a:pathLst>
                <a:path w="291465" h="353695">
                  <a:moveTo>
                    <a:pt x="291083" y="0"/>
                  </a:moveTo>
                  <a:lnTo>
                    <a:pt x="0" y="0"/>
                  </a:lnTo>
                  <a:lnTo>
                    <a:pt x="0" y="353567"/>
                  </a:lnTo>
                  <a:lnTo>
                    <a:pt x="291083" y="353567"/>
                  </a:lnTo>
                  <a:lnTo>
                    <a:pt x="29108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606284" y="5160263"/>
              <a:ext cx="291465" cy="399415"/>
            </a:xfrm>
            <a:custGeom>
              <a:avLst/>
              <a:gdLst/>
              <a:ahLst/>
              <a:cxnLst/>
              <a:rect l="l" t="t" r="r" b="b"/>
              <a:pathLst>
                <a:path w="291465" h="399414">
                  <a:moveTo>
                    <a:pt x="291084" y="0"/>
                  </a:moveTo>
                  <a:lnTo>
                    <a:pt x="0" y="0"/>
                  </a:lnTo>
                  <a:lnTo>
                    <a:pt x="0" y="399288"/>
                  </a:lnTo>
                  <a:lnTo>
                    <a:pt x="291084" y="399288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897368" y="4779263"/>
              <a:ext cx="292735" cy="381000"/>
            </a:xfrm>
            <a:custGeom>
              <a:avLst/>
              <a:gdLst/>
              <a:ahLst/>
              <a:cxnLst/>
              <a:rect l="l" t="t" r="r" b="b"/>
              <a:pathLst>
                <a:path w="292734" h="381000">
                  <a:moveTo>
                    <a:pt x="292607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292607" y="381000"/>
                  </a:lnTo>
                  <a:lnTo>
                    <a:pt x="29260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46304" y="5160263"/>
              <a:ext cx="8159750" cy="0"/>
            </a:xfrm>
            <a:custGeom>
              <a:avLst/>
              <a:gdLst/>
              <a:ahLst/>
              <a:cxnLst/>
              <a:rect l="l" t="t" r="r" b="b"/>
              <a:pathLst>
                <a:path w="8159750">
                  <a:moveTo>
                    <a:pt x="0" y="0"/>
                  </a:moveTo>
                  <a:lnTo>
                    <a:pt x="8159496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337430" y="5801969"/>
            <a:ext cx="5943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 indent="-1905" algn="just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Elektr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kli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eşya ve  mobilya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270116" y="5224398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-0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594229" y="5801969"/>
            <a:ext cx="8147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6360" algn="just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Gıda dışı 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(otomotiv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yakıtı</a:t>
            </a:r>
            <a:r>
              <a:rPr sz="12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hariç)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94558" y="3745738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902079" y="5801969"/>
            <a:ext cx="5683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090" algn="just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Gıda, 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içecek 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</a:t>
            </a:r>
            <a:r>
              <a:rPr sz="12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tütün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72923" y="5801969"/>
            <a:ext cx="7639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Pe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aken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34925" algn="ctr"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ticaret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456178" y="5801969"/>
            <a:ext cx="72707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Bi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ar,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kitap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iletişim  aygıtları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917184" y="5801969"/>
            <a:ext cx="6985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764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Tıbbi  ürünler</a:t>
            </a:r>
            <a:r>
              <a:rPr sz="12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kozmetik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132959" y="5801969"/>
            <a:ext cx="6356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230" algn="just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Tekstil, 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giyim ve 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akkabı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46957" y="4684267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2,7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510534" y="3448939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16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736460" y="5801969"/>
            <a:ext cx="69659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Posta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yoluyla 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veya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internet 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ü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nde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774942" y="2536901"/>
            <a:ext cx="3238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142738" y="3764356"/>
            <a:ext cx="3238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579868" y="5519215"/>
            <a:ext cx="638175" cy="67500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42545">
              <a:spcBef>
                <a:spcPts val="49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-4,3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Otomotiv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37160">
              <a:spcBef>
                <a:spcPts val="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yakıtı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90575" y="4097858"/>
            <a:ext cx="2381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9,0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82574" y="4592192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3,7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878329" y="3866515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214752" y="4647692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3,1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030982" y="4582414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370959" y="4609592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3,5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663185" y="4210939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479160" y="4638294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3,2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003163" y="4256608"/>
            <a:ext cx="2387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7,3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111365" y="4582414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3,8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927593" y="4554092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0960" y="2362200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19">
                <a:moveTo>
                  <a:pt x="213360" y="0"/>
                </a:moveTo>
                <a:lnTo>
                  <a:pt x="0" y="0"/>
                </a:lnTo>
                <a:lnTo>
                  <a:pt x="0" y="160020"/>
                </a:lnTo>
                <a:lnTo>
                  <a:pt x="213360" y="160020"/>
                </a:lnTo>
                <a:lnTo>
                  <a:pt x="21336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60960" y="2595372"/>
            <a:ext cx="1325245" cy="3128010"/>
            <a:chOff x="60960" y="2595372"/>
            <a:chExt cx="1325245" cy="3128010"/>
          </a:xfrm>
        </p:grpSpPr>
        <p:sp>
          <p:nvSpPr>
            <p:cNvPr id="54" name="object 54"/>
            <p:cNvSpPr/>
            <p:nvPr/>
          </p:nvSpPr>
          <p:spPr>
            <a:xfrm>
              <a:off x="60960" y="2595372"/>
              <a:ext cx="213360" cy="160020"/>
            </a:xfrm>
            <a:custGeom>
              <a:avLst/>
              <a:gdLst/>
              <a:ahLst/>
              <a:cxnLst/>
              <a:rect l="l" t="t" r="r" b="b"/>
              <a:pathLst>
                <a:path w="213360" h="160019">
                  <a:moveTo>
                    <a:pt x="213360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3360" y="160020"/>
                  </a:lnTo>
                  <a:lnTo>
                    <a:pt x="21336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1375410" y="3313938"/>
              <a:ext cx="635" cy="2399665"/>
            </a:xfrm>
            <a:custGeom>
              <a:avLst/>
              <a:gdLst/>
              <a:ahLst/>
              <a:cxnLst/>
              <a:rect l="l" t="t" r="r" b="b"/>
              <a:pathLst>
                <a:path w="634" h="2399665">
                  <a:moveTo>
                    <a:pt x="508" y="0"/>
                  </a:moveTo>
                  <a:lnTo>
                    <a:pt x="0" y="2399487"/>
                  </a:lnTo>
                </a:path>
              </a:pathLst>
            </a:custGeom>
            <a:ln w="19811">
              <a:solidFill>
                <a:srgbClr val="40404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312826" y="2289936"/>
            <a:ext cx="4116704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spcBef>
                <a:spcPts val="500"/>
              </a:spcBef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Yıllık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değişim (takvim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etkisinden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arındırılmış,</a:t>
            </a:r>
            <a:r>
              <a:rPr sz="1200" spc="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%)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95"/>
              </a:spcBef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Aylık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değişim (mevsim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takvim etkilerinden arındırılmış,</a:t>
            </a:r>
            <a:r>
              <a:rPr sz="1200" spc="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%)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55848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90" y="616966"/>
            <a:ext cx="8712835" cy="826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3270">
              <a:lnSpc>
                <a:spcPct val="100000"/>
              </a:lnSpc>
              <a:spcBef>
                <a:spcPts val="100"/>
              </a:spcBef>
            </a:pPr>
            <a:r>
              <a:rPr sz="1750" b="1" spc="-5" dirty="0">
                <a:latin typeface="Tahoma"/>
                <a:cs typeface="Tahoma"/>
              </a:rPr>
              <a:t>Üçüncü çeyreğe ait diğer öncü göstergeler </a:t>
            </a:r>
            <a:r>
              <a:rPr sz="1750" b="1" spc="-10" dirty="0">
                <a:latin typeface="Tahoma"/>
                <a:cs typeface="Tahoma"/>
              </a:rPr>
              <a:t>üçüncü </a:t>
            </a:r>
            <a:r>
              <a:rPr sz="1750" b="1" spc="-5" dirty="0">
                <a:latin typeface="Tahoma"/>
                <a:cs typeface="Tahoma"/>
              </a:rPr>
              <a:t>çeyrekte büyümenin  yavaşladığına işaret</a:t>
            </a:r>
            <a:r>
              <a:rPr sz="1750" b="1" spc="15" dirty="0">
                <a:latin typeface="Tahoma"/>
                <a:cs typeface="Tahoma"/>
              </a:rPr>
              <a:t> </a:t>
            </a:r>
            <a:r>
              <a:rPr sz="1750" b="1" dirty="0">
                <a:latin typeface="Tahoma"/>
                <a:cs typeface="Tahoma"/>
              </a:rPr>
              <a:t>etmektedir.</a:t>
            </a:r>
            <a:endParaRPr sz="17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50" spc="-5" dirty="0"/>
              <a:t>Elektrik tüketimi son </a:t>
            </a:r>
            <a:r>
              <a:rPr sz="1750" dirty="0"/>
              <a:t>dört aydır gerilemektedir, </a:t>
            </a:r>
            <a:r>
              <a:rPr sz="1750" spc="-5" dirty="0"/>
              <a:t>Bileşik Öncü Göstergeler Endeksi ise</a:t>
            </a:r>
            <a:r>
              <a:rPr sz="1750" spc="55" dirty="0"/>
              <a:t> </a:t>
            </a:r>
            <a:r>
              <a:rPr sz="1750" spc="-5" dirty="0"/>
              <a:t>Eylül</a:t>
            </a:r>
            <a:endParaRPr sz="1750"/>
          </a:p>
        </p:txBody>
      </p:sp>
      <p:sp>
        <p:nvSpPr>
          <p:cNvPr id="3" name="object 3"/>
          <p:cNvSpPr txBox="1"/>
          <p:nvPr/>
        </p:nvSpPr>
        <p:spPr>
          <a:xfrm>
            <a:off x="1896617" y="2232406"/>
            <a:ext cx="13341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Elektrik</a:t>
            </a:r>
            <a:r>
              <a:rPr sz="1400" spc="-4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Tüketimi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890" y="5944920"/>
            <a:ext cx="4408170" cy="36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TCMB,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0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*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MBÖNCÜ-SÜE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Eylül ayı, elektrik tüketimi ise 23 Ekim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2022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tarihi</a:t>
            </a:r>
            <a:r>
              <a:rPr sz="1000" spc="2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itibarıyladır.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890" y="6284467"/>
            <a:ext cx="8839835" cy="480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100"/>
              </a:lnSpc>
              <a:spcBef>
                <a:spcPts val="110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** MBÖNCÜ-SÜE’yi oluşturan göstergeler: Elektrik üretim miktarı, satış miktarı ile ağırlıklandırılmış hazine ihalesi faiz oranı, ara malları ithalatı, TCMB İktisadi 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Yönelim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Anketi - mamul mal stok miktarı ile ilgili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soru,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toplam istihdam miktarı ile ilgili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soru,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iç piyasadan alınan yeni siparişlerin miktarı ile ilgili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soru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ve ihracat  piyasalarından alınan yeni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sipariş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miktarı ile ilgili</a:t>
            </a:r>
            <a:r>
              <a:rPr sz="10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soru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722120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890" y="1343195"/>
            <a:ext cx="6880859" cy="677545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spcBef>
                <a:spcPts val="685"/>
              </a:spcBef>
            </a:pPr>
            <a:r>
              <a:rPr sz="1750" dirty="0">
                <a:solidFill>
                  <a:srgbClr val="1F308D"/>
                </a:solidFill>
                <a:latin typeface="Tahoma"/>
                <a:cs typeface="Tahoma"/>
              </a:rPr>
              <a:t>ayı </a:t>
            </a:r>
            <a:r>
              <a:rPr sz="1750" spc="-5" dirty="0">
                <a:solidFill>
                  <a:srgbClr val="1F308D"/>
                </a:solidFill>
                <a:latin typeface="Tahoma"/>
                <a:cs typeface="Tahoma"/>
              </a:rPr>
              <a:t>dışında düşüş</a:t>
            </a:r>
            <a:r>
              <a:rPr sz="1750" spc="-4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750" dirty="0">
                <a:solidFill>
                  <a:srgbClr val="1F308D"/>
                </a:solidFill>
                <a:latin typeface="Tahoma"/>
                <a:cs typeface="Tahoma"/>
              </a:rPr>
              <a:t>göstermiştir.</a:t>
            </a:r>
            <a:endParaRPr sz="1750">
              <a:solidFill>
                <a:prstClr val="black"/>
              </a:solidFill>
              <a:latin typeface="Tahoma"/>
              <a:cs typeface="Tahoma"/>
            </a:endParaRPr>
          </a:p>
          <a:p>
            <a:pPr marL="2153920">
              <a:spcBef>
                <a:spcPts val="53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Öncü Göstergeler (Ocak 2020 –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Eylül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/ Ekim</a:t>
            </a:r>
            <a:r>
              <a:rPr sz="16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2022*)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9119" y="2500883"/>
            <a:ext cx="3728085" cy="2359660"/>
            <a:chOff x="579119" y="2500883"/>
            <a:chExt cx="3728085" cy="2359660"/>
          </a:xfrm>
        </p:grpSpPr>
        <p:sp>
          <p:nvSpPr>
            <p:cNvPr id="9" name="object 9"/>
            <p:cNvSpPr/>
            <p:nvPr/>
          </p:nvSpPr>
          <p:spPr>
            <a:xfrm>
              <a:off x="579119" y="2505455"/>
              <a:ext cx="3709670" cy="2350135"/>
            </a:xfrm>
            <a:custGeom>
              <a:avLst/>
              <a:gdLst/>
              <a:ahLst/>
              <a:cxnLst/>
              <a:rect l="l" t="t" r="r" b="b"/>
              <a:pathLst>
                <a:path w="3709670" h="2350135">
                  <a:moveTo>
                    <a:pt x="51815" y="2350008"/>
                  </a:moveTo>
                  <a:lnTo>
                    <a:pt x="51815" y="0"/>
                  </a:lnTo>
                </a:path>
                <a:path w="3709670" h="2350135">
                  <a:moveTo>
                    <a:pt x="0" y="2350008"/>
                  </a:moveTo>
                  <a:lnTo>
                    <a:pt x="51815" y="2350008"/>
                  </a:lnTo>
                </a:path>
                <a:path w="3709670" h="2350135">
                  <a:moveTo>
                    <a:pt x="0" y="1958340"/>
                  </a:moveTo>
                  <a:lnTo>
                    <a:pt x="51815" y="1958340"/>
                  </a:lnTo>
                </a:path>
                <a:path w="3709670" h="2350135">
                  <a:moveTo>
                    <a:pt x="0" y="1566672"/>
                  </a:moveTo>
                  <a:lnTo>
                    <a:pt x="51815" y="1566672"/>
                  </a:lnTo>
                </a:path>
                <a:path w="3709670" h="2350135">
                  <a:moveTo>
                    <a:pt x="0" y="1175004"/>
                  </a:moveTo>
                  <a:lnTo>
                    <a:pt x="51815" y="1175004"/>
                  </a:lnTo>
                </a:path>
                <a:path w="3709670" h="2350135">
                  <a:moveTo>
                    <a:pt x="0" y="783336"/>
                  </a:moveTo>
                  <a:lnTo>
                    <a:pt x="51815" y="783336"/>
                  </a:lnTo>
                </a:path>
                <a:path w="3709670" h="2350135">
                  <a:moveTo>
                    <a:pt x="0" y="391668"/>
                  </a:moveTo>
                  <a:lnTo>
                    <a:pt x="51815" y="391668"/>
                  </a:lnTo>
                </a:path>
                <a:path w="3709670" h="2350135">
                  <a:moveTo>
                    <a:pt x="0" y="0"/>
                  </a:moveTo>
                  <a:lnTo>
                    <a:pt x="51815" y="0"/>
                  </a:lnTo>
                </a:path>
                <a:path w="3709670" h="2350135">
                  <a:moveTo>
                    <a:pt x="51815" y="1566672"/>
                  </a:moveTo>
                  <a:lnTo>
                    <a:pt x="3709416" y="156667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30173" y="2748533"/>
              <a:ext cx="3657600" cy="1978660"/>
            </a:xfrm>
            <a:custGeom>
              <a:avLst/>
              <a:gdLst/>
              <a:ahLst/>
              <a:cxnLst/>
              <a:rect l="l" t="t" r="r" b="b"/>
              <a:pathLst>
                <a:path w="3657600" h="1978660">
                  <a:moveTo>
                    <a:pt x="0" y="1197864"/>
                  </a:moveTo>
                  <a:lnTo>
                    <a:pt x="111252" y="1194815"/>
                  </a:lnTo>
                  <a:lnTo>
                    <a:pt x="220979" y="1331976"/>
                  </a:lnTo>
                  <a:lnTo>
                    <a:pt x="332232" y="1927859"/>
                  </a:lnTo>
                  <a:lnTo>
                    <a:pt x="443484" y="1978152"/>
                  </a:lnTo>
                  <a:lnTo>
                    <a:pt x="554736" y="1409699"/>
                  </a:lnTo>
                  <a:lnTo>
                    <a:pt x="664464" y="1344167"/>
                  </a:lnTo>
                  <a:lnTo>
                    <a:pt x="775716" y="1187195"/>
                  </a:lnTo>
                  <a:lnTo>
                    <a:pt x="886968" y="995171"/>
                  </a:lnTo>
                  <a:lnTo>
                    <a:pt x="998219" y="1127759"/>
                  </a:lnTo>
                  <a:lnTo>
                    <a:pt x="1107948" y="1100327"/>
                  </a:lnTo>
                  <a:lnTo>
                    <a:pt x="1219200" y="1210055"/>
                  </a:lnTo>
                  <a:lnTo>
                    <a:pt x="1330452" y="1242059"/>
                  </a:lnTo>
                  <a:lnTo>
                    <a:pt x="1440180" y="1187195"/>
                  </a:lnTo>
                  <a:lnTo>
                    <a:pt x="1551432" y="708660"/>
                  </a:lnTo>
                  <a:lnTo>
                    <a:pt x="1662683" y="0"/>
                  </a:lnTo>
                  <a:lnTo>
                    <a:pt x="1773936" y="269748"/>
                  </a:lnTo>
                  <a:lnTo>
                    <a:pt x="1883664" y="618743"/>
                  </a:lnTo>
                  <a:lnTo>
                    <a:pt x="1994915" y="865632"/>
                  </a:lnTo>
                  <a:lnTo>
                    <a:pt x="2106168" y="621791"/>
                  </a:lnTo>
                  <a:lnTo>
                    <a:pt x="2217420" y="1132332"/>
                  </a:lnTo>
                  <a:lnTo>
                    <a:pt x="2327148" y="990599"/>
                  </a:lnTo>
                  <a:lnTo>
                    <a:pt x="2438400" y="995171"/>
                  </a:lnTo>
                  <a:lnTo>
                    <a:pt x="2549652" y="943355"/>
                  </a:lnTo>
                  <a:lnTo>
                    <a:pt x="2659379" y="1088135"/>
                  </a:lnTo>
                  <a:lnTo>
                    <a:pt x="2770631" y="1120139"/>
                  </a:lnTo>
                  <a:lnTo>
                    <a:pt x="2881884" y="1214627"/>
                  </a:lnTo>
                  <a:lnTo>
                    <a:pt x="2993136" y="1304543"/>
                  </a:lnTo>
                  <a:lnTo>
                    <a:pt x="3102864" y="1284732"/>
                  </a:lnTo>
                  <a:lnTo>
                    <a:pt x="3214116" y="1249679"/>
                  </a:lnTo>
                  <a:lnTo>
                    <a:pt x="3325367" y="1559052"/>
                  </a:lnTo>
                  <a:lnTo>
                    <a:pt x="3436620" y="1417320"/>
                  </a:lnTo>
                  <a:lnTo>
                    <a:pt x="3546348" y="1354835"/>
                  </a:lnTo>
                  <a:lnTo>
                    <a:pt x="3657600" y="1421891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53085" y="4744973"/>
            <a:ext cx="247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3085" y="4352925"/>
            <a:ext cx="247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1769" y="3961003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8559" y="3568954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8559" y="3177032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8559" y="2785109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8559" y="239306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5502" y="4896103"/>
            <a:ext cx="375666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23435" y="4214241"/>
            <a:ext cx="333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Tahoma"/>
                <a:cs typeface="Tahoma"/>
              </a:rPr>
              <a:t>-</a:t>
            </a: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2,5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10945" y="5686805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12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43152" y="5589219"/>
            <a:ext cx="10871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Yıllık %</a:t>
            </a:r>
            <a:r>
              <a:rPr sz="1200" spc="-4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değişim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881371" y="2500883"/>
            <a:ext cx="3474720" cy="2359660"/>
            <a:chOff x="4881371" y="2500883"/>
            <a:chExt cx="3474720" cy="2359660"/>
          </a:xfrm>
        </p:grpSpPr>
        <p:sp>
          <p:nvSpPr>
            <p:cNvPr id="23" name="object 23"/>
            <p:cNvSpPr/>
            <p:nvPr/>
          </p:nvSpPr>
          <p:spPr>
            <a:xfrm>
              <a:off x="4881371" y="2505455"/>
              <a:ext cx="3474720" cy="2350135"/>
            </a:xfrm>
            <a:custGeom>
              <a:avLst/>
              <a:gdLst/>
              <a:ahLst/>
              <a:cxnLst/>
              <a:rect l="l" t="t" r="r" b="b"/>
              <a:pathLst>
                <a:path w="3474720" h="2350135">
                  <a:moveTo>
                    <a:pt x="3424428" y="2350008"/>
                  </a:moveTo>
                  <a:lnTo>
                    <a:pt x="3424428" y="0"/>
                  </a:lnTo>
                </a:path>
                <a:path w="3474720" h="2350135">
                  <a:moveTo>
                    <a:pt x="3424428" y="2350008"/>
                  </a:moveTo>
                  <a:lnTo>
                    <a:pt x="3474720" y="2350008"/>
                  </a:lnTo>
                </a:path>
                <a:path w="3474720" h="2350135">
                  <a:moveTo>
                    <a:pt x="3424428" y="2057400"/>
                  </a:moveTo>
                  <a:lnTo>
                    <a:pt x="3474720" y="2057400"/>
                  </a:lnTo>
                </a:path>
                <a:path w="3474720" h="2350135">
                  <a:moveTo>
                    <a:pt x="3424428" y="1763268"/>
                  </a:moveTo>
                  <a:lnTo>
                    <a:pt x="3474720" y="1763268"/>
                  </a:lnTo>
                </a:path>
                <a:path w="3474720" h="2350135">
                  <a:moveTo>
                    <a:pt x="3424428" y="1469136"/>
                  </a:moveTo>
                  <a:lnTo>
                    <a:pt x="3474720" y="1469136"/>
                  </a:lnTo>
                </a:path>
                <a:path w="3474720" h="2350135">
                  <a:moveTo>
                    <a:pt x="3424428" y="1175004"/>
                  </a:moveTo>
                  <a:lnTo>
                    <a:pt x="3474720" y="1175004"/>
                  </a:lnTo>
                </a:path>
                <a:path w="3474720" h="2350135">
                  <a:moveTo>
                    <a:pt x="3424428" y="880872"/>
                  </a:moveTo>
                  <a:lnTo>
                    <a:pt x="3474720" y="880872"/>
                  </a:lnTo>
                </a:path>
                <a:path w="3474720" h="2350135">
                  <a:moveTo>
                    <a:pt x="3424428" y="586740"/>
                  </a:moveTo>
                  <a:lnTo>
                    <a:pt x="3474720" y="586740"/>
                  </a:lnTo>
                </a:path>
                <a:path w="3474720" h="2350135">
                  <a:moveTo>
                    <a:pt x="3424428" y="294132"/>
                  </a:moveTo>
                  <a:lnTo>
                    <a:pt x="3474720" y="294132"/>
                  </a:lnTo>
                </a:path>
                <a:path w="3474720" h="2350135">
                  <a:moveTo>
                    <a:pt x="3424428" y="0"/>
                  </a:moveTo>
                  <a:lnTo>
                    <a:pt x="3474720" y="0"/>
                  </a:lnTo>
                </a:path>
                <a:path w="3474720" h="2350135">
                  <a:moveTo>
                    <a:pt x="50291" y="2350008"/>
                  </a:moveTo>
                  <a:lnTo>
                    <a:pt x="50291" y="0"/>
                  </a:lnTo>
                </a:path>
                <a:path w="3474720" h="2350135">
                  <a:moveTo>
                    <a:pt x="0" y="2350008"/>
                  </a:moveTo>
                  <a:lnTo>
                    <a:pt x="50291" y="2350008"/>
                  </a:lnTo>
                </a:path>
                <a:path w="3474720" h="2350135">
                  <a:moveTo>
                    <a:pt x="0" y="2057400"/>
                  </a:moveTo>
                  <a:lnTo>
                    <a:pt x="50291" y="2057400"/>
                  </a:lnTo>
                </a:path>
                <a:path w="3474720" h="2350135">
                  <a:moveTo>
                    <a:pt x="0" y="1763268"/>
                  </a:moveTo>
                  <a:lnTo>
                    <a:pt x="50291" y="1763268"/>
                  </a:lnTo>
                </a:path>
                <a:path w="3474720" h="2350135">
                  <a:moveTo>
                    <a:pt x="0" y="1469136"/>
                  </a:moveTo>
                  <a:lnTo>
                    <a:pt x="50291" y="1469136"/>
                  </a:lnTo>
                </a:path>
                <a:path w="3474720" h="2350135">
                  <a:moveTo>
                    <a:pt x="0" y="1175004"/>
                  </a:moveTo>
                  <a:lnTo>
                    <a:pt x="50291" y="1175004"/>
                  </a:lnTo>
                </a:path>
                <a:path w="3474720" h="2350135">
                  <a:moveTo>
                    <a:pt x="0" y="880872"/>
                  </a:moveTo>
                  <a:lnTo>
                    <a:pt x="50291" y="880872"/>
                  </a:lnTo>
                </a:path>
                <a:path w="3474720" h="2350135">
                  <a:moveTo>
                    <a:pt x="0" y="586740"/>
                  </a:moveTo>
                  <a:lnTo>
                    <a:pt x="50291" y="586740"/>
                  </a:lnTo>
                </a:path>
                <a:path w="3474720" h="2350135">
                  <a:moveTo>
                    <a:pt x="0" y="294132"/>
                  </a:moveTo>
                  <a:lnTo>
                    <a:pt x="50291" y="294132"/>
                  </a:lnTo>
                </a:path>
                <a:path w="3474720" h="2350135">
                  <a:moveTo>
                    <a:pt x="0" y="0"/>
                  </a:moveTo>
                  <a:lnTo>
                    <a:pt x="50291" y="0"/>
                  </a:lnTo>
                </a:path>
                <a:path w="3474720" h="2350135">
                  <a:moveTo>
                    <a:pt x="50291" y="2350008"/>
                  </a:moveTo>
                  <a:lnTo>
                    <a:pt x="3424428" y="235000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932425" y="2586989"/>
              <a:ext cx="3267710" cy="1993900"/>
            </a:xfrm>
            <a:custGeom>
              <a:avLst/>
              <a:gdLst/>
              <a:ahLst/>
              <a:cxnLst/>
              <a:rect l="l" t="t" r="r" b="b"/>
              <a:pathLst>
                <a:path w="3267709" h="1993900">
                  <a:moveTo>
                    <a:pt x="0" y="870204"/>
                  </a:moveTo>
                  <a:lnTo>
                    <a:pt x="105156" y="809244"/>
                  </a:lnTo>
                  <a:lnTo>
                    <a:pt x="210312" y="1008888"/>
                  </a:lnTo>
                  <a:lnTo>
                    <a:pt x="315468" y="1993392"/>
                  </a:lnTo>
                  <a:lnTo>
                    <a:pt x="422148" y="1549908"/>
                  </a:lnTo>
                  <a:lnTo>
                    <a:pt x="527303" y="1104900"/>
                  </a:lnTo>
                  <a:lnTo>
                    <a:pt x="632460" y="752856"/>
                  </a:lnTo>
                  <a:lnTo>
                    <a:pt x="737615" y="690372"/>
                  </a:lnTo>
                  <a:lnTo>
                    <a:pt x="842772" y="646176"/>
                  </a:lnTo>
                  <a:lnTo>
                    <a:pt x="949451" y="629412"/>
                  </a:lnTo>
                  <a:lnTo>
                    <a:pt x="1054608" y="591312"/>
                  </a:lnTo>
                  <a:lnTo>
                    <a:pt x="1159764" y="556260"/>
                  </a:lnTo>
                  <a:lnTo>
                    <a:pt x="1264920" y="477012"/>
                  </a:lnTo>
                  <a:lnTo>
                    <a:pt x="1370076" y="376427"/>
                  </a:lnTo>
                  <a:lnTo>
                    <a:pt x="1475232" y="452627"/>
                  </a:lnTo>
                  <a:lnTo>
                    <a:pt x="1581912" y="477012"/>
                  </a:lnTo>
                  <a:lnTo>
                    <a:pt x="1687068" y="397763"/>
                  </a:lnTo>
                  <a:lnTo>
                    <a:pt x="1792224" y="344424"/>
                  </a:lnTo>
                  <a:lnTo>
                    <a:pt x="1897379" y="388620"/>
                  </a:lnTo>
                  <a:lnTo>
                    <a:pt x="2002535" y="199644"/>
                  </a:lnTo>
                  <a:lnTo>
                    <a:pt x="2107692" y="309372"/>
                  </a:lnTo>
                  <a:lnTo>
                    <a:pt x="2214372" y="268224"/>
                  </a:lnTo>
                  <a:lnTo>
                    <a:pt x="2319528" y="153924"/>
                  </a:lnTo>
                  <a:lnTo>
                    <a:pt x="2424683" y="82296"/>
                  </a:lnTo>
                  <a:lnTo>
                    <a:pt x="2529840" y="179832"/>
                  </a:lnTo>
                  <a:lnTo>
                    <a:pt x="2634996" y="3048"/>
                  </a:lnTo>
                  <a:lnTo>
                    <a:pt x="2740152" y="79248"/>
                  </a:lnTo>
                  <a:lnTo>
                    <a:pt x="2846831" y="79248"/>
                  </a:lnTo>
                  <a:lnTo>
                    <a:pt x="2951988" y="59436"/>
                  </a:lnTo>
                  <a:lnTo>
                    <a:pt x="3057144" y="0"/>
                  </a:lnTo>
                  <a:lnTo>
                    <a:pt x="3162300" y="262127"/>
                  </a:lnTo>
                  <a:lnTo>
                    <a:pt x="3267455" y="164592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932425" y="2783585"/>
              <a:ext cx="3374390" cy="1955800"/>
            </a:xfrm>
            <a:custGeom>
              <a:avLst/>
              <a:gdLst/>
              <a:ahLst/>
              <a:cxnLst/>
              <a:rect l="l" t="t" r="r" b="b"/>
              <a:pathLst>
                <a:path w="3374390" h="1955800">
                  <a:moveTo>
                    <a:pt x="0" y="205739"/>
                  </a:moveTo>
                  <a:lnTo>
                    <a:pt x="105156" y="236219"/>
                  </a:lnTo>
                  <a:lnTo>
                    <a:pt x="210312" y="632460"/>
                  </a:lnTo>
                  <a:lnTo>
                    <a:pt x="315468" y="1955291"/>
                  </a:lnTo>
                  <a:lnTo>
                    <a:pt x="422148" y="1190244"/>
                  </a:lnTo>
                  <a:lnTo>
                    <a:pt x="527303" y="486155"/>
                  </a:lnTo>
                  <a:lnTo>
                    <a:pt x="632460" y="236219"/>
                  </a:lnTo>
                  <a:lnTo>
                    <a:pt x="737615" y="147827"/>
                  </a:lnTo>
                  <a:lnTo>
                    <a:pt x="842772" y="147827"/>
                  </a:lnTo>
                  <a:lnTo>
                    <a:pt x="949451" y="163067"/>
                  </a:lnTo>
                  <a:lnTo>
                    <a:pt x="1054608" y="265175"/>
                  </a:lnTo>
                  <a:lnTo>
                    <a:pt x="1159764" y="176784"/>
                  </a:lnTo>
                  <a:lnTo>
                    <a:pt x="1264920" y="236219"/>
                  </a:lnTo>
                  <a:lnTo>
                    <a:pt x="1370076" y="236219"/>
                  </a:lnTo>
                  <a:lnTo>
                    <a:pt x="1475232" y="103631"/>
                  </a:lnTo>
                  <a:lnTo>
                    <a:pt x="1581912" y="236219"/>
                  </a:lnTo>
                  <a:lnTo>
                    <a:pt x="1687068" y="205739"/>
                  </a:lnTo>
                  <a:lnTo>
                    <a:pt x="1792224" y="118872"/>
                  </a:lnTo>
                  <a:lnTo>
                    <a:pt x="1897379" y="15239"/>
                  </a:lnTo>
                  <a:lnTo>
                    <a:pt x="2002535" y="0"/>
                  </a:lnTo>
                  <a:lnTo>
                    <a:pt x="2107692" y="118872"/>
                  </a:lnTo>
                  <a:lnTo>
                    <a:pt x="2214372" y="163067"/>
                  </a:lnTo>
                  <a:lnTo>
                    <a:pt x="2319528" y="74675"/>
                  </a:lnTo>
                  <a:lnTo>
                    <a:pt x="2424683" y="88391"/>
                  </a:lnTo>
                  <a:lnTo>
                    <a:pt x="2529840" y="163067"/>
                  </a:lnTo>
                  <a:lnTo>
                    <a:pt x="2634996" y="132587"/>
                  </a:lnTo>
                  <a:lnTo>
                    <a:pt x="2740152" y="192024"/>
                  </a:lnTo>
                  <a:lnTo>
                    <a:pt x="2846831" y="220979"/>
                  </a:lnTo>
                  <a:lnTo>
                    <a:pt x="2951988" y="249936"/>
                  </a:lnTo>
                  <a:lnTo>
                    <a:pt x="3057144" y="309372"/>
                  </a:lnTo>
                  <a:lnTo>
                    <a:pt x="3162300" y="455675"/>
                  </a:lnTo>
                  <a:lnTo>
                    <a:pt x="3267455" y="338327"/>
                  </a:lnTo>
                  <a:lnTo>
                    <a:pt x="3374135" y="382524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437244" y="2393060"/>
            <a:ext cx="274955" cy="2560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6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6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6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11115" y="4156964"/>
            <a:ext cx="193040" cy="796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6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27930" y="3274517"/>
            <a:ext cx="274955" cy="79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27930" y="2393060"/>
            <a:ext cx="274955" cy="796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27779" y="4896103"/>
            <a:ext cx="358394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013197" y="5686805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013197" y="5919978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45989" y="5538622"/>
            <a:ext cx="3284854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99"/>
              </a:lnSpc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SÜE (mevsim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takvim etkilerinden arındırılmış)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MBÖNCÜ-SÜE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(sağ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eksen)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76013" y="2177923"/>
            <a:ext cx="40678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Bileşik Öncü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Göstergeler Endeksi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(MBÖNCÜ-SÜE)**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36552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37946"/>
            <a:ext cx="88557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Yüksek frekanslı verilere dayalı gösterge de üçüncü çeyrek </a:t>
            </a:r>
            <a:r>
              <a:rPr sz="1800" b="1" spc="-10" dirty="0">
                <a:latin typeface="Tahoma"/>
                <a:cs typeface="Tahoma"/>
              </a:rPr>
              <a:t>genelinde </a:t>
            </a:r>
            <a:r>
              <a:rPr sz="1800" b="1" spc="-5" dirty="0">
                <a:latin typeface="Tahoma"/>
                <a:cs typeface="Tahoma"/>
              </a:rPr>
              <a:t>yılın </a:t>
            </a:r>
            <a:r>
              <a:rPr sz="1800" b="1" dirty="0">
                <a:latin typeface="Tahoma"/>
                <a:cs typeface="Tahoma"/>
              </a:rPr>
              <a:t>en  </a:t>
            </a:r>
            <a:r>
              <a:rPr sz="1800" b="1" spc="-5" dirty="0">
                <a:latin typeface="Tahoma"/>
                <a:cs typeface="Tahoma"/>
              </a:rPr>
              <a:t>düşük değerlerini almış </a:t>
            </a:r>
            <a:r>
              <a:rPr sz="1800" b="1" dirty="0">
                <a:latin typeface="Tahoma"/>
                <a:cs typeface="Tahoma"/>
              </a:rPr>
              <a:t>olup </a:t>
            </a:r>
            <a:r>
              <a:rPr sz="1800" b="1" spc="-5" dirty="0">
                <a:latin typeface="Tahoma"/>
                <a:cs typeface="Tahoma"/>
              </a:rPr>
              <a:t>Ekim ayında da düşük </a:t>
            </a:r>
            <a:r>
              <a:rPr sz="1800" b="1" dirty="0">
                <a:latin typeface="Tahoma"/>
                <a:cs typeface="Tahoma"/>
              </a:rPr>
              <a:t>düzeyini</a:t>
            </a:r>
            <a:r>
              <a:rPr sz="1800" b="1" spc="1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korumaktadır.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/>
              <a:t>OECD Haftalık Büyüme Göstergesi, </a:t>
            </a:r>
            <a:r>
              <a:rPr sz="1800" dirty="0"/>
              <a:t>9 - 15 </a:t>
            </a:r>
            <a:r>
              <a:rPr sz="1800" spc="-5" dirty="0"/>
              <a:t>Ekim haftasında %2,9 olarak</a:t>
            </a:r>
            <a:r>
              <a:rPr sz="1800" spc="190" dirty="0"/>
              <a:t> </a:t>
            </a:r>
            <a:r>
              <a:rPr sz="1800" spc="-5" dirty="0"/>
              <a:t>hesaplanmıştır.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0" y="195833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6212" y="1988947"/>
            <a:ext cx="82918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OECD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Haftalık Büyüme Göstergesi*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(OECD </a:t>
            </a:r>
            <a:r>
              <a:rPr sz="1600" spc="-20" dirty="0">
                <a:solidFill>
                  <a:srgbClr val="FFFFFF"/>
                </a:solidFill>
                <a:latin typeface="Tahoma"/>
                <a:cs typeface="Tahoma"/>
              </a:rPr>
              <a:t>Weekly </a:t>
            </a:r>
            <a:r>
              <a:rPr sz="1600" spc="-55" dirty="0">
                <a:solidFill>
                  <a:srgbClr val="FFFFFF"/>
                </a:solidFill>
                <a:latin typeface="Tahoma"/>
                <a:cs typeface="Tahoma"/>
              </a:rPr>
              <a:t>Tracker,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%) 5 Ocak 2020 – 15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Ekim</a:t>
            </a:r>
            <a:r>
              <a:rPr sz="1600" spc="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25817" y="2461069"/>
            <a:ext cx="7484745" cy="3319779"/>
            <a:chOff x="825817" y="2461069"/>
            <a:chExt cx="7484745" cy="3319779"/>
          </a:xfrm>
        </p:grpSpPr>
        <p:sp>
          <p:nvSpPr>
            <p:cNvPr id="6" name="object 6"/>
            <p:cNvSpPr/>
            <p:nvPr/>
          </p:nvSpPr>
          <p:spPr>
            <a:xfrm>
              <a:off x="830580" y="2465832"/>
              <a:ext cx="7475220" cy="2105025"/>
            </a:xfrm>
            <a:custGeom>
              <a:avLst/>
              <a:gdLst/>
              <a:ahLst/>
              <a:cxnLst/>
              <a:rect l="l" t="t" r="r" b="b"/>
              <a:pathLst>
                <a:path w="7475220" h="2105025">
                  <a:moveTo>
                    <a:pt x="50800" y="664463"/>
                  </a:moveTo>
                  <a:lnTo>
                    <a:pt x="0" y="664463"/>
                  </a:lnTo>
                </a:path>
                <a:path w="7475220" h="2105025">
                  <a:moveTo>
                    <a:pt x="50800" y="335279"/>
                  </a:moveTo>
                  <a:lnTo>
                    <a:pt x="0" y="335279"/>
                  </a:lnTo>
                </a:path>
                <a:path w="7475220" h="2105025">
                  <a:moveTo>
                    <a:pt x="50800" y="995171"/>
                  </a:moveTo>
                  <a:lnTo>
                    <a:pt x="0" y="995171"/>
                  </a:lnTo>
                </a:path>
                <a:path w="7475220" h="2105025">
                  <a:moveTo>
                    <a:pt x="50291" y="1984247"/>
                  </a:moveTo>
                  <a:lnTo>
                    <a:pt x="50291" y="2035047"/>
                  </a:lnTo>
                </a:path>
                <a:path w="7475220" h="2105025">
                  <a:moveTo>
                    <a:pt x="50291" y="2105024"/>
                  </a:moveTo>
                  <a:lnTo>
                    <a:pt x="50291" y="0"/>
                  </a:lnTo>
                </a:path>
                <a:path w="7475220" h="2105025">
                  <a:moveTo>
                    <a:pt x="50800" y="1984247"/>
                  </a:moveTo>
                  <a:lnTo>
                    <a:pt x="0" y="1984247"/>
                  </a:lnTo>
                </a:path>
                <a:path w="7475220" h="2105025">
                  <a:moveTo>
                    <a:pt x="50800" y="1655063"/>
                  </a:moveTo>
                  <a:lnTo>
                    <a:pt x="0" y="1655063"/>
                  </a:lnTo>
                </a:path>
                <a:path w="7475220" h="2105025">
                  <a:moveTo>
                    <a:pt x="50800" y="1325879"/>
                  </a:moveTo>
                  <a:lnTo>
                    <a:pt x="0" y="1325879"/>
                  </a:lnTo>
                </a:path>
                <a:path w="7475220" h="2105025">
                  <a:moveTo>
                    <a:pt x="50800" y="4571"/>
                  </a:moveTo>
                  <a:lnTo>
                    <a:pt x="0" y="4571"/>
                  </a:lnTo>
                </a:path>
                <a:path w="7475220" h="2105025">
                  <a:moveTo>
                    <a:pt x="1284732" y="1984247"/>
                  </a:moveTo>
                  <a:lnTo>
                    <a:pt x="1284732" y="2035047"/>
                  </a:lnTo>
                </a:path>
                <a:path w="7475220" h="2105025">
                  <a:moveTo>
                    <a:pt x="2529840" y="1984247"/>
                  </a:moveTo>
                  <a:lnTo>
                    <a:pt x="2529840" y="2035047"/>
                  </a:lnTo>
                </a:path>
                <a:path w="7475220" h="2105025">
                  <a:moveTo>
                    <a:pt x="3755135" y="1984247"/>
                  </a:moveTo>
                  <a:lnTo>
                    <a:pt x="3755135" y="2035047"/>
                  </a:lnTo>
                </a:path>
                <a:path w="7475220" h="2105025">
                  <a:moveTo>
                    <a:pt x="5001768" y="1984247"/>
                  </a:moveTo>
                  <a:lnTo>
                    <a:pt x="5001768" y="2035047"/>
                  </a:lnTo>
                </a:path>
                <a:path w="7475220" h="2105025">
                  <a:moveTo>
                    <a:pt x="6228588" y="1984247"/>
                  </a:moveTo>
                  <a:lnTo>
                    <a:pt x="6228588" y="2035047"/>
                  </a:lnTo>
                </a:path>
                <a:path w="7475220" h="2105025">
                  <a:moveTo>
                    <a:pt x="7475220" y="1984247"/>
                  </a:moveTo>
                  <a:lnTo>
                    <a:pt x="7475220" y="2035047"/>
                  </a:lnTo>
                </a:path>
                <a:path w="7475220" h="2105025">
                  <a:moveTo>
                    <a:pt x="50291" y="1984247"/>
                  </a:moveTo>
                  <a:lnTo>
                    <a:pt x="7475220" y="198424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144524" y="2985516"/>
              <a:ext cx="5596255" cy="2144395"/>
            </a:xfrm>
            <a:custGeom>
              <a:avLst/>
              <a:gdLst/>
              <a:ahLst/>
              <a:cxnLst/>
              <a:rect l="l" t="t" r="r" b="b"/>
              <a:pathLst>
                <a:path w="5596255" h="2144395">
                  <a:moveTo>
                    <a:pt x="0" y="1175004"/>
                  </a:moveTo>
                  <a:lnTo>
                    <a:pt x="48767" y="1249680"/>
                  </a:lnTo>
                  <a:lnTo>
                    <a:pt x="96012" y="1324356"/>
                  </a:lnTo>
                  <a:lnTo>
                    <a:pt x="143256" y="1399032"/>
                  </a:lnTo>
                  <a:lnTo>
                    <a:pt x="190500" y="1473708"/>
                  </a:lnTo>
                  <a:lnTo>
                    <a:pt x="237744" y="1548384"/>
                  </a:lnTo>
                  <a:lnTo>
                    <a:pt x="284988" y="1621536"/>
                  </a:lnTo>
                  <a:lnTo>
                    <a:pt x="332231" y="1696212"/>
                  </a:lnTo>
                  <a:lnTo>
                    <a:pt x="379475" y="1770888"/>
                  </a:lnTo>
                  <a:lnTo>
                    <a:pt x="428244" y="1845564"/>
                  </a:lnTo>
                  <a:lnTo>
                    <a:pt x="475488" y="1920240"/>
                  </a:lnTo>
                  <a:lnTo>
                    <a:pt x="522731" y="1994916"/>
                  </a:lnTo>
                  <a:lnTo>
                    <a:pt x="569976" y="2069592"/>
                  </a:lnTo>
                  <a:lnTo>
                    <a:pt x="617219" y="2144268"/>
                  </a:lnTo>
                  <a:lnTo>
                    <a:pt x="664463" y="2058924"/>
                  </a:lnTo>
                  <a:lnTo>
                    <a:pt x="711707" y="1973580"/>
                  </a:lnTo>
                  <a:lnTo>
                    <a:pt x="758951" y="1888236"/>
                  </a:lnTo>
                  <a:lnTo>
                    <a:pt x="806195" y="1802892"/>
                  </a:lnTo>
                  <a:lnTo>
                    <a:pt x="854963" y="1717548"/>
                  </a:lnTo>
                  <a:lnTo>
                    <a:pt x="902207" y="1632204"/>
                  </a:lnTo>
                  <a:lnTo>
                    <a:pt x="949451" y="1548384"/>
                  </a:lnTo>
                  <a:lnTo>
                    <a:pt x="996695" y="1463040"/>
                  </a:lnTo>
                  <a:lnTo>
                    <a:pt x="1043939" y="1377696"/>
                  </a:lnTo>
                  <a:lnTo>
                    <a:pt x="1091183" y="1292352"/>
                  </a:lnTo>
                  <a:lnTo>
                    <a:pt x="1138427" y="1207008"/>
                  </a:lnTo>
                  <a:lnTo>
                    <a:pt x="1185671" y="1121664"/>
                  </a:lnTo>
                  <a:lnTo>
                    <a:pt x="1234439" y="1036320"/>
                  </a:lnTo>
                  <a:lnTo>
                    <a:pt x="1281683" y="1036320"/>
                  </a:lnTo>
                  <a:lnTo>
                    <a:pt x="1328927" y="1036320"/>
                  </a:lnTo>
                  <a:lnTo>
                    <a:pt x="1376171" y="1037844"/>
                  </a:lnTo>
                  <a:lnTo>
                    <a:pt x="1423415" y="1037844"/>
                  </a:lnTo>
                  <a:lnTo>
                    <a:pt x="1470659" y="1037844"/>
                  </a:lnTo>
                  <a:lnTo>
                    <a:pt x="1517903" y="1039368"/>
                  </a:lnTo>
                  <a:lnTo>
                    <a:pt x="1565148" y="1039368"/>
                  </a:lnTo>
                  <a:lnTo>
                    <a:pt x="1612392" y="1039368"/>
                  </a:lnTo>
                  <a:lnTo>
                    <a:pt x="1661159" y="1040892"/>
                  </a:lnTo>
                  <a:lnTo>
                    <a:pt x="1708403" y="1040892"/>
                  </a:lnTo>
                  <a:lnTo>
                    <a:pt x="1755648" y="1040892"/>
                  </a:lnTo>
                  <a:lnTo>
                    <a:pt x="1802892" y="1042416"/>
                  </a:lnTo>
                  <a:lnTo>
                    <a:pt x="1850136" y="1042416"/>
                  </a:lnTo>
                  <a:lnTo>
                    <a:pt x="1897380" y="1036320"/>
                  </a:lnTo>
                  <a:lnTo>
                    <a:pt x="1944624" y="1031748"/>
                  </a:lnTo>
                  <a:lnTo>
                    <a:pt x="1991868" y="1025652"/>
                  </a:lnTo>
                  <a:lnTo>
                    <a:pt x="2039112" y="1019556"/>
                  </a:lnTo>
                  <a:lnTo>
                    <a:pt x="2087880" y="1014984"/>
                  </a:lnTo>
                  <a:lnTo>
                    <a:pt x="2135124" y="1008888"/>
                  </a:lnTo>
                  <a:lnTo>
                    <a:pt x="2182367" y="1002792"/>
                  </a:lnTo>
                  <a:lnTo>
                    <a:pt x="2229612" y="998220"/>
                  </a:lnTo>
                  <a:lnTo>
                    <a:pt x="2276855" y="992124"/>
                  </a:lnTo>
                  <a:lnTo>
                    <a:pt x="2324100" y="986028"/>
                  </a:lnTo>
                  <a:lnTo>
                    <a:pt x="2371343" y="981456"/>
                  </a:lnTo>
                  <a:lnTo>
                    <a:pt x="2418588" y="975360"/>
                  </a:lnTo>
                  <a:lnTo>
                    <a:pt x="2467355" y="969264"/>
                  </a:lnTo>
                  <a:lnTo>
                    <a:pt x="2514600" y="894588"/>
                  </a:lnTo>
                  <a:lnTo>
                    <a:pt x="2561843" y="819912"/>
                  </a:lnTo>
                  <a:lnTo>
                    <a:pt x="2609088" y="745236"/>
                  </a:lnTo>
                  <a:lnTo>
                    <a:pt x="2656331" y="670560"/>
                  </a:lnTo>
                  <a:lnTo>
                    <a:pt x="2703576" y="595884"/>
                  </a:lnTo>
                  <a:lnTo>
                    <a:pt x="2750820" y="522732"/>
                  </a:lnTo>
                  <a:lnTo>
                    <a:pt x="2798064" y="448056"/>
                  </a:lnTo>
                  <a:lnTo>
                    <a:pt x="2845308" y="373380"/>
                  </a:lnTo>
                  <a:lnTo>
                    <a:pt x="2894076" y="298704"/>
                  </a:lnTo>
                  <a:lnTo>
                    <a:pt x="2941320" y="224028"/>
                  </a:lnTo>
                  <a:lnTo>
                    <a:pt x="2988564" y="149351"/>
                  </a:lnTo>
                  <a:lnTo>
                    <a:pt x="3035808" y="74675"/>
                  </a:lnTo>
                  <a:lnTo>
                    <a:pt x="3083052" y="0"/>
                  </a:lnTo>
                  <a:lnTo>
                    <a:pt x="3130296" y="71628"/>
                  </a:lnTo>
                  <a:lnTo>
                    <a:pt x="3177540" y="144780"/>
                  </a:lnTo>
                  <a:lnTo>
                    <a:pt x="3224784" y="217932"/>
                  </a:lnTo>
                  <a:lnTo>
                    <a:pt x="3272028" y="289560"/>
                  </a:lnTo>
                  <a:lnTo>
                    <a:pt x="3320796" y="362712"/>
                  </a:lnTo>
                  <a:lnTo>
                    <a:pt x="3368040" y="435863"/>
                  </a:lnTo>
                  <a:lnTo>
                    <a:pt x="3415284" y="507492"/>
                  </a:lnTo>
                  <a:lnTo>
                    <a:pt x="3462528" y="580644"/>
                  </a:lnTo>
                  <a:lnTo>
                    <a:pt x="3509772" y="652272"/>
                  </a:lnTo>
                  <a:lnTo>
                    <a:pt x="3557016" y="725424"/>
                  </a:lnTo>
                  <a:lnTo>
                    <a:pt x="3604260" y="798576"/>
                  </a:lnTo>
                  <a:lnTo>
                    <a:pt x="3651504" y="870204"/>
                  </a:lnTo>
                  <a:lnTo>
                    <a:pt x="3700272" y="943356"/>
                  </a:lnTo>
                  <a:lnTo>
                    <a:pt x="3747516" y="934212"/>
                  </a:lnTo>
                  <a:lnTo>
                    <a:pt x="3794760" y="926592"/>
                  </a:lnTo>
                  <a:lnTo>
                    <a:pt x="3842004" y="917448"/>
                  </a:lnTo>
                  <a:lnTo>
                    <a:pt x="3889248" y="908304"/>
                  </a:lnTo>
                  <a:lnTo>
                    <a:pt x="3936491" y="900684"/>
                  </a:lnTo>
                  <a:lnTo>
                    <a:pt x="3983736" y="891540"/>
                  </a:lnTo>
                  <a:lnTo>
                    <a:pt x="4030979" y="882396"/>
                  </a:lnTo>
                  <a:lnTo>
                    <a:pt x="4078224" y="874776"/>
                  </a:lnTo>
                  <a:lnTo>
                    <a:pt x="4126991" y="865632"/>
                  </a:lnTo>
                  <a:lnTo>
                    <a:pt x="4174236" y="856488"/>
                  </a:lnTo>
                  <a:lnTo>
                    <a:pt x="4221480" y="848868"/>
                  </a:lnTo>
                  <a:lnTo>
                    <a:pt x="4268724" y="839724"/>
                  </a:lnTo>
                  <a:lnTo>
                    <a:pt x="4315968" y="830580"/>
                  </a:lnTo>
                  <a:lnTo>
                    <a:pt x="4363212" y="841248"/>
                  </a:lnTo>
                  <a:lnTo>
                    <a:pt x="4410456" y="850392"/>
                  </a:lnTo>
                  <a:lnTo>
                    <a:pt x="4457700" y="861060"/>
                  </a:lnTo>
                  <a:lnTo>
                    <a:pt x="4506468" y="870204"/>
                  </a:lnTo>
                  <a:lnTo>
                    <a:pt x="4553712" y="880872"/>
                  </a:lnTo>
                  <a:lnTo>
                    <a:pt x="4600956" y="890016"/>
                  </a:lnTo>
                  <a:lnTo>
                    <a:pt x="4648200" y="900684"/>
                  </a:lnTo>
                  <a:lnTo>
                    <a:pt x="4695444" y="909828"/>
                  </a:lnTo>
                  <a:lnTo>
                    <a:pt x="4742688" y="920496"/>
                  </a:lnTo>
                  <a:lnTo>
                    <a:pt x="4789932" y="929640"/>
                  </a:lnTo>
                  <a:lnTo>
                    <a:pt x="4837176" y="940308"/>
                  </a:lnTo>
                  <a:lnTo>
                    <a:pt x="4884420" y="949452"/>
                  </a:lnTo>
                  <a:lnTo>
                    <a:pt x="4933188" y="960120"/>
                  </a:lnTo>
                  <a:lnTo>
                    <a:pt x="4980432" y="969264"/>
                  </a:lnTo>
                  <a:lnTo>
                    <a:pt x="5027676" y="969264"/>
                  </a:lnTo>
                  <a:lnTo>
                    <a:pt x="5074920" y="969264"/>
                  </a:lnTo>
                  <a:lnTo>
                    <a:pt x="5122164" y="967740"/>
                  </a:lnTo>
                  <a:lnTo>
                    <a:pt x="5169408" y="967740"/>
                  </a:lnTo>
                  <a:lnTo>
                    <a:pt x="5216652" y="967740"/>
                  </a:lnTo>
                  <a:lnTo>
                    <a:pt x="5263896" y="966216"/>
                  </a:lnTo>
                  <a:lnTo>
                    <a:pt x="5311140" y="966216"/>
                  </a:lnTo>
                  <a:lnTo>
                    <a:pt x="5359908" y="966216"/>
                  </a:lnTo>
                  <a:lnTo>
                    <a:pt x="5407152" y="964692"/>
                  </a:lnTo>
                  <a:lnTo>
                    <a:pt x="5454396" y="964692"/>
                  </a:lnTo>
                  <a:lnTo>
                    <a:pt x="5501640" y="964692"/>
                  </a:lnTo>
                  <a:lnTo>
                    <a:pt x="5548883" y="963168"/>
                  </a:lnTo>
                  <a:lnTo>
                    <a:pt x="5596128" y="963168"/>
                  </a:lnTo>
                </a:path>
              </a:pathLst>
            </a:custGeom>
            <a:ln w="18288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101852" y="4116324"/>
              <a:ext cx="85343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717547" y="5087111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334768" y="3977640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951987" y="3985260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567684" y="3912108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184903" y="2941320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800600" y="3886200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417820" y="3773424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080759" y="3912108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697980" y="3906012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30580" y="4715255"/>
              <a:ext cx="50800" cy="1060450"/>
            </a:xfrm>
            <a:custGeom>
              <a:avLst/>
              <a:gdLst/>
              <a:ahLst/>
              <a:cxnLst/>
              <a:rect l="l" t="t" r="r" b="b"/>
              <a:pathLst>
                <a:path w="50800" h="1060450">
                  <a:moveTo>
                    <a:pt x="50800" y="394716"/>
                  </a:moveTo>
                  <a:lnTo>
                    <a:pt x="0" y="394716"/>
                  </a:lnTo>
                </a:path>
                <a:path w="50800" h="1060450">
                  <a:moveTo>
                    <a:pt x="50291" y="1060450"/>
                  </a:moveTo>
                  <a:lnTo>
                    <a:pt x="50291" y="0"/>
                  </a:lnTo>
                </a:path>
                <a:path w="50800" h="1060450">
                  <a:moveTo>
                    <a:pt x="50800" y="1054608"/>
                  </a:moveTo>
                  <a:lnTo>
                    <a:pt x="0" y="1054608"/>
                  </a:lnTo>
                </a:path>
                <a:path w="50800" h="1060450">
                  <a:moveTo>
                    <a:pt x="50800" y="725424"/>
                  </a:moveTo>
                  <a:lnTo>
                    <a:pt x="0" y="725424"/>
                  </a:lnTo>
                </a:path>
                <a:path w="50800" h="1060450">
                  <a:moveTo>
                    <a:pt x="50800" y="64008"/>
                  </a:moveTo>
                  <a:lnTo>
                    <a:pt x="0" y="6400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907542" y="2945130"/>
              <a:ext cx="6829425" cy="2463165"/>
            </a:xfrm>
            <a:custGeom>
              <a:avLst/>
              <a:gdLst/>
              <a:ahLst/>
              <a:cxnLst/>
              <a:rect l="l" t="t" r="r" b="b"/>
              <a:pathLst>
                <a:path w="6829425" h="2463165">
                  <a:moveTo>
                    <a:pt x="0" y="1155192"/>
                  </a:moveTo>
                  <a:lnTo>
                    <a:pt x="48768" y="1129284"/>
                  </a:lnTo>
                  <a:lnTo>
                    <a:pt x="96012" y="1161288"/>
                  </a:lnTo>
                  <a:lnTo>
                    <a:pt x="143256" y="1168908"/>
                  </a:lnTo>
                  <a:lnTo>
                    <a:pt x="190500" y="1228344"/>
                  </a:lnTo>
                  <a:lnTo>
                    <a:pt x="237744" y="1181100"/>
                  </a:lnTo>
                  <a:lnTo>
                    <a:pt x="284988" y="1135380"/>
                  </a:lnTo>
                  <a:lnTo>
                    <a:pt x="332232" y="1083564"/>
                  </a:lnTo>
                  <a:lnTo>
                    <a:pt x="379476" y="1109472"/>
                  </a:lnTo>
                  <a:lnTo>
                    <a:pt x="426720" y="1141476"/>
                  </a:lnTo>
                  <a:lnTo>
                    <a:pt x="475488" y="1684020"/>
                  </a:lnTo>
                  <a:lnTo>
                    <a:pt x="522732" y="2080260"/>
                  </a:lnTo>
                  <a:lnTo>
                    <a:pt x="569976" y="2284476"/>
                  </a:lnTo>
                  <a:lnTo>
                    <a:pt x="617220" y="2442972"/>
                  </a:lnTo>
                  <a:lnTo>
                    <a:pt x="664464" y="2205228"/>
                  </a:lnTo>
                  <a:lnTo>
                    <a:pt x="711708" y="2336292"/>
                  </a:lnTo>
                  <a:lnTo>
                    <a:pt x="758952" y="2462784"/>
                  </a:lnTo>
                  <a:lnTo>
                    <a:pt x="806196" y="2284476"/>
                  </a:lnTo>
                  <a:lnTo>
                    <a:pt x="853440" y="1927860"/>
                  </a:lnTo>
                  <a:lnTo>
                    <a:pt x="902208" y="1901952"/>
                  </a:lnTo>
                  <a:lnTo>
                    <a:pt x="949452" y="1743456"/>
                  </a:lnTo>
                  <a:lnTo>
                    <a:pt x="996696" y="1868424"/>
                  </a:lnTo>
                  <a:lnTo>
                    <a:pt x="1043940" y="1723644"/>
                  </a:lnTo>
                  <a:lnTo>
                    <a:pt x="1091184" y="1446276"/>
                  </a:lnTo>
                  <a:lnTo>
                    <a:pt x="1138428" y="1597152"/>
                  </a:lnTo>
                  <a:lnTo>
                    <a:pt x="1185672" y="1584960"/>
                  </a:lnTo>
                  <a:lnTo>
                    <a:pt x="1232916" y="1373124"/>
                  </a:lnTo>
                  <a:lnTo>
                    <a:pt x="1281684" y="1373124"/>
                  </a:lnTo>
                  <a:lnTo>
                    <a:pt x="1328928" y="1274064"/>
                  </a:lnTo>
                  <a:lnTo>
                    <a:pt x="1376172" y="1299972"/>
                  </a:lnTo>
                  <a:lnTo>
                    <a:pt x="1423416" y="1056132"/>
                  </a:lnTo>
                  <a:lnTo>
                    <a:pt x="1470660" y="1299972"/>
                  </a:lnTo>
                  <a:lnTo>
                    <a:pt x="1517904" y="1254252"/>
                  </a:lnTo>
                  <a:lnTo>
                    <a:pt x="1565148" y="1359408"/>
                  </a:lnTo>
                  <a:lnTo>
                    <a:pt x="1612392" y="1319784"/>
                  </a:lnTo>
                  <a:lnTo>
                    <a:pt x="1659636" y="1267968"/>
                  </a:lnTo>
                  <a:lnTo>
                    <a:pt x="1708403" y="1280160"/>
                  </a:lnTo>
                  <a:lnTo>
                    <a:pt x="1755648" y="1089660"/>
                  </a:lnTo>
                  <a:lnTo>
                    <a:pt x="1802891" y="1161288"/>
                  </a:lnTo>
                  <a:lnTo>
                    <a:pt x="1850136" y="1149096"/>
                  </a:lnTo>
                  <a:lnTo>
                    <a:pt x="1897380" y="1208532"/>
                  </a:lnTo>
                  <a:lnTo>
                    <a:pt x="1944624" y="1168908"/>
                  </a:lnTo>
                  <a:lnTo>
                    <a:pt x="1991868" y="1069848"/>
                  </a:lnTo>
                  <a:lnTo>
                    <a:pt x="2039112" y="1188720"/>
                  </a:lnTo>
                  <a:lnTo>
                    <a:pt x="2087880" y="1135380"/>
                  </a:lnTo>
                  <a:lnTo>
                    <a:pt x="2135124" y="1347216"/>
                  </a:lnTo>
                  <a:lnTo>
                    <a:pt x="2182368" y="1200912"/>
                  </a:lnTo>
                  <a:lnTo>
                    <a:pt x="2229612" y="1280160"/>
                  </a:lnTo>
                  <a:lnTo>
                    <a:pt x="2276856" y="1248156"/>
                  </a:lnTo>
                  <a:lnTo>
                    <a:pt x="2324100" y="1280160"/>
                  </a:lnTo>
                  <a:lnTo>
                    <a:pt x="2371344" y="1418844"/>
                  </a:lnTo>
                  <a:lnTo>
                    <a:pt x="2418588" y="1491996"/>
                  </a:lnTo>
                  <a:lnTo>
                    <a:pt x="2465832" y="1307592"/>
                  </a:lnTo>
                  <a:lnTo>
                    <a:pt x="2514600" y="1485900"/>
                  </a:lnTo>
                  <a:lnTo>
                    <a:pt x="2561844" y="1307592"/>
                  </a:lnTo>
                  <a:lnTo>
                    <a:pt x="2609088" y="1577340"/>
                  </a:lnTo>
                  <a:lnTo>
                    <a:pt x="2656332" y="1347216"/>
                  </a:lnTo>
                  <a:lnTo>
                    <a:pt x="2703576" y="1359408"/>
                  </a:lnTo>
                  <a:lnTo>
                    <a:pt x="2750820" y="1095756"/>
                  </a:lnTo>
                  <a:lnTo>
                    <a:pt x="2798064" y="1220724"/>
                  </a:lnTo>
                  <a:lnTo>
                    <a:pt x="2845308" y="1280160"/>
                  </a:lnTo>
                  <a:lnTo>
                    <a:pt x="2892552" y="1353312"/>
                  </a:lnTo>
                  <a:lnTo>
                    <a:pt x="2941320" y="1075944"/>
                  </a:lnTo>
                  <a:lnTo>
                    <a:pt x="2988564" y="396240"/>
                  </a:lnTo>
                  <a:lnTo>
                    <a:pt x="3035808" y="138684"/>
                  </a:lnTo>
                  <a:lnTo>
                    <a:pt x="3083052" y="105156"/>
                  </a:lnTo>
                  <a:lnTo>
                    <a:pt x="3130296" y="0"/>
                  </a:lnTo>
                  <a:lnTo>
                    <a:pt x="3177540" y="27432"/>
                  </a:lnTo>
                  <a:lnTo>
                    <a:pt x="3224784" y="138684"/>
                  </a:lnTo>
                  <a:lnTo>
                    <a:pt x="3272028" y="580644"/>
                  </a:lnTo>
                  <a:lnTo>
                    <a:pt x="3320796" y="653796"/>
                  </a:lnTo>
                  <a:lnTo>
                    <a:pt x="3368040" y="243840"/>
                  </a:lnTo>
                  <a:lnTo>
                    <a:pt x="3415284" y="310896"/>
                  </a:lnTo>
                  <a:lnTo>
                    <a:pt x="3462528" y="541020"/>
                  </a:lnTo>
                  <a:lnTo>
                    <a:pt x="3509772" y="818388"/>
                  </a:lnTo>
                  <a:lnTo>
                    <a:pt x="3557016" y="786384"/>
                  </a:lnTo>
                  <a:lnTo>
                    <a:pt x="3604260" y="786384"/>
                  </a:lnTo>
                  <a:lnTo>
                    <a:pt x="3651504" y="778764"/>
                  </a:lnTo>
                  <a:lnTo>
                    <a:pt x="3698748" y="1075944"/>
                  </a:lnTo>
                  <a:lnTo>
                    <a:pt x="3747516" y="1121664"/>
                  </a:lnTo>
                  <a:lnTo>
                    <a:pt x="3794760" y="1069848"/>
                  </a:lnTo>
                  <a:lnTo>
                    <a:pt x="3842004" y="1129284"/>
                  </a:lnTo>
                  <a:lnTo>
                    <a:pt x="3889248" y="1248156"/>
                  </a:lnTo>
                  <a:lnTo>
                    <a:pt x="3936492" y="1095756"/>
                  </a:lnTo>
                  <a:lnTo>
                    <a:pt x="3983736" y="1056132"/>
                  </a:lnTo>
                  <a:lnTo>
                    <a:pt x="4030980" y="1050036"/>
                  </a:lnTo>
                  <a:lnTo>
                    <a:pt x="4078224" y="1030224"/>
                  </a:lnTo>
                  <a:lnTo>
                    <a:pt x="4125468" y="1063752"/>
                  </a:lnTo>
                  <a:lnTo>
                    <a:pt x="4174236" y="1024128"/>
                  </a:lnTo>
                  <a:lnTo>
                    <a:pt x="4221480" y="1010412"/>
                  </a:lnTo>
                  <a:lnTo>
                    <a:pt x="4268724" y="1141476"/>
                  </a:lnTo>
                  <a:lnTo>
                    <a:pt x="4315968" y="1208532"/>
                  </a:lnTo>
                  <a:lnTo>
                    <a:pt x="4363212" y="1069848"/>
                  </a:lnTo>
                  <a:lnTo>
                    <a:pt x="4410456" y="957072"/>
                  </a:lnTo>
                  <a:lnTo>
                    <a:pt x="4457700" y="996696"/>
                  </a:lnTo>
                  <a:lnTo>
                    <a:pt x="4504944" y="1089660"/>
                  </a:lnTo>
                  <a:lnTo>
                    <a:pt x="4553712" y="1004316"/>
                  </a:lnTo>
                  <a:lnTo>
                    <a:pt x="4600956" y="858012"/>
                  </a:lnTo>
                  <a:lnTo>
                    <a:pt x="4648200" y="699516"/>
                  </a:lnTo>
                  <a:lnTo>
                    <a:pt x="4695444" y="687324"/>
                  </a:lnTo>
                  <a:lnTo>
                    <a:pt x="4742688" y="600456"/>
                  </a:lnTo>
                  <a:lnTo>
                    <a:pt x="4789932" y="435864"/>
                  </a:lnTo>
                  <a:lnTo>
                    <a:pt x="4837176" y="370332"/>
                  </a:lnTo>
                  <a:lnTo>
                    <a:pt x="4884420" y="560832"/>
                  </a:lnTo>
                  <a:lnTo>
                    <a:pt x="4931664" y="812292"/>
                  </a:lnTo>
                  <a:lnTo>
                    <a:pt x="4980432" y="964692"/>
                  </a:lnTo>
                  <a:lnTo>
                    <a:pt x="5027676" y="897636"/>
                  </a:lnTo>
                  <a:lnTo>
                    <a:pt x="5074920" y="970788"/>
                  </a:lnTo>
                  <a:lnTo>
                    <a:pt x="5122164" y="1083564"/>
                  </a:lnTo>
                  <a:lnTo>
                    <a:pt x="5169408" y="1181100"/>
                  </a:lnTo>
                  <a:lnTo>
                    <a:pt x="5216652" y="1115568"/>
                  </a:lnTo>
                  <a:lnTo>
                    <a:pt x="5263896" y="984504"/>
                  </a:lnTo>
                  <a:lnTo>
                    <a:pt x="5311140" y="1149096"/>
                  </a:lnTo>
                  <a:lnTo>
                    <a:pt x="5359908" y="1050036"/>
                  </a:lnTo>
                  <a:lnTo>
                    <a:pt x="5407152" y="1043940"/>
                  </a:lnTo>
                  <a:lnTo>
                    <a:pt x="5454396" y="1141476"/>
                  </a:lnTo>
                  <a:lnTo>
                    <a:pt x="5501640" y="1200912"/>
                  </a:lnTo>
                  <a:lnTo>
                    <a:pt x="5548884" y="1095756"/>
                  </a:lnTo>
                  <a:lnTo>
                    <a:pt x="5596128" y="1075944"/>
                  </a:lnTo>
                  <a:lnTo>
                    <a:pt x="5643372" y="1010412"/>
                  </a:lnTo>
                  <a:lnTo>
                    <a:pt x="5690616" y="818388"/>
                  </a:lnTo>
                  <a:lnTo>
                    <a:pt x="5737860" y="441960"/>
                  </a:lnTo>
                  <a:lnTo>
                    <a:pt x="5786628" y="752856"/>
                  </a:lnTo>
                  <a:lnTo>
                    <a:pt x="5833872" y="990600"/>
                  </a:lnTo>
                  <a:lnTo>
                    <a:pt x="5881116" y="1004316"/>
                  </a:lnTo>
                  <a:lnTo>
                    <a:pt x="5928360" y="1141476"/>
                  </a:lnTo>
                  <a:lnTo>
                    <a:pt x="5975604" y="1095756"/>
                  </a:lnTo>
                  <a:lnTo>
                    <a:pt x="6022848" y="1181100"/>
                  </a:lnTo>
                  <a:lnTo>
                    <a:pt x="6070092" y="1240536"/>
                  </a:lnTo>
                  <a:lnTo>
                    <a:pt x="6117336" y="1175004"/>
                  </a:lnTo>
                  <a:lnTo>
                    <a:pt x="6164580" y="1359408"/>
                  </a:lnTo>
                  <a:lnTo>
                    <a:pt x="6213348" y="1175004"/>
                  </a:lnTo>
                  <a:lnTo>
                    <a:pt x="6260592" y="1254252"/>
                  </a:lnTo>
                  <a:lnTo>
                    <a:pt x="6307836" y="1313688"/>
                  </a:lnTo>
                  <a:lnTo>
                    <a:pt x="6355080" y="1274064"/>
                  </a:lnTo>
                  <a:lnTo>
                    <a:pt x="6402324" y="1353312"/>
                  </a:lnTo>
                  <a:lnTo>
                    <a:pt x="6449568" y="1220724"/>
                  </a:lnTo>
                  <a:lnTo>
                    <a:pt x="6496812" y="1228344"/>
                  </a:lnTo>
                  <a:lnTo>
                    <a:pt x="6544056" y="1299972"/>
                  </a:lnTo>
                  <a:lnTo>
                    <a:pt x="6592824" y="1109472"/>
                  </a:lnTo>
                  <a:lnTo>
                    <a:pt x="6640067" y="1299972"/>
                  </a:lnTo>
                  <a:lnTo>
                    <a:pt x="6687311" y="1287780"/>
                  </a:lnTo>
                  <a:lnTo>
                    <a:pt x="6734556" y="1274064"/>
                  </a:lnTo>
                  <a:lnTo>
                    <a:pt x="6781800" y="1267968"/>
                  </a:lnTo>
                  <a:lnTo>
                    <a:pt x="6829043" y="1313688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908304" y="3421380"/>
              <a:ext cx="6829425" cy="2336800"/>
            </a:xfrm>
            <a:custGeom>
              <a:avLst/>
              <a:gdLst/>
              <a:ahLst/>
              <a:cxnLst/>
              <a:rect l="l" t="t" r="r" b="b"/>
              <a:pathLst>
                <a:path w="6829425" h="2336800">
                  <a:moveTo>
                    <a:pt x="0" y="751332"/>
                  </a:moveTo>
                  <a:lnTo>
                    <a:pt x="47243" y="725424"/>
                  </a:lnTo>
                  <a:lnTo>
                    <a:pt x="94487" y="897636"/>
                  </a:lnTo>
                  <a:lnTo>
                    <a:pt x="141732" y="903732"/>
                  </a:lnTo>
                  <a:lnTo>
                    <a:pt x="188976" y="883920"/>
                  </a:lnTo>
                  <a:lnTo>
                    <a:pt x="236220" y="830580"/>
                  </a:lnTo>
                  <a:lnTo>
                    <a:pt x="284988" y="725424"/>
                  </a:lnTo>
                  <a:lnTo>
                    <a:pt x="332232" y="731520"/>
                  </a:lnTo>
                  <a:lnTo>
                    <a:pt x="379476" y="705612"/>
                  </a:lnTo>
                  <a:lnTo>
                    <a:pt x="426720" y="844296"/>
                  </a:lnTo>
                  <a:lnTo>
                    <a:pt x="473964" y="1478280"/>
                  </a:lnTo>
                  <a:lnTo>
                    <a:pt x="521208" y="1979676"/>
                  </a:lnTo>
                  <a:lnTo>
                    <a:pt x="568452" y="2157984"/>
                  </a:lnTo>
                  <a:lnTo>
                    <a:pt x="615696" y="2328672"/>
                  </a:lnTo>
                  <a:lnTo>
                    <a:pt x="664464" y="1959864"/>
                  </a:lnTo>
                  <a:lnTo>
                    <a:pt x="711708" y="2197608"/>
                  </a:lnTo>
                  <a:lnTo>
                    <a:pt x="758952" y="2336292"/>
                  </a:lnTo>
                  <a:lnTo>
                    <a:pt x="806196" y="2118360"/>
                  </a:lnTo>
                  <a:lnTo>
                    <a:pt x="853440" y="1609344"/>
                  </a:lnTo>
                  <a:lnTo>
                    <a:pt x="900684" y="1648968"/>
                  </a:lnTo>
                  <a:lnTo>
                    <a:pt x="947928" y="1385316"/>
                  </a:lnTo>
                  <a:lnTo>
                    <a:pt x="995172" y="1537716"/>
                  </a:lnTo>
                  <a:lnTo>
                    <a:pt x="1042416" y="1399032"/>
                  </a:lnTo>
                  <a:lnTo>
                    <a:pt x="1091184" y="1107948"/>
                  </a:lnTo>
                  <a:lnTo>
                    <a:pt x="1138428" y="1280160"/>
                  </a:lnTo>
                  <a:lnTo>
                    <a:pt x="1185672" y="1232916"/>
                  </a:lnTo>
                  <a:lnTo>
                    <a:pt x="1232916" y="1048512"/>
                  </a:lnTo>
                  <a:lnTo>
                    <a:pt x="1280160" y="1036320"/>
                  </a:lnTo>
                  <a:lnTo>
                    <a:pt x="1327404" y="957072"/>
                  </a:lnTo>
                  <a:lnTo>
                    <a:pt x="1374648" y="1022604"/>
                  </a:lnTo>
                  <a:lnTo>
                    <a:pt x="1421892" y="652272"/>
                  </a:lnTo>
                  <a:lnTo>
                    <a:pt x="1470660" y="897636"/>
                  </a:lnTo>
                  <a:lnTo>
                    <a:pt x="1517904" y="957072"/>
                  </a:lnTo>
                  <a:lnTo>
                    <a:pt x="1565148" y="989076"/>
                  </a:lnTo>
                  <a:lnTo>
                    <a:pt x="1612392" y="949452"/>
                  </a:lnTo>
                  <a:lnTo>
                    <a:pt x="1659636" y="909828"/>
                  </a:lnTo>
                  <a:lnTo>
                    <a:pt x="1706879" y="909828"/>
                  </a:lnTo>
                  <a:lnTo>
                    <a:pt x="1754124" y="699516"/>
                  </a:lnTo>
                  <a:lnTo>
                    <a:pt x="1801368" y="745236"/>
                  </a:lnTo>
                  <a:lnTo>
                    <a:pt x="1848612" y="725424"/>
                  </a:lnTo>
                  <a:lnTo>
                    <a:pt x="1897379" y="804672"/>
                  </a:lnTo>
                  <a:lnTo>
                    <a:pt x="1944624" y="745236"/>
                  </a:lnTo>
                  <a:lnTo>
                    <a:pt x="1991868" y="659892"/>
                  </a:lnTo>
                  <a:lnTo>
                    <a:pt x="2039112" y="778764"/>
                  </a:lnTo>
                  <a:lnTo>
                    <a:pt x="2086356" y="751332"/>
                  </a:lnTo>
                  <a:lnTo>
                    <a:pt x="2133600" y="1036320"/>
                  </a:lnTo>
                  <a:lnTo>
                    <a:pt x="2180844" y="883920"/>
                  </a:lnTo>
                  <a:lnTo>
                    <a:pt x="2228088" y="982980"/>
                  </a:lnTo>
                  <a:lnTo>
                    <a:pt x="2275332" y="1048512"/>
                  </a:lnTo>
                  <a:lnTo>
                    <a:pt x="2324100" y="1022604"/>
                  </a:lnTo>
                  <a:lnTo>
                    <a:pt x="2371344" y="1181100"/>
                  </a:lnTo>
                  <a:lnTo>
                    <a:pt x="2418588" y="1266444"/>
                  </a:lnTo>
                  <a:lnTo>
                    <a:pt x="2465832" y="963168"/>
                  </a:lnTo>
                  <a:lnTo>
                    <a:pt x="2513076" y="1207008"/>
                  </a:lnTo>
                  <a:lnTo>
                    <a:pt x="2560320" y="969264"/>
                  </a:lnTo>
                  <a:lnTo>
                    <a:pt x="2607564" y="1280160"/>
                  </a:lnTo>
                  <a:lnTo>
                    <a:pt x="2654808" y="1062228"/>
                  </a:lnTo>
                  <a:lnTo>
                    <a:pt x="2703576" y="1088136"/>
                  </a:lnTo>
                  <a:lnTo>
                    <a:pt x="2750820" y="838200"/>
                  </a:lnTo>
                  <a:lnTo>
                    <a:pt x="2798064" y="1008888"/>
                  </a:lnTo>
                  <a:lnTo>
                    <a:pt x="2845308" y="1056132"/>
                  </a:lnTo>
                  <a:lnTo>
                    <a:pt x="2892552" y="1200912"/>
                  </a:lnTo>
                  <a:lnTo>
                    <a:pt x="2939796" y="864108"/>
                  </a:lnTo>
                  <a:lnTo>
                    <a:pt x="2987040" y="329184"/>
                  </a:lnTo>
                  <a:lnTo>
                    <a:pt x="3034284" y="170687"/>
                  </a:lnTo>
                  <a:lnTo>
                    <a:pt x="3081528" y="289560"/>
                  </a:lnTo>
                  <a:lnTo>
                    <a:pt x="3130296" y="0"/>
                  </a:lnTo>
                  <a:lnTo>
                    <a:pt x="3177540" y="79248"/>
                  </a:lnTo>
                  <a:lnTo>
                    <a:pt x="3224784" y="131064"/>
                  </a:lnTo>
                  <a:lnTo>
                    <a:pt x="3272028" y="606552"/>
                  </a:lnTo>
                  <a:lnTo>
                    <a:pt x="3319272" y="493776"/>
                  </a:lnTo>
                  <a:lnTo>
                    <a:pt x="3366516" y="368808"/>
                  </a:lnTo>
                  <a:lnTo>
                    <a:pt x="3413760" y="355092"/>
                  </a:lnTo>
                  <a:lnTo>
                    <a:pt x="3461004" y="513588"/>
                  </a:lnTo>
                  <a:lnTo>
                    <a:pt x="3508248" y="739140"/>
                  </a:lnTo>
                  <a:lnTo>
                    <a:pt x="3557016" y="758952"/>
                  </a:lnTo>
                  <a:lnTo>
                    <a:pt x="3604260" y="640080"/>
                  </a:lnTo>
                  <a:lnTo>
                    <a:pt x="3651504" y="600456"/>
                  </a:lnTo>
                  <a:lnTo>
                    <a:pt x="3698748" y="850392"/>
                  </a:lnTo>
                  <a:lnTo>
                    <a:pt x="3745992" y="903732"/>
                  </a:lnTo>
                  <a:lnTo>
                    <a:pt x="3793236" y="705612"/>
                  </a:lnTo>
                  <a:lnTo>
                    <a:pt x="3840480" y="897636"/>
                  </a:lnTo>
                  <a:lnTo>
                    <a:pt x="3887724" y="989076"/>
                  </a:lnTo>
                  <a:lnTo>
                    <a:pt x="3936492" y="858012"/>
                  </a:lnTo>
                  <a:lnTo>
                    <a:pt x="3983736" y="765048"/>
                  </a:lnTo>
                  <a:lnTo>
                    <a:pt x="4030980" y="731520"/>
                  </a:lnTo>
                  <a:lnTo>
                    <a:pt x="4078224" y="699516"/>
                  </a:lnTo>
                  <a:lnTo>
                    <a:pt x="4125468" y="699516"/>
                  </a:lnTo>
                  <a:lnTo>
                    <a:pt x="4172712" y="685800"/>
                  </a:lnTo>
                  <a:lnTo>
                    <a:pt x="4219956" y="640080"/>
                  </a:lnTo>
                  <a:lnTo>
                    <a:pt x="4267200" y="838200"/>
                  </a:lnTo>
                  <a:lnTo>
                    <a:pt x="4314444" y="870204"/>
                  </a:lnTo>
                  <a:lnTo>
                    <a:pt x="4363212" y="699516"/>
                  </a:lnTo>
                  <a:lnTo>
                    <a:pt x="4410456" y="592836"/>
                  </a:lnTo>
                  <a:lnTo>
                    <a:pt x="4457700" y="632460"/>
                  </a:lnTo>
                  <a:lnTo>
                    <a:pt x="4504944" y="719328"/>
                  </a:lnTo>
                  <a:lnTo>
                    <a:pt x="4552188" y="646176"/>
                  </a:lnTo>
                  <a:lnTo>
                    <a:pt x="4599432" y="467868"/>
                  </a:lnTo>
                  <a:lnTo>
                    <a:pt x="4646676" y="348996"/>
                  </a:lnTo>
                  <a:lnTo>
                    <a:pt x="4693920" y="335280"/>
                  </a:lnTo>
                  <a:lnTo>
                    <a:pt x="4742688" y="230124"/>
                  </a:lnTo>
                  <a:lnTo>
                    <a:pt x="4789932" y="230124"/>
                  </a:lnTo>
                  <a:lnTo>
                    <a:pt x="4837176" y="85344"/>
                  </a:lnTo>
                  <a:lnTo>
                    <a:pt x="4884420" y="216408"/>
                  </a:lnTo>
                  <a:lnTo>
                    <a:pt x="4931664" y="493776"/>
                  </a:lnTo>
                  <a:lnTo>
                    <a:pt x="4978908" y="600456"/>
                  </a:lnTo>
                  <a:lnTo>
                    <a:pt x="5026152" y="521208"/>
                  </a:lnTo>
                  <a:lnTo>
                    <a:pt x="5073396" y="573024"/>
                  </a:lnTo>
                  <a:lnTo>
                    <a:pt x="5120640" y="731520"/>
                  </a:lnTo>
                  <a:lnTo>
                    <a:pt x="5169408" y="804672"/>
                  </a:lnTo>
                  <a:lnTo>
                    <a:pt x="5216652" y="711708"/>
                  </a:lnTo>
                  <a:lnTo>
                    <a:pt x="5263896" y="606552"/>
                  </a:lnTo>
                  <a:lnTo>
                    <a:pt x="5311140" y="798576"/>
                  </a:lnTo>
                  <a:lnTo>
                    <a:pt x="5358384" y="659892"/>
                  </a:lnTo>
                  <a:lnTo>
                    <a:pt x="5405628" y="626364"/>
                  </a:lnTo>
                  <a:lnTo>
                    <a:pt x="5452872" y="739140"/>
                  </a:lnTo>
                  <a:lnTo>
                    <a:pt x="5500116" y="850392"/>
                  </a:lnTo>
                  <a:lnTo>
                    <a:pt x="5547360" y="731520"/>
                  </a:lnTo>
                  <a:lnTo>
                    <a:pt x="5596128" y="659892"/>
                  </a:lnTo>
                  <a:lnTo>
                    <a:pt x="5643372" y="606552"/>
                  </a:lnTo>
                  <a:lnTo>
                    <a:pt x="5690616" y="408432"/>
                  </a:lnTo>
                  <a:lnTo>
                    <a:pt x="5737860" y="79248"/>
                  </a:lnTo>
                  <a:lnTo>
                    <a:pt x="5785104" y="461772"/>
                  </a:lnTo>
                  <a:lnTo>
                    <a:pt x="5832348" y="719328"/>
                  </a:lnTo>
                  <a:lnTo>
                    <a:pt x="5879592" y="705612"/>
                  </a:lnTo>
                  <a:lnTo>
                    <a:pt x="5926836" y="765048"/>
                  </a:lnTo>
                  <a:lnTo>
                    <a:pt x="5975604" y="739140"/>
                  </a:lnTo>
                  <a:lnTo>
                    <a:pt x="6022848" y="784860"/>
                  </a:lnTo>
                  <a:lnTo>
                    <a:pt x="6070092" y="897636"/>
                  </a:lnTo>
                  <a:lnTo>
                    <a:pt x="6117336" y="824484"/>
                  </a:lnTo>
                  <a:lnTo>
                    <a:pt x="6164580" y="1042416"/>
                  </a:lnTo>
                  <a:lnTo>
                    <a:pt x="6211824" y="818388"/>
                  </a:lnTo>
                  <a:lnTo>
                    <a:pt x="6259068" y="864108"/>
                  </a:lnTo>
                  <a:lnTo>
                    <a:pt x="6306312" y="949452"/>
                  </a:lnTo>
                  <a:lnTo>
                    <a:pt x="6353556" y="989076"/>
                  </a:lnTo>
                  <a:lnTo>
                    <a:pt x="6402324" y="1008888"/>
                  </a:lnTo>
                  <a:lnTo>
                    <a:pt x="6449568" y="877824"/>
                  </a:lnTo>
                  <a:lnTo>
                    <a:pt x="6496812" y="870204"/>
                  </a:lnTo>
                  <a:lnTo>
                    <a:pt x="6544056" y="917448"/>
                  </a:lnTo>
                  <a:lnTo>
                    <a:pt x="6591300" y="751332"/>
                  </a:lnTo>
                  <a:lnTo>
                    <a:pt x="6638544" y="937260"/>
                  </a:lnTo>
                  <a:lnTo>
                    <a:pt x="6685788" y="903732"/>
                  </a:lnTo>
                  <a:lnTo>
                    <a:pt x="6733032" y="903732"/>
                  </a:lnTo>
                  <a:lnTo>
                    <a:pt x="6780276" y="890016"/>
                  </a:lnTo>
                  <a:lnTo>
                    <a:pt x="6829044" y="963168"/>
                  </a:lnTo>
                </a:path>
              </a:pathLst>
            </a:custGeom>
            <a:ln w="6095">
              <a:solidFill>
                <a:srgbClr val="808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908304" y="2575560"/>
              <a:ext cx="6829425" cy="2593975"/>
            </a:xfrm>
            <a:custGeom>
              <a:avLst/>
              <a:gdLst/>
              <a:ahLst/>
              <a:cxnLst/>
              <a:rect l="l" t="t" r="r" b="b"/>
              <a:pathLst>
                <a:path w="6829425" h="2593975">
                  <a:moveTo>
                    <a:pt x="0" y="1426464"/>
                  </a:moveTo>
                  <a:lnTo>
                    <a:pt x="47243" y="1418844"/>
                  </a:lnTo>
                  <a:lnTo>
                    <a:pt x="94487" y="1399032"/>
                  </a:lnTo>
                  <a:lnTo>
                    <a:pt x="141732" y="1406652"/>
                  </a:lnTo>
                  <a:lnTo>
                    <a:pt x="188976" y="1525523"/>
                  </a:lnTo>
                  <a:lnTo>
                    <a:pt x="236220" y="1452371"/>
                  </a:lnTo>
                  <a:lnTo>
                    <a:pt x="284988" y="1412747"/>
                  </a:lnTo>
                  <a:lnTo>
                    <a:pt x="332232" y="1386839"/>
                  </a:lnTo>
                  <a:lnTo>
                    <a:pt x="379476" y="1406652"/>
                  </a:lnTo>
                  <a:lnTo>
                    <a:pt x="426720" y="1339595"/>
                  </a:lnTo>
                  <a:lnTo>
                    <a:pt x="473964" y="1842515"/>
                  </a:lnTo>
                  <a:lnTo>
                    <a:pt x="521208" y="2157984"/>
                  </a:lnTo>
                  <a:lnTo>
                    <a:pt x="568452" y="2409444"/>
                  </a:lnTo>
                  <a:lnTo>
                    <a:pt x="615696" y="2567940"/>
                  </a:lnTo>
                  <a:lnTo>
                    <a:pt x="664464" y="2151888"/>
                  </a:lnTo>
                  <a:lnTo>
                    <a:pt x="711708" y="2375916"/>
                  </a:lnTo>
                  <a:lnTo>
                    <a:pt x="758952" y="2593847"/>
                  </a:lnTo>
                  <a:lnTo>
                    <a:pt x="806196" y="2270760"/>
                  </a:lnTo>
                  <a:lnTo>
                    <a:pt x="853440" y="2001012"/>
                  </a:lnTo>
                  <a:lnTo>
                    <a:pt x="900684" y="1961388"/>
                  </a:lnTo>
                  <a:lnTo>
                    <a:pt x="947928" y="1888235"/>
                  </a:lnTo>
                  <a:lnTo>
                    <a:pt x="995172" y="2001012"/>
                  </a:lnTo>
                  <a:lnTo>
                    <a:pt x="1042416" y="1973579"/>
                  </a:lnTo>
                  <a:lnTo>
                    <a:pt x="1091184" y="1729739"/>
                  </a:lnTo>
                  <a:lnTo>
                    <a:pt x="1138428" y="1822703"/>
                  </a:lnTo>
                  <a:lnTo>
                    <a:pt x="1185672" y="1842515"/>
                  </a:lnTo>
                  <a:lnTo>
                    <a:pt x="1232916" y="1616964"/>
                  </a:lnTo>
                  <a:lnTo>
                    <a:pt x="1280160" y="1630679"/>
                  </a:lnTo>
                  <a:lnTo>
                    <a:pt x="1327404" y="1505712"/>
                  </a:lnTo>
                  <a:lnTo>
                    <a:pt x="1374648" y="1466088"/>
                  </a:lnTo>
                  <a:lnTo>
                    <a:pt x="1421892" y="1367027"/>
                  </a:lnTo>
                  <a:lnTo>
                    <a:pt x="1470660" y="1551432"/>
                  </a:lnTo>
                  <a:lnTo>
                    <a:pt x="1517904" y="1478279"/>
                  </a:lnTo>
                  <a:lnTo>
                    <a:pt x="1565148" y="1591056"/>
                  </a:lnTo>
                  <a:lnTo>
                    <a:pt x="1612392" y="1545335"/>
                  </a:lnTo>
                  <a:lnTo>
                    <a:pt x="1659636" y="1498091"/>
                  </a:lnTo>
                  <a:lnTo>
                    <a:pt x="1706879" y="1551432"/>
                  </a:lnTo>
                  <a:lnTo>
                    <a:pt x="1754124" y="1293876"/>
                  </a:lnTo>
                  <a:lnTo>
                    <a:pt x="1801368" y="1472183"/>
                  </a:lnTo>
                  <a:lnTo>
                    <a:pt x="1848612" y="1438656"/>
                  </a:lnTo>
                  <a:lnTo>
                    <a:pt x="1897379" y="1485900"/>
                  </a:lnTo>
                  <a:lnTo>
                    <a:pt x="1944624" y="1472183"/>
                  </a:lnTo>
                  <a:lnTo>
                    <a:pt x="1991868" y="1359408"/>
                  </a:lnTo>
                  <a:lnTo>
                    <a:pt x="2039112" y="1458467"/>
                  </a:lnTo>
                  <a:lnTo>
                    <a:pt x="2086356" y="1406652"/>
                  </a:lnTo>
                  <a:lnTo>
                    <a:pt x="2133600" y="1591056"/>
                  </a:lnTo>
                  <a:lnTo>
                    <a:pt x="2180844" y="1485900"/>
                  </a:lnTo>
                  <a:lnTo>
                    <a:pt x="2228088" y="1545335"/>
                  </a:lnTo>
                  <a:lnTo>
                    <a:pt x="2275332" y="1498091"/>
                  </a:lnTo>
                  <a:lnTo>
                    <a:pt x="2324100" y="1545335"/>
                  </a:lnTo>
                  <a:lnTo>
                    <a:pt x="2371344" y="1690115"/>
                  </a:lnTo>
                  <a:lnTo>
                    <a:pt x="2418588" y="1755647"/>
                  </a:lnTo>
                  <a:lnTo>
                    <a:pt x="2465832" y="1571244"/>
                  </a:lnTo>
                  <a:lnTo>
                    <a:pt x="2513076" y="1749552"/>
                  </a:lnTo>
                  <a:lnTo>
                    <a:pt x="2560320" y="1551432"/>
                  </a:lnTo>
                  <a:lnTo>
                    <a:pt x="2607564" y="1802891"/>
                  </a:lnTo>
                  <a:lnTo>
                    <a:pt x="2654808" y="1545335"/>
                  </a:lnTo>
                  <a:lnTo>
                    <a:pt x="2703576" y="1610867"/>
                  </a:lnTo>
                  <a:lnTo>
                    <a:pt x="2750820" y="1287779"/>
                  </a:lnTo>
                  <a:lnTo>
                    <a:pt x="2798064" y="1418844"/>
                  </a:lnTo>
                  <a:lnTo>
                    <a:pt x="2845308" y="1458467"/>
                  </a:lnTo>
                  <a:lnTo>
                    <a:pt x="2892552" y="1545335"/>
                  </a:lnTo>
                  <a:lnTo>
                    <a:pt x="2939796" y="1175003"/>
                  </a:lnTo>
                  <a:lnTo>
                    <a:pt x="2987040" y="362712"/>
                  </a:lnTo>
                  <a:lnTo>
                    <a:pt x="3034284" y="45719"/>
                  </a:lnTo>
                  <a:lnTo>
                    <a:pt x="3081528" y="105155"/>
                  </a:lnTo>
                  <a:lnTo>
                    <a:pt x="3130296" y="0"/>
                  </a:lnTo>
                  <a:lnTo>
                    <a:pt x="3177540" y="19812"/>
                  </a:lnTo>
                  <a:lnTo>
                    <a:pt x="3224784" y="112775"/>
                  </a:lnTo>
                  <a:lnTo>
                    <a:pt x="3272028" y="594360"/>
                  </a:lnTo>
                  <a:lnTo>
                    <a:pt x="3319272" y="667512"/>
                  </a:lnTo>
                  <a:lnTo>
                    <a:pt x="3366516" y="237743"/>
                  </a:lnTo>
                  <a:lnTo>
                    <a:pt x="3413760" y="316991"/>
                  </a:lnTo>
                  <a:lnTo>
                    <a:pt x="3461004" y="627888"/>
                  </a:lnTo>
                  <a:lnTo>
                    <a:pt x="3508248" y="806195"/>
                  </a:lnTo>
                  <a:lnTo>
                    <a:pt x="3557016" y="786384"/>
                  </a:lnTo>
                  <a:lnTo>
                    <a:pt x="3604260" y="905255"/>
                  </a:lnTo>
                  <a:lnTo>
                    <a:pt x="3651504" y="826007"/>
                  </a:lnTo>
                  <a:lnTo>
                    <a:pt x="3698748" y="1240535"/>
                  </a:lnTo>
                  <a:lnTo>
                    <a:pt x="3745992" y="1333500"/>
                  </a:lnTo>
                  <a:lnTo>
                    <a:pt x="3793236" y="1240535"/>
                  </a:lnTo>
                  <a:lnTo>
                    <a:pt x="3840480" y="1234439"/>
                  </a:lnTo>
                  <a:lnTo>
                    <a:pt x="3887724" y="1319783"/>
                  </a:lnTo>
                  <a:lnTo>
                    <a:pt x="3936492" y="1274064"/>
                  </a:lnTo>
                  <a:lnTo>
                    <a:pt x="3983736" y="1194815"/>
                  </a:lnTo>
                  <a:lnTo>
                    <a:pt x="4030980" y="1267967"/>
                  </a:lnTo>
                  <a:lnTo>
                    <a:pt x="4078224" y="1293876"/>
                  </a:lnTo>
                  <a:lnTo>
                    <a:pt x="4125468" y="1347215"/>
                  </a:lnTo>
                  <a:lnTo>
                    <a:pt x="4172712" y="1228344"/>
                  </a:lnTo>
                  <a:lnTo>
                    <a:pt x="4219956" y="1254252"/>
                  </a:lnTo>
                  <a:lnTo>
                    <a:pt x="4267200" y="1379220"/>
                  </a:lnTo>
                  <a:lnTo>
                    <a:pt x="4314444" y="1458467"/>
                  </a:lnTo>
                  <a:lnTo>
                    <a:pt x="4363212" y="1333500"/>
                  </a:lnTo>
                  <a:lnTo>
                    <a:pt x="4410456" y="1208532"/>
                  </a:lnTo>
                  <a:lnTo>
                    <a:pt x="4457700" y="1181100"/>
                  </a:lnTo>
                  <a:lnTo>
                    <a:pt x="4504944" y="1333500"/>
                  </a:lnTo>
                  <a:lnTo>
                    <a:pt x="4552188" y="1267967"/>
                  </a:lnTo>
                  <a:lnTo>
                    <a:pt x="4599432" y="1109471"/>
                  </a:lnTo>
                  <a:lnTo>
                    <a:pt x="4646676" y="885443"/>
                  </a:lnTo>
                  <a:lnTo>
                    <a:pt x="4693920" y="812291"/>
                  </a:lnTo>
                  <a:lnTo>
                    <a:pt x="4742688" y="766572"/>
                  </a:lnTo>
                  <a:lnTo>
                    <a:pt x="4789932" y="528827"/>
                  </a:lnTo>
                  <a:lnTo>
                    <a:pt x="4837176" y="455675"/>
                  </a:lnTo>
                  <a:lnTo>
                    <a:pt x="4884420" y="647700"/>
                  </a:lnTo>
                  <a:lnTo>
                    <a:pt x="4931664" y="1022603"/>
                  </a:lnTo>
                  <a:lnTo>
                    <a:pt x="4978908" y="1121664"/>
                  </a:lnTo>
                  <a:lnTo>
                    <a:pt x="5026152" y="1089659"/>
                  </a:lnTo>
                  <a:lnTo>
                    <a:pt x="5073396" y="1260347"/>
                  </a:lnTo>
                  <a:lnTo>
                    <a:pt x="5120640" y="1353312"/>
                  </a:lnTo>
                  <a:lnTo>
                    <a:pt x="5169408" y="1491995"/>
                  </a:lnTo>
                  <a:lnTo>
                    <a:pt x="5216652" y="1412747"/>
                  </a:lnTo>
                  <a:lnTo>
                    <a:pt x="5263896" y="1293876"/>
                  </a:lnTo>
                  <a:lnTo>
                    <a:pt x="5311140" y="1426464"/>
                  </a:lnTo>
                  <a:lnTo>
                    <a:pt x="5358384" y="1353312"/>
                  </a:lnTo>
                  <a:lnTo>
                    <a:pt x="5405628" y="1347215"/>
                  </a:lnTo>
                  <a:lnTo>
                    <a:pt x="5452872" y="1392935"/>
                  </a:lnTo>
                  <a:lnTo>
                    <a:pt x="5500116" y="1406652"/>
                  </a:lnTo>
                  <a:lnTo>
                    <a:pt x="5547360" y="1280159"/>
                  </a:lnTo>
                  <a:lnTo>
                    <a:pt x="5596128" y="1373123"/>
                  </a:lnTo>
                  <a:lnTo>
                    <a:pt x="5643372" y="1274064"/>
                  </a:lnTo>
                  <a:lnTo>
                    <a:pt x="5690616" y="1062227"/>
                  </a:lnTo>
                  <a:lnTo>
                    <a:pt x="5737860" y="713231"/>
                  </a:lnTo>
                  <a:lnTo>
                    <a:pt x="5785104" y="1002791"/>
                  </a:lnTo>
                  <a:lnTo>
                    <a:pt x="5832348" y="1220723"/>
                  </a:lnTo>
                  <a:lnTo>
                    <a:pt x="5879592" y="1234439"/>
                  </a:lnTo>
                  <a:lnTo>
                    <a:pt x="5926836" y="1406652"/>
                  </a:lnTo>
                  <a:lnTo>
                    <a:pt x="5975604" y="1379220"/>
                  </a:lnTo>
                  <a:lnTo>
                    <a:pt x="6022848" y="1452371"/>
                  </a:lnTo>
                  <a:lnTo>
                    <a:pt x="6070092" y="1505712"/>
                  </a:lnTo>
                  <a:lnTo>
                    <a:pt x="6117336" y="1452371"/>
                  </a:lnTo>
                  <a:lnTo>
                    <a:pt x="6164580" y="1604771"/>
                  </a:lnTo>
                  <a:lnTo>
                    <a:pt x="6211824" y="1432559"/>
                  </a:lnTo>
                  <a:lnTo>
                    <a:pt x="6259068" y="1505712"/>
                  </a:lnTo>
                  <a:lnTo>
                    <a:pt x="6306312" y="1545335"/>
                  </a:lnTo>
                  <a:lnTo>
                    <a:pt x="6353556" y="1505712"/>
                  </a:lnTo>
                  <a:lnTo>
                    <a:pt x="6402324" y="1584959"/>
                  </a:lnTo>
                  <a:lnTo>
                    <a:pt x="6449568" y="1446276"/>
                  </a:lnTo>
                  <a:lnTo>
                    <a:pt x="6496812" y="1478279"/>
                  </a:lnTo>
                  <a:lnTo>
                    <a:pt x="6544056" y="1557527"/>
                  </a:lnTo>
                  <a:lnTo>
                    <a:pt x="6591300" y="1327403"/>
                  </a:lnTo>
                  <a:lnTo>
                    <a:pt x="6638544" y="1591056"/>
                  </a:lnTo>
                  <a:lnTo>
                    <a:pt x="6685788" y="1517903"/>
                  </a:lnTo>
                  <a:lnTo>
                    <a:pt x="6733032" y="1517903"/>
                  </a:lnTo>
                  <a:lnTo>
                    <a:pt x="6780276" y="1438656"/>
                  </a:lnTo>
                  <a:lnTo>
                    <a:pt x="6829044" y="1551432"/>
                  </a:lnTo>
                </a:path>
              </a:pathLst>
            </a:custGeom>
            <a:ln w="3175">
              <a:solidFill>
                <a:srgbClr val="80808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8739" y="4665726"/>
            <a:ext cx="8964930" cy="2206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5305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-5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450850">
              <a:spcBef>
                <a:spcPts val="115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450850">
              <a:spcBef>
                <a:spcPts val="116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450850">
              <a:spcBef>
                <a:spcPts val="116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73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OECD,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/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*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OECD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Haftalık Büyüme Göstergesi,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makine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öğrenmesi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Google eğilim verilerini kullanarak ekonomik faaliyetin gerçek zamanlı,  yüksek frekanslı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ölçümüdür.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Tüketim,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işgücü piyasaları,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konut, ticaret, endüstriyel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faaliyetler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ekonomik belirsizlikle ilgili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arama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davranışı hakkındaki bilgileri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derlemektedir.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OECD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G20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ülkelerini kapsayan 46 ülke için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üretilmekte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yayınlanmaktadır.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Alt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üst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bantlar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yüzde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95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güven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aralığını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temsil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 etmektedir.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2678" y="4335526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2678" y="4005453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7639" y="3014548"/>
            <a:ext cx="196215" cy="869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1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16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7639" y="2684779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7639" y="2354707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051810" y="4535170"/>
            <a:ext cx="620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1/1/2021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1601" y="4535170"/>
            <a:ext cx="620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1/1/2020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805432" y="4535170"/>
            <a:ext cx="620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7/1/2020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277359" y="4535170"/>
            <a:ext cx="620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7/1/2021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23991" y="4535170"/>
            <a:ext cx="620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1/1/2022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51066" y="4535170"/>
            <a:ext cx="620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7/1/2022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997443" y="4535170"/>
            <a:ext cx="620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1/1/2023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610856" y="4021835"/>
            <a:ext cx="254635" cy="181610"/>
          </a:xfrm>
          <a:custGeom>
            <a:avLst/>
            <a:gdLst/>
            <a:ahLst/>
            <a:cxnLst/>
            <a:rect l="l" t="t" r="r" b="b"/>
            <a:pathLst>
              <a:path w="254634" h="181610">
                <a:moveTo>
                  <a:pt x="254507" y="0"/>
                </a:moveTo>
                <a:lnTo>
                  <a:pt x="0" y="0"/>
                </a:lnTo>
                <a:lnTo>
                  <a:pt x="0" y="181356"/>
                </a:lnTo>
                <a:lnTo>
                  <a:pt x="254507" y="181356"/>
                </a:lnTo>
                <a:lnTo>
                  <a:pt x="254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621269" y="4004564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,9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011174" y="2572511"/>
            <a:ext cx="281305" cy="295910"/>
            <a:chOff x="1011174" y="2572511"/>
            <a:chExt cx="281305" cy="295910"/>
          </a:xfrm>
        </p:grpSpPr>
        <p:sp>
          <p:nvSpPr>
            <p:cNvPr id="39" name="object 39"/>
            <p:cNvSpPr/>
            <p:nvPr/>
          </p:nvSpPr>
          <p:spPr>
            <a:xfrm>
              <a:off x="1020318" y="2849117"/>
              <a:ext cx="262255" cy="0"/>
            </a:xfrm>
            <a:custGeom>
              <a:avLst/>
              <a:gdLst/>
              <a:ahLst/>
              <a:cxnLst/>
              <a:rect l="l" t="t" r="r" b="b"/>
              <a:pathLst>
                <a:path w="262255">
                  <a:moveTo>
                    <a:pt x="0" y="0"/>
                  </a:moveTo>
                  <a:lnTo>
                    <a:pt x="262000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011174" y="2615945"/>
              <a:ext cx="281305" cy="0"/>
            </a:xfrm>
            <a:custGeom>
              <a:avLst/>
              <a:gdLst/>
              <a:ahLst/>
              <a:cxnLst/>
              <a:rect l="l" t="t" r="r" b="b"/>
              <a:pathLst>
                <a:path w="281305">
                  <a:moveTo>
                    <a:pt x="0" y="0"/>
                  </a:moveTo>
                  <a:lnTo>
                    <a:pt x="281050" y="0"/>
                  </a:lnTo>
                </a:path>
              </a:pathLst>
            </a:custGeom>
            <a:ln w="1981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106424" y="2572511"/>
              <a:ext cx="85343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338452" y="2463291"/>
            <a:ext cx="2403475" cy="49275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GSYİH büyüme</a:t>
            </a:r>
            <a:r>
              <a:rPr sz="12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oranı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OECD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Haftalık Büyüme</a:t>
            </a:r>
            <a:r>
              <a:rPr sz="1200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Göstergesi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490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38883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4527" y="2750820"/>
            <a:ext cx="3647440" cy="2914015"/>
            <a:chOff x="414527" y="2750820"/>
            <a:chExt cx="3647440" cy="2914015"/>
          </a:xfrm>
        </p:grpSpPr>
        <p:sp>
          <p:nvSpPr>
            <p:cNvPr id="4" name="object 4"/>
            <p:cNvSpPr/>
            <p:nvPr/>
          </p:nvSpPr>
          <p:spPr>
            <a:xfrm>
              <a:off x="414527" y="2755392"/>
              <a:ext cx="3627120" cy="2905125"/>
            </a:xfrm>
            <a:custGeom>
              <a:avLst/>
              <a:gdLst/>
              <a:ahLst/>
              <a:cxnLst/>
              <a:rect l="l" t="t" r="r" b="b"/>
              <a:pathLst>
                <a:path w="3627120" h="2905125">
                  <a:moveTo>
                    <a:pt x="50292" y="2904744"/>
                  </a:moveTo>
                  <a:lnTo>
                    <a:pt x="50292" y="0"/>
                  </a:lnTo>
                </a:path>
                <a:path w="3627120" h="2905125">
                  <a:moveTo>
                    <a:pt x="0" y="2904744"/>
                  </a:moveTo>
                  <a:lnTo>
                    <a:pt x="50292" y="2904744"/>
                  </a:lnTo>
                </a:path>
                <a:path w="3627120" h="2905125">
                  <a:moveTo>
                    <a:pt x="0" y="2613660"/>
                  </a:moveTo>
                  <a:lnTo>
                    <a:pt x="50292" y="2613660"/>
                  </a:lnTo>
                </a:path>
                <a:path w="3627120" h="2905125">
                  <a:moveTo>
                    <a:pt x="0" y="2324100"/>
                  </a:moveTo>
                  <a:lnTo>
                    <a:pt x="50292" y="2324100"/>
                  </a:lnTo>
                </a:path>
                <a:path w="3627120" h="2905125">
                  <a:moveTo>
                    <a:pt x="0" y="2033016"/>
                  </a:moveTo>
                  <a:lnTo>
                    <a:pt x="50292" y="2033016"/>
                  </a:lnTo>
                </a:path>
                <a:path w="3627120" h="2905125">
                  <a:moveTo>
                    <a:pt x="0" y="1741932"/>
                  </a:moveTo>
                  <a:lnTo>
                    <a:pt x="50292" y="1741932"/>
                  </a:lnTo>
                </a:path>
                <a:path w="3627120" h="2905125">
                  <a:moveTo>
                    <a:pt x="0" y="1452372"/>
                  </a:moveTo>
                  <a:lnTo>
                    <a:pt x="50292" y="1452372"/>
                  </a:lnTo>
                </a:path>
                <a:path w="3627120" h="2905125">
                  <a:moveTo>
                    <a:pt x="0" y="1161288"/>
                  </a:moveTo>
                  <a:lnTo>
                    <a:pt x="50292" y="1161288"/>
                  </a:lnTo>
                </a:path>
                <a:path w="3627120" h="2905125">
                  <a:moveTo>
                    <a:pt x="0" y="871728"/>
                  </a:moveTo>
                  <a:lnTo>
                    <a:pt x="50292" y="871728"/>
                  </a:lnTo>
                </a:path>
                <a:path w="3627120" h="2905125">
                  <a:moveTo>
                    <a:pt x="0" y="580644"/>
                  </a:moveTo>
                  <a:lnTo>
                    <a:pt x="50292" y="580644"/>
                  </a:lnTo>
                </a:path>
                <a:path w="3627120" h="2905125">
                  <a:moveTo>
                    <a:pt x="0" y="291084"/>
                  </a:moveTo>
                  <a:lnTo>
                    <a:pt x="50292" y="291084"/>
                  </a:lnTo>
                </a:path>
                <a:path w="3627120" h="2905125">
                  <a:moveTo>
                    <a:pt x="0" y="0"/>
                  </a:moveTo>
                  <a:lnTo>
                    <a:pt x="50292" y="0"/>
                  </a:lnTo>
                </a:path>
                <a:path w="3627120" h="2905125">
                  <a:moveTo>
                    <a:pt x="50292" y="2904744"/>
                  </a:moveTo>
                  <a:lnTo>
                    <a:pt x="3627120" y="290474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65581" y="2871978"/>
              <a:ext cx="3576954" cy="2672080"/>
            </a:xfrm>
            <a:custGeom>
              <a:avLst/>
              <a:gdLst/>
              <a:ahLst/>
              <a:cxnLst/>
              <a:rect l="l" t="t" r="r" b="b"/>
              <a:pathLst>
                <a:path w="3576954" h="2672079">
                  <a:moveTo>
                    <a:pt x="0" y="192024"/>
                  </a:moveTo>
                  <a:lnTo>
                    <a:pt x="108204" y="243839"/>
                  </a:lnTo>
                  <a:lnTo>
                    <a:pt x="216408" y="470916"/>
                  </a:lnTo>
                  <a:lnTo>
                    <a:pt x="324612" y="2671572"/>
                  </a:lnTo>
                  <a:lnTo>
                    <a:pt x="432816" y="2043684"/>
                  </a:lnTo>
                  <a:lnTo>
                    <a:pt x="541020" y="1301496"/>
                  </a:lnTo>
                  <a:lnTo>
                    <a:pt x="649224" y="754380"/>
                  </a:lnTo>
                  <a:lnTo>
                    <a:pt x="758952" y="615696"/>
                  </a:lnTo>
                  <a:lnTo>
                    <a:pt x="867156" y="499872"/>
                  </a:lnTo>
                  <a:lnTo>
                    <a:pt x="975360" y="324612"/>
                  </a:lnTo>
                  <a:lnTo>
                    <a:pt x="1083564" y="400812"/>
                  </a:lnTo>
                  <a:lnTo>
                    <a:pt x="1191768" y="470916"/>
                  </a:lnTo>
                  <a:lnTo>
                    <a:pt x="1299972" y="377951"/>
                  </a:lnTo>
                  <a:lnTo>
                    <a:pt x="1408176" y="406908"/>
                  </a:lnTo>
                  <a:lnTo>
                    <a:pt x="1516380" y="220980"/>
                  </a:lnTo>
                  <a:lnTo>
                    <a:pt x="1624584" y="516636"/>
                  </a:lnTo>
                  <a:lnTo>
                    <a:pt x="1734312" y="592836"/>
                  </a:lnTo>
                  <a:lnTo>
                    <a:pt x="1842516" y="278892"/>
                  </a:lnTo>
                  <a:lnTo>
                    <a:pt x="1950720" y="138684"/>
                  </a:lnTo>
                  <a:lnTo>
                    <a:pt x="2058924" y="92963"/>
                  </a:lnTo>
                  <a:lnTo>
                    <a:pt x="2167128" y="0"/>
                  </a:lnTo>
                  <a:lnTo>
                    <a:pt x="2275332" y="57912"/>
                  </a:lnTo>
                  <a:lnTo>
                    <a:pt x="2383536" y="173736"/>
                  </a:lnTo>
                  <a:lnTo>
                    <a:pt x="2491740" y="278892"/>
                  </a:lnTo>
                  <a:lnTo>
                    <a:pt x="2601468" y="128016"/>
                  </a:lnTo>
                  <a:lnTo>
                    <a:pt x="2709672" y="278892"/>
                  </a:lnTo>
                  <a:lnTo>
                    <a:pt x="2817876" y="423672"/>
                  </a:lnTo>
                  <a:lnTo>
                    <a:pt x="2926080" y="481584"/>
                  </a:lnTo>
                  <a:lnTo>
                    <a:pt x="3034284" y="365760"/>
                  </a:lnTo>
                  <a:lnTo>
                    <a:pt x="3142488" y="545592"/>
                  </a:lnTo>
                  <a:lnTo>
                    <a:pt x="3250692" y="557784"/>
                  </a:lnTo>
                  <a:lnTo>
                    <a:pt x="3358896" y="505968"/>
                  </a:lnTo>
                  <a:lnTo>
                    <a:pt x="3467100" y="505968"/>
                  </a:lnTo>
                  <a:lnTo>
                    <a:pt x="3576828" y="34290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spc="-5" dirty="0"/>
              <a:t>105</a:t>
            </a:r>
          </a:p>
          <a:p>
            <a:pPr marL="95885" marR="5080" indent="-83820">
              <a:lnSpc>
                <a:spcPct val="158800"/>
              </a:lnSpc>
              <a:spcBef>
                <a:spcPts val="5"/>
              </a:spcBef>
              <a:tabLst>
                <a:tab pos="404495" algn="l"/>
                <a:tab pos="4024629" algn="l"/>
              </a:tabLst>
            </a:pPr>
            <a:r>
              <a:rPr spc="-5" dirty="0"/>
              <a:t>100 	</a:t>
            </a:r>
            <a:r>
              <a:rPr u="dash" spc="-5" dirty="0">
                <a:uFill>
                  <a:solidFill>
                    <a:srgbClr val="A30000"/>
                  </a:solidFill>
                </a:uFill>
              </a:rPr>
              <a:t>	</a:t>
            </a:r>
            <a:r>
              <a:rPr dirty="0"/>
              <a:t> 95</a:t>
            </a:r>
          </a:p>
          <a:p>
            <a:pPr marL="95885">
              <a:lnSpc>
                <a:spcPct val="100000"/>
              </a:lnSpc>
              <a:spcBef>
                <a:spcPts val="844"/>
              </a:spcBef>
            </a:pPr>
            <a:r>
              <a:rPr dirty="0"/>
              <a:t>90</a:t>
            </a:r>
          </a:p>
          <a:p>
            <a:pPr marL="95885">
              <a:lnSpc>
                <a:spcPct val="100000"/>
              </a:lnSpc>
              <a:spcBef>
                <a:spcPts val="844"/>
              </a:spcBef>
            </a:pPr>
            <a:r>
              <a:rPr dirty="0"/>
              <a:t>85</a:t>
            </a:r>
          </a:p>
          <a:p>
            <a:pPr marL="95885">
              <a:lnSpc>
                <a:spcPct val="100000"/>
              </a:lnSpc>
              <a:spcBef>
                <a:spcPts val="850"/>
              </a:spcBef>
            </a:pPr>
            <a:r>
              <a:rPr dirty="0"/>
              <a:t>80</a:t>
            </a:r>
          </a:p>
          <a:p>
            <a:pPr marL="95885">
              <a:lnSpc>
                <a:spcPct val="100000"/>
              </a:lnSpc>
              <a:spcBef>
                <a:spcPts val="844"/>
              </a:spcBef>
            </a:pPr>
            <a:r>
              <a:rPr dirty="0"/>
              <a:t>75</a:t>
            </a:r>
          </a:p>
          <a:p>
            <a:pPr marL="95885">
              <a:lnSpc>
                <a:spcPct val="100000"/>
              </a:lnSpc>
              <a:spcBef>
                <a:spcPts val="844"/>
              </a:spcBef>
            </a:pPr>
            <a:r>
              <a:rPr dirty="0"/>
              <a:t>70</a:t>
            </a:r>
          </a:p>
          <a:p>
            <a:pPr marL="95885">
              <a:lnSpc>
                <a:spcPct val="100000"/>
              </a:lnSpc>
              <a:spcBef>
                <a:spcPts val="850"/>
              </a:spcBef>
            </a:pPr>
            <a:r>
              <a:rPr dirty="0"/>
              <a:t>65</a:t>
            </a:r>
          </a:p>
          <a:p>
            <a:pPr marL="95885">
              <a:lnSpc>
                <a:spcPct val="100000"/>
              </a:lnSpc>
              <a:spcBef>
                <a:spcPts val="844"/>
              </a:spcBef>
            </a:pPr>
            <a:r>
              <a:rPr dirty="0"/>
              <a:t>60</a:t>
            </a:r>
          </a:p>
          <a:p>
            <a:pPr marL="95885">
              <a:lnSpc>
                <a:spcPct val="100000"/>
              </a:lnSpc>
              <a:spcBef>
                <a:spcPts val="850"/>
              </a:spcBef>
            </a:pPr>
            <a:r>
              <a:rPr dirty="0"/>
              <a:t>55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60300" y="5699556"/>
            <a:ext cx="3678554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93260" y="3339465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97,1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585" y="6421323"/>
            <a:ext cx="2560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8072" y="763346"/>
            <a:ext cx="84582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Ekonomik Güven Endeksi üçüncü çeyrekte diğer çeyreklerin altında</a:t>
            </a:r>
            <a:r>
              <a:rPr sz="1800" b="1" spc="7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değer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latin typeface="Tahoma"/>
                <a:cs typeface="Tahoma"/>
              </a:rPr>
              <a:t>almıştır.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072" y="1312545"/>
            <a:ext cx="8190865" cy="728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Ekim ayında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en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olumlu görünüm </a:t>
            </a:r>
            <a:r>
              <a:rPr spc="-10" dirty="0">
                <a:solidFill>
                  <a:srgbClr val="1F308D"/>
                </a:solidFill>
                <a:latin typeface="Tahoma"/>
                <a:cs typeface="Tahoma"/>
              </a:rPr>
              <a:t>tüketici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güveninde</a:t>
            </a:r>
            <a:r>
              <a:rPr spc="2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20" dirty="0">
                <a:solidFill>
                  <a:srgbClr val="1F308D"/>
                </a:solidFill>
                <a:latin typeface="Tahoma"/>
                <a:cs typeface="Tahoma"/>
              </a:rPr>
              <a:t>gerçekleşmiştir.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826769">
              <a:spcBef>
                <a:spcPts val="1460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Ekonomik Güven Endeksi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(mevsim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arındırılmış) Ocak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2020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Ekim</a:t>
            </a:r>
            <a:r>
              <a:rPr sz="1600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9327" y="2484501"/>
            <a:ext cx="1994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Ekonomik Güven</a:t>
            </a:r>
            <a:r>
              <a:rPr sz="1400" spc="-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Endeksi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02248" y="2468067"/>
            <a:ext cx="2069464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Sektörel Güven</a:t>
            </a:r>
            <a:r>
              <a:rPr sz="1400" spc="-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Endeksleri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327647" y="2880360"/>
            <a:ext cx="2329180" cy="3208020"/>
            <a:chOff x="6327647" y="2880360"/>
            <a:chExt cx="2329180" cy="3208020"/>
          </a:xfrm>
        </p:grpSpPr>
        <p:sp>
          <p:nvSpPr>
            <p:cNvPr id="15" name="object 15"/>
            <p:cNvSpPr/>
            <p:nvPr/>
          </p:nvSpPr>
          <p:spPr>
            <a:xfrm>
              <a:off x="7755635" y="2971800"/>
              <a:ext cx="901065" cy="228600"/>
            </a:xfrm>
            <a:custGeom>
              <a:avLst/>
              <a:gdLst/>
              <a:ahLst/>
              <a:cxnLst/>
              <a:rect l="l" t="t" r="r" b="b"/>
              <a:pathLst>
                <a:path w="901065" h="228600">
                  <a:moveTo>
                    <a:pt x="900684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900684" y="228600"/>
                  </a:lnTo>
                  <a:lnTo>
                    <a:pt x="900684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619999" y="3200400"/>
              <a:ext cx="135890" cy="228600"/>
            </a:xfrm>
            <a:custGeom>
              <a:avLst/>
              <a:gdLst/>
              <a:ahLst/>
              <a:cxnLst/>
              <a:rect l="l" t="t" r="r" b="b"/>
              <a:pathLst>
                <a:path w="135890" h="228600">
                  <a:moveTo>
                    <a:pt x="135635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35635" y="228600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7755635" y="3613404"/>
              <a:ext cx="306705" cy="228600"/>
            </a:xfrm>
            <a:custGeom>
              <a:avLst/>
              <a:gdLst/>
              <a:ahLst/>
              <a:cxnLst/>
              <a:rect l="l" t="t" r="r" b="b"/>
              <a:pathLst>
                <a:path w="306704" h="228600">
                  <a:moveTo>
                    <a:pt x="306324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306324" y="228600"/>
                  </a:lnTo>
                  <a:lnTo>
                    <a:pt x="306324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327647" y="3842004"/>
              <a:ext cx="1428115" cy="230504"/>
            </a:xfrm>
            <a:custGeom>
              <a:avLst/>
              <a:gdLst/>
              <a:ahLst/>
              <a:cxnLst/>
              <a:rect l="l" t="t" r="r" b="b"/>
              <a:pathLst>
                <a:path w="1428115" h="230504">
                  <a:moveTo>
                    <a:pt x="1427987" y="0"/>
                  </a:moveTo>
                  <a:lnTo>
                    <a:pt x="0" y="0"/>
                  </a:lnTo>
                  <a:lnTo>
                    <a:pt x="0" y="230124"/>
                  </a:lnTo>
                  <a:lnTo>
                    <a:pt x="1427987" y="230124"/>
                  </a:lnTo>
                  <a:lnTo>
                    <a:pt x="14279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755635" y="4255008"/>
              <a:ext cx="152400" cy="228600"/>
            </a:xfrm>
            <a:custGeom>
              <a:avLst/>
              <a:gdLst/>
              <a:ahLst/>
              <a:cxnLst/>
              <a:rect l="l" t="t" r="r" b="b"/>
              <a:pathLst>
                <a:path w="152400" h="228600">
                  <a:moveTo>
                    <a:pt x="1524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52400" y="2286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7619999" y="4483608"/>
              <a:ext cx="135890" cy="230504"/>
            </a:xfrm>
            <a:custGeom>
              <a:avLst/>
              <a:gdLst/>
              <a:ahLst/>
              <a:cxnLst/>
              <a:rect l="l" t="t" r="r" b="b"/>
              <a:pathLst>
                <a:path w="135890" h="230504">
                  <a:moveTo>
                    <a:pt x="135635" y="0"/>
                  </a:moveTo>
                  <a:lnTo>
                    <a:pt x="0" y="0"/>
                  </a:lnTo>
                  <a:lnTo>
                    <a:pt x="0" y="230124"/>
                  </a:lnTo>
                  <a:lnTo>
                    <a:pt x="135635" y="230124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7755635" y="4896611"/>
              <a:ext cx="510540" cy="228600"/>
            </a:xfrm>
            <a:custGeom>
              <a:avLst/>
              <a:gdLst/>
              <a:ahLst/>
              <a:cxnLst/>
              <a:rect l="l" t="t" r="r" b="b"/>
              <a:pathLst>
                <a:path w="510540" h="228600">
                  <a:moveTo>
                    <a:pt x="51054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10540" y="22860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517891" y="5125211"/>
              <a:ext cx="238125" cy="230504"/>
            </a:xfrm>
            <a:custGeom>
              <a:avLst/>
              <a:gdLst/>
              <a:ahLst/>
              <a:cxnLst/>
              <a:rect l="l" t="t" r="r" b="b"/>
              <a:pathLst>
                <a:path w="238125" h="230504">
                  <a:moveTo>
                    <a:pt x="237743" y="0"/>
                  </a:moveTo>
                  <a:lnTo>
                    <a:pt x="0" y="0"/>
                  </a:lnTo>
                  <a:lnTo>
                    <a:pt x="0" y="230124"/>
                  </a:lnTo>
                  <a:lnTo>
                    <a:pt x="237743" y="230124"/>
                  </a:lnTo>
                  <a:lnTo>
                    <a:pt x="23774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755635" y="5538216"/>
              <a:ext cx="475615" cy="228600"/>
            </a:xfrm>
            <a:custGeom>
              <a:avLst/>
              <a:gdLst/>
              <a:ahLst/>
              <a:cxnLst/>
              <a:rect l="l" t="t" r="r" b="b"/>
              <a:pathLst>
                <a:path w="475615" h="228600">
                  <a:moveTo>
                    <a:pt x="475488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475488" y="228600"/>
                  </a:lnTo>
                  <a:lnTo>
                    <a:pt x="475488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363967" y="5766816"/>
              <a:ext cx="391795" cy="230504"/>
            </a:xfrm>
            <a:custGeom>
              <a:avLst/>
              <a:gdLst/>
              <a:ahLst/>
              <a:cxnLst/>
              <a:rect l="l" t="t" r="r" b="b"/>
              <a:pathLst>
                <a:path w="391795" h="230504">
                  <a:moveTo>
                    <a:pt x="391667" y="0"/>
                  </a:moveTo>
                  <a:lnTo>
                    <a:pt x="0" y="0"/>
                  </a:lnTo>
                  <a:lnTo>
                    <a:pt x="0" y="230124"/>
                  </a:lnTo>
                  <a:lnTo>
                    <a:pt x="391667" y="230124"/>
                  </a:lnTo>
                  <a:lnTo>
                    <a:pt x="39166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755635" y="2880360"/>
              <a:ext cx="0" cy="3208020"/>
            </a:xfrm>
            <a:custGeom>
              <a:avLst/>
              <a:gdLst/>
              <a:ahLst/>
              <a:cxnLst/>
              <a:rect l="l" t="t" r="r" b="b"/>
              <a:pathLst>
                <a:path h="3208020">
                  <a:moveTo>
                    <a:pt x="0" y="0"/>
                  </a:moveTo>
                  <a:lnTo>
                    <a:pt x="0" y="320802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293614" y="3094735"/>
            <a:ext cx="546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Tüketici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267445" y="5545023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087239" y="3736340"/>
            <a:ext cx="753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Reel</a:t>
            </a:r>
            <a:r>
              <a:rPr sz="1200" spc="-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kesim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50509" y="4379467"/>
            <a:ext cx="490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Hizmet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97393" y="3618992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446014" y="5659323"/>
            <a:ext cx="4438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İ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ş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aa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37913" y="5020817"/>
            <a:ext cx="1202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Perakende</a:t>
            </a:r>
            <a:r>
              <a:rPr sz="1200"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ticaret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693022" y="2977388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297293" y="3207511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-0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04940" y="3849116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-8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944993" y="4260342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297293" y="4490720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-0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95819" y="5133847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302243" y="4903470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041642" y="5775147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2,3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294376" y="6153911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4" h="160020">
                <a:moveTo>
                  <a:pt x="214884" y="0"/>
                </a:moveTo>
                <a:lnTo>
                  <a:pt x="0" y="0"/>
                </a:lnTo>
                <a:lnTo>
                  <a:pt x="0" y="160019"/>
                </a:lnTo>
                <a:lnTo>
                  <a:pt x="214884" y="160019"/>
                </a:lnTo>
                <a:lnTo>
                  <a:pt x="214884" y="0"/>
                </a:lnTo>
                <a:close/>
              </a:path>
            </a:pathLst>
          </a:custGeom>
          <a:solidFill>
            <a:srgbClr val="A8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294376" y="6387084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4" h="160020">
                <a:moveTo>
                  <a:pt x="214884" y="0"/>
                </a:moveTo>
                <a:lnTo>
                  <a:pt x="0" y="0"/>
                </a:lnTo>
                <a:lnTo>
                  <a:pt x="0" y="160019"/>
                </a:lnTo>
                <a:lnTo>
                  <a:pt x="214884" y="160019"/>
                </a:lnTo>
                <a:lnTo>
                  <a:pt x="214884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547486" y="6081431"/>
            <a:ext cx="1202690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spcBef>
                <a:spcPts val="500"/>
              </a:spcBef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Aylık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değişim</a:t>
            </a:r>
            <a:r>
              <a:rPr sz="12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(%)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Yıllık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değişim</a:t>
            </a:r>
            <a:r>
              <a:rPr sz="12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(%)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394453" y="2650998"/>
            <a:ext cx="10160" cy="2959735"/>
          </a:xfrm>
          <a:custGeom>
            <a:avLst/>
            <a:gdLst/>
            <a:ahLst/>
            <a:cxnLst/>
            <a:rect l="l" t="t" r="r" b="b"/>
            <a:pathLst>
              <a:path w="10160" h="2959735">
                <a:moveTo>
                  <a:pt x="0" y="0"/>
                </a:moveTo>
                <a:lnTo>
                  <a:pt x="9651" y="2959608"/>
                </a:lnTo>
              </a:path>
            </a:pathLst>
          </a:custGeom>
          <a:ln w="19812">
            <a:solidFill>
              <a:srgbClr val="404040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81010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735838"/>
            <a:ext cx="8257540" cy="544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Tahoma"/>
                <a:cs typeface="Tahoma"/>
              </a:rPr>
              <a:t>Ekim </a:t>
            </a:r>
            <a:r>
              <a:rPr b="1" dirty="0">
                <a:latin typeface="Tahoma"/>
                <a:cs typeface="Tahoma"/>
              </a:rPr>
              <a:t>ayında yıl sonu büyüme tahminleri yukarı yönlü</a:t>
            </a:r>
            <a:r>
              <a:rPr b="1" spc="-110" dirty="0">
                <a:latin typeface="Tahoma"/>
                <a:cs typeface="Tahoma"/>
              </a:rPr>
              <a:t> </a:t>
            </a:r>
            <a:r>
              <a:rPr b="1" spc="-5" dirty="0">
                <a:latin typeface="Tahoma"/>
                <a:cs typeface="Tahoma"/>
              </a:rPr>
              <a:t>güncellenmiştir.</a:t>
            </a:r>
          </a:p>
          <a:p>
            <a:pPr marL="12700">
              <a:lnSpc>
                <a:spcPct val="100000"/>
              </a:lnSpc>
            </a:pPr>
            <a:r>
              <a:rPr spc="-5" dirty="0"/>
              <a:t>IMF tahmini </a:t>
            </a:r>
            <a:r>
              <a:rPr dirty="0"/>
              <a:t>%5’e, Dünya Bankası </a:t>
            </a:r>
            <a:r>
              <a:rPr spc="-5" dirty="0"/>
              <a:t>tahmini </a:t>
            </a:r>
            <a:r>
              <a:rPr dirty="0"/>
              <a:t>%4,7’ye ve </a:t>
            </a:r>
            <a:r>
              <a:rPr spc="-5" dirty="0"/>
              <a:t>TCMB Piyasa Katılımcıları</a:t>
            </a:r>
            <a:r>
              <a:rPr spc="50" dirty="0"/>
              <a:t> </a:t>
            </a:r>
            <a:r>
              <a:rPr spc="-5" dirty="0"/>
              <a:t>Anketi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618488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9144000" y="0"/>
                </a:moveTo>
                <a:lnTo>
                  <a:pt x="0" y="0"/>
                </a:lnTo>
                <a:lnTo>
                  <a:pt x="0" y="338327"/>
                </a:lnTo>
                <a:lnTo>
                  <a:pt x="9144000" y="33832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109944"/>
            <a:ext cx="6357620" cy="808355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>
              <a:spcBef>
                <a:spcPts val="1240"/>
              </a:spcBef>
            </a:pPr>
            <a:r>
              <a:rPr sz="1700" spc="-5" dirty="0">
                <a:solidFill>
                  <a:srgbClr val="1F308D"/>
                </a:solidFill>
                <a:latin typeface="Tahoma"/>
                <a:cs typeface="Tahoma"/>
              </a:rPr>
              <a:t>beklentisi ise </a:t>
            </a:r>
            <a:r>
              <a:rPr sz="1700" dirty="0">
                <a:solidFill>
                  <a:srgbClr val="1F308D"/>
                </a:solidFill>
                <a:latin typeface="Tahoma"/>
                <a:cs typeface="Tahoma"/>
              </a:rPr>
              <a:t>%5,1’e</a:t>
            </a:r>
            <a:r>
              <a:rPr sz="1700" spc="2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1F308D"/>
                </a:solidFill>
                <a:latin typeface="Tahoma"/>
                <a:cs typeface="Tahoma"/>
              </a:rPr>
              <a:t>yükselmiştir.</a:t>
            </a:r>
            <a:endParaRPr sz="1700">
              <a:solidFill>
                <a:prstClr val="black"/>
              </a:solidFill>
              <a:latin typeface="Tahoma"/>
              <a:cs typeface="Tahoma"/>
            </a:endParaRPr>
          </a:p>
          <a:p>
            <a:pPr marL="2642870">
              <a:spcBef>
                <a:spcPts val="1060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GSYİH büyüme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oranları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(%)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2011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67284" y="2651760"/>
            <a:ext cx="8110855" cy="2738755"/>
            <a:chOff x="367284" y="2651760"/>
            <a:chExt cx="8110855" cy="2738755"/>
          </a:xfrm>
        </p:grpSpPr>
        <p:sp>
          <p:nvSpPr>
            <p:cNvPr id="6" name="object 6"/>
            <p:cNvSpPr/>
            <p:nvPr/>
          </p:nvSpPr>
          <p:spPr>
            <a:xfrm>
              <a:off x="6434328" y="4090415"/>
              <a:ext cx="1923414" cy="1295400"/>
            </a:xfrm>
            <a:custGeom>
              <a:avLst/>
              <a:gdLst/>
              <a:ahLst/>
              <a:cxnLst/>
              <a:rect l="l" t="t" r="r" b="b"/>
              <a:pathLst>
                <a:path w="1923415" h="1295400">
                  <a:moveTo>
                    <a:pt x="300228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300228" y="1295400"/>
                  </a:lnTo>
                  <a:lnTo>
                    <a:pt x="300228" y="0"/>
                  </a:lnTo>
                  <a:close/>
                </a:path>
                <a:path w="1923415" h="1295400">
                  <a:moveTo>
                    <a:pt x="841248" y="96012"/>
                  </a:moveTo>
                  <a:lnTo>
                    <a:pt x="541020" y="96012"/>
                  </a:lnTo>
                  <a:lnTo>
                    <a:pt x="541020" y="1295400"/>
                  </a:lnTo>
                  <a:lnTo>
                    <a:pt x="841248" y="1295400"/>
                  </a:lnTo>
                  <a:lnTo>
                    <a:pt x="841248" y="96012"/>
                  </a:lnTo>
                  <a:close/>
                </a:path>
                <a:path w="1923415" h="1295400">
                  <a:moveTo>
                    <a:pt x="1382268" y="167640"/>
                  </a:moveTo>
                  <a:lnTo>
                    <a:pt x="1082040" y="167640"/>
                  </a:lnTo>
                  <a:lnTo>
                    <a:pt x="1082040" y="1295400"/>
                  </a:lnTo>
                  <a:lnTo>
                    <a:pt x="1382268" y="1295400"/>
                  </a:lnTo>
                  <a:lnTo>
                    <a:pt x="1382268" y="167640"/>
                  </a:lnTo>
                  <a:close/>
                </a:path>
                <a:path w="1923415" h="1295400">
                  <a:moveTo>
                    <a:pt x="1923288" y="71628"/>
                  </a:moveTo>
                  <a:lnTo>
                    <a:pt x="1623060" y="71628"/>
                  </a:lnTo>
                  <a:lnTo>
                    <a:pt x="1623060" y="1295400"/>
                  </a:lnTo>
                  <a:lnTo>
                    <a:pt x="1923288" y="1295400"/>
                  </a:lnTo>
                  <a:lnTo>
                    <a:pt x="1923288" y="71628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86156" y="2651759"/>
              <a:ext cx="5707380" cy="2734310"/>
            </a:xfrm>
            <a:custGeom>
              <a:avLst/>
              <a:gdLst/>
              <a:ahLst/>
              <a:cxnLst/>
              <a:rect l="l" t="t" r="r" b="b"/>
              <a:pathLst>
                <a:path w="5707380" h="2734310">
                  <a:moveTo>
                    <a:pt x="301752" y="47244"/>
                  </a:moveTo>
                  <a:lnTo>
                    <a:pt x="0" y="47244"/>
                  </a:lnTo>
                  <a:lnTo>
                    <a:pt x="0" y="2734056"/>
                  </a:lnTo>
                  <a:lnTo>
                    <a:pt x="301752" y="2734056"/>
                  </a:lnTo>
                  <a:lnTo>
                    <a:pt x="301752" y="47244"/>
                  </a:lnTo>
                  <a:close/>
                </a:path>
                <a:path w="5707380" h="2734310">
                  <a:moveTo>
                    <a:pt x="841248" y="1583436"/>
                  </a:moveTo>
                  <a:lnTo>
                    <a:pt x="541020" y="1583436"/>
                  </a:lnTo>
                  <a:lnTo>
                    <a:pt x="541020" y="2734056"/>
                  </a:lnTo>
                  <a:lnTo>
                    <a:pt x="841248" y="2734056"/>
                  </a:lnTo>
                  <a:lnTo>
                    <a:pt x="841248" y="1583436"/>
                  </a:lnTo>
                  <a:close/>
                </a:path>
                <a:path w="5707380" h="2734310">
                  <a:moveTo>
                    <a:pt x="1382268" y="694944"/>
                  </a:moveTo>
                  <a:lnTo>
                    <a:pt x="1082040" y="694944"/>
                  </a:lnTo>
                  <a:lnTo>
                    <a:pt x="1082040" y="2734056"/>
                  </a:lnTo>
                  <a:lnTo>
                    <a:pt x="1382268" y="2734056"/>
                  </a:lnTo>
                  <a:lnTo>
                    <a:pt x="1382268" y="694944"/>
                  </a:lnTo>
                  <a:close/>
                </a:path>
                <a:path w="5707380" h="2734310">
                  <a:moveTo>
                    <a:pt x="1923288" y="1559052"/>
                  </a:moveTo>
                  <a:lnTo>
                    <a:pt x="1623060" y="1559052"/>
                  </a:lnTo>
                  <a:lnTo>
                    <a:pt x="1623060" y="2734056"/>
                  </a:lnTo>
                  <a:lnTo>
                    <a:pt x="1923288" y="2734056"/>
                  </a:lnTo>
                  <a:lnTo>
                    <a:pt x="1923288" y="1559052"/>
                  </a:lnTo>
                  <a:close/>
                </a:path>
                <a:path w="5707380" h="2734310">
                  <a:moveTo>
                    <a:pt x="2464308" y="1271016"/>
                  </a:moveTo>
                  <a:lnTo>
                    <a:pt x="2164080" y="1271016"/>
                  </a:lnTo>
                  <a:lnTo>
                    <a:pt x="2164080" y="2734056"/>
                  </a:lnTo>
                  <a:lnTo>
                    <a:pt x="2464308" y="2734056"/>
                  </a:lnTo>
                  <a:lnTo>
                    <a:pt x="2464308" y="1271016"/>
                  </a:lnTo>
                  <a:close/>
                </a:path>
                <a:path w="5707380" h="2734310">
                  <a:moveTo>
                    <a:pt x="3005328" y="1943100"/>
                  </a:moveTo>
                  <a:lnTo>
                    <a:pt x="2703576" y="1943100"/>
                  </a:lnTo>
                  <a:lnTo>
                    <a:pt x="2703576" y="2734056"/>
                  </a:lnTo>
                  <a:lnTo>
                    <a:pt x="3005328" y="2734056"/>
                  </a:lnTo>
                  <a:lnTo>
                    <a:pt x="3005328" y="1943100"/>
                  </a:lnTo>
                  <a:close/>
                </a:path>
                <a:path w="5707380" h="2734310">
                  <a:moveTo>
                    <a:pt x="3544824" y="935748"/>
                  </a:moveTo>
                  <a:lnTo>
                    <a:pt x="3244596" y="935748"/>
                  </a:lnTo>
                  <a:lnTo>
                    <a:pt x="3244596" y="2734056"/>
                  </a:lnTo>
                  <a:lnTo>
                    <a:pt x="3544824" y="2734056"/>
                  </a:lnTo>
                  <a:lnTo>
                    <a:pt x="3544824" y="935748"/>
                  </a:lnTo>
                  <a:close/>
                </a:path>
                <a:path w="5707380" h="2734310">
                  <a:moveTo>
                    <a:pt x="4085844" y="2014728"/>
                  </a:moveTo>
                  <a:lnTo>
                    <a:pt x="3785616" y="2014728"/>
                  </a:lnTo>
                  <a:lnTo>
                    <a:pt x="3785616" y="2734056"/>
                  </a:lnTo>
                  <a:lnTo>
                    <a:pt x="4085844" y="2734056"/>
                  </a:lnTo>
                  <a:lnTo>
                    <a:pt x="4085844" y="2014728"/>
                  </a:lnTo>
                  <a:close/>
                </a:path>
                <a:path w="5707380" h="2734310">
                  <a:moveTo>
                    <a:pt x="4626864" y="2542044"/>
                  </a:moveTo>
                  <a:lnTo>
                    <a:pt x="4326636" y="2542044"/>
                  </a:lnTo>
                  <a:lnTo>
                    <a:pt x="4326636" y="2734056"/>
                  </a:lnTo>
                  <a:lnTo>
                    <a:pt x="4626864" y="2734056"/>
                  </a:lnTo>
                  <a:lnTo>
                    <a:pt x="4626864" y="2542044"/>
                  </a:lnTo>
                  <a:close/>
                </a:path>
                <a:path w="5707380" h="2734310">
                  <a:moveTo>
                    <a:pt x="5167884" y="2278380"/>
                  </a:moveTo>
                  <a:lnTo>
                    <a:pt x="4867656" y="2278380"/>
                  </a:lnTo>
                  <a:lnTo>
                    <a:pt x="4867656" y="2734056"/>
                  </a:lnTo>
                  <a:lnTo>
                    <a:pt x="5167884" y="2734056"/>
                  </a:lnTo>
                  <a:lnTo>
                    <a:pt x="5167884" y="2278380"/>
                  </a:lnTo>
                  <a:close/>
                </a:path>
                <a:path w="5707380" h="2734310">
                  <a:moveTo>
                    <a:pt x="5707380" y="0"/>
                  </a:moveTo>
                  <a:lnTo>
                    <a:pt x="5407152" y="0"/>
                  </a:lnTo>
                  <a:lnTo>
                    <a:pt x="5407152" y="2734056"/>
                  </a:lnTo>
                  <a:lnTo>
                    <a:pt x="5707380" y="2734056"/>
                  </a:lnTo>
                  <a:lnTo>
                    <a:pt x="57073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67284" y="5385816"/>
              <a:ext cx="8110855" cy="0"/>
            </a:xfrm>
            <a:custGeom>
              <a:avLst/>
              <a:gdLst/>
              <a:ahLst/>
              <a:cxnLst/>
              <a:rect l="l" t="t" r="r" b="b"/>
              <a:pathLst>
                <a:path w="8110855">
                  <a:moveTo>
                    <a:pt x="0" y="0"/>
                  </a:moveTo>
                  <a:lnTo>
                    <a:pt x="8110728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37793" y="4258818"/>
              <a:ext cx="7569834" cy="0"/>
            </a:xfrm>
            <a:custGeom>
              <a:avLst/>
              <a:gdLst/>
              <a:ahLst/>
              <a:cxnLst/>
              <a:rect l="l" t="t" r="r" b="b"/>
              <a:pathLst>
                <a:path w="7569834">
                  <a:moveTo>
                    <a:pt x="0" y="0"/>
                  </a:moveTo>
                  <a:lnTo>
                    <a:pt x="0" y="0"/>
                  </a:lnTo>
                  <a:lnTo>
                    <a:pt x="7028687" y="0"/>
                  </a:lnTo>
                  <a:lnTo>
                    <a:pt x="7569708" y="0"/>
                  </a:lnTo>
                </a:path>
              </a:pathLst>
            </a:custGeom>
            <a:ln w="19812">
              <a:solidFill>
                <a:srgbClr val="C30C3D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55472" y="5424322"/>
            <a:ext cx="68091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51815" algn="l"/>
                <a:tab pos="1094105" algn="l"/>
                <a:tab pos="1633855" algn="l"/>
                <a:tab pos="2174875" algn="l"/>
                <a:tab pos="2716530" algn="l"/>
                <a:tab pos="3256279" algn="l"/>
                <a:tab pos="3797935" algn="l"/>
                <a:tab pos="4337685" algn="l"/>
                <a:tab pos="4878705" algn="l"/>
                <a:tab pos="5420360" algn="l"/>
                <a:tab pos="5934710" algn="l"/>
                <a:tab pos="6542405" algn="l"/>
              </a:tabLst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2011	2012	2013	2014	2015	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201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	2017	2018	2019	2020	2021	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OECD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	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IM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F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8976" y="4013961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67094" y="3869563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6504" y="2476880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95464" y="5424322"/>
            <a:ext cx="104584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545">
              <a:spcBef>
                <a:spcPts val="100"/>
              </a:spcBef>
              <a:tabLst>
                <a:tab pos="678815" algn="l"/>
              </a:tabLst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Dünya TCMB-  Bankası	PKA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00580" y="3124961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40457" y="3988689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81732" y="3701288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50464" y="4372736"/>
            <a:ext cx="7804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62883" y="3364484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30979" y="4445889"/>
            <a:ext cx="186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44288" y="4628769"/>
            <a:ext cx="779780" cy="55308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55372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0,8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89518" y="3940809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84290" y="2429383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08368" y="3964381"/>
            <a:ext cx="2387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548118" y="4037838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640" y="5780938"/>
            <a:ext cx="8902065" cy="112649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R="928369" algn="r">
              <a:spcBef>
                <a:spcPts val="83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2022</a:t>
            </a:r>
            <a:r>
              <a:rPr sz="1200" b="1" spc="-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Tahoma"/>
                <a:cs typeface="Tahoma"/>
              </a:rPr>
              <a:t>tahminleri*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/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*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IMF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Sonbahar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Dünya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Ekonomik Görünümü Raporu , OECD -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Eylül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 Ekonomik Görünüm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(Ara Rapor), Dünya Bankası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Sonbahar 2022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Avrupa ve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Orta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Asya Ekonomik Güncelleme Raporu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TCMB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 Ekim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 Piyasa Katılımcılar Anketi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(PKA) 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verileridir.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95750" y="3793617"/>
            <a:ext cx="1765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Tahoma"/>
                <a:cs typeface="Tahoma"/>
              </a:rPr>
              <a:t>Ortalama</a:t>
            </a:r>
            <a:r>
              <a:rPr sz="1200" b="1" spc="-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Tahoma"/>
                <a:cs typeface="Tahoma"/>
              </a:rPr>
              <a:t>(1999-2021)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algn="ctr"/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4,7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62360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66497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Tahoma"/>
                <a:cs typeface="Tahoma"/>
              </a:rPr>
              <a:t>Dış </a:t>
            </a:r>
            <a:r>
              <a:rPr sz="3200" b="1" dirty="0">
                <a:latin typeface="Tahoma"/>
                <a:cs typeface="Tahoma"/>
              </a:rPr>
              <a:t>Ticaret ve </a:t>
            </a:r>
            <a:r>
              <a:rPr sz="3200" b="1" spc="-5" dirty="0">
                <a:latin typeface="Tahoma"/>
                <a:cs typeface="Tahoma"/>
              </a:rPr>
              <a:t>Ödemeler</a:t>
            </a:r>
            <a:r>
              <a:rPr sz="3200" b="1" spc="-125" dirty="0">
                <a:latin typeface="Tahoma"/>
                <a:cs typeface="Tahoma"/>
              </a:rPr>
              <a:t> </a:t>
            </a:r>
            <a:r>
              <a:rPr sz="3200" b="1" dirty="0">
                <a:latin typeface="Tahoma"/>
                <a:cs typeface="Tahoma"/>
              </a:rPr>
              <a:t>Dengesi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615737"/>
            <a:ext cx="5249545" cy="3549015"/>
          </a:xfrm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355600" indent="-342900">
              <a:spcBef>
                <a:spcPts val="143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Dış ticaret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İhracat ve</a:t>
            </a:r>
            <a:r>
              <a:rPr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ithalat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Karşılama</a:t>
            </a:r>
            <a:r>
              <a:rPr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Turizm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Cari denge ve</a:t>
            </a:r>
            <a:r>
              <a:rPr sz="2000" spc="-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finansmanı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işlemler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 dengesi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işlemler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dengesi ve finansman</a:t>
            </a:r>
            <a:r>
              <a:rPr spc="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kalemleri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Merkez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Bankası</a:t>
            </a:r>
            <a:r>
              <a:rPr sz="2000" spc="-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rezervleri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66814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892" y="1003249"/>
            <a:ext cx="88392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Ağustos ayında </a:t>
            </a:r>
            <a:r>
              <a:rPr sz="1800" b="1" dirty="0">
                <a:latin typeface="Tahoma"/>
                <a:cs typeface="Tahoma"/>
              </a:rPr>
              <a:t>ihracat %13,1, </a:t>
            </a:r>
            <a:r>
              <a:rPr sz="1800" b="1" spc="-5" dirty="0">
                <a:latin typeface="Tahoma"/>
                <a:cs typeface="Tahoma"/>
              </a:rPr>
              <a:t>ithalat </a:t>
            </a:r>
            <a:r>
              <a:rPr sz="1800" b="1" dirty="0">
                <a:latin typeface="Tahoma"/>
                <a:cs typeface="Tahoma"/>
              </a:rPr>
              <a:t>%40,4</a:t>
            </a:r>
            <a:r>
              <a:rPr sz="1800" b="1" spc="-4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artmıştır.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/>
              <a:t>Dış </a:t>
            </a:r>
            <a:r>
              <a:rPr sz="1800" spc="-5" dirty="0"/>
              <a:t>ticaret açığı </a:t>
            </a:r>
            <a:r>
              <a:rPr sz="1800" dirty="0"/>
              <a:t>ise </a:t>
            </a:r>
            <a:r>
              <a:rPr sz="1800" spc="-5" dirty="0"/>
              <a:t>%160 </a:t>
            </a:r>
            <a:r>
              <a:rPr sz="1800" dirty="0"/>
              <a:t>oranında artarak </a:t>
            </a:r>
            <a:r>
              <a:rPr sz="1800" spc="-5" dirty="0"/>
              <a:t>11,2 milyar dolar düzeyinde</a:t>
            </a:r>
            <a:r>
              <a:rPr sz="1800" spc="125" dirty="0"/>
              <a:t> </a:t>
            </a:r>
            <a:r>
              <a:rPr sz="1800" dirty="0"/>
              <a:t>gerçekleşmiştir.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44602" y="6611213"/>
            <a:ext cx="2623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89737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6538" y="1927351"/>
            <a:ext cx="70231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İhracat, ithalat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ve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dış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ticaret dengesi (milyar dolar)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Ocak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2020 – Ağustos</a:t>
            </a:r>
            <a:r>
              <a:rPr sz="16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16445" y="2866453"/>
            <a:ext cx="8044180" cy="2524125"/>
            <a:chOff x="516445" y="2866453"/>
            <a:chExt cx="8044180" cy="2524125"/>
          </a:xfrm>
        </p:grpSpPr>
        <p:sp>
          <p:nvSpPr>
            <p:cNvPr id="7" name="object 7"/>
            <p:cNvSpPr/>
            <p:nvPr/>
          </p:nvSpPr>
          <p:spPr>
            <a:xfrm>
              <a:off x="621792" y="4631435"/>
              <a:ext cx="7877809" cy="564515"/>
            </a:xfrm>
            <a:custGeom>
              <a:avLst/>
              <a:gdLst/>
              <a:ahLst/>
              <a:cxnLst/>
              <a:rect l="l" t="t" r="r" b="b"/>
              <a:pathLst>
                <a:path w="7877809" h="564514">
                  <a:moveTo>
                    <a:pt x="138684" y="0"/>
                  </a:moveTo>
                  <a:lnTo>
                    <a:pt x="0" y="0"/>
                  </a:lnTo>
                  <a:lnTo>
                    <a:pt x="0" y="227076"/>
                  </a:lnTo>
                  <a:lnTo>
                    <a:pt x="138684" y="227076"/>
                  </a:lnTo>
                  <a:lnTo>
                    <a:pt x="138684" y="0"/>
                  </a:lnTo>
                  <a:close/>
                </a:path>
                <a:path w="7877809" h="564514">
                  <a:moveTo>
                    <a:pt x="388620" y="0"/>
                  </a:moveTo>
                  <a:lnTo>
                    <a:pt x="249936" y="0"/>
                  </a:lnTo>
                  <a:lnTo>
                    <a:pt x="249936" y="150876"/>
                  </a:lnTo>
                  <a:lnTo>
                    <a:pt x="388620" y="150876"/>
                  </a:lnTo>
                  <a:lnTo>
                    <a:pt x="388620" y="0"/>
                  </a:lnTo>
                  <a:close/>
                </a:path>
                <a:path w="7877809" h="564514">
                  <a:moveTo>
                    <a:pt x="638556" y="0"/>
                  </a:moveTo>
                  <a:lnTo>
                    <a:pt x="499872" y="0"/>
                  </a:lnTo>
                  <a:lnTo>
                    <a:pt x="499872" y="272796"/>
                  </a:lnTo>
                  <a:lnTo>
                    <a:pt x="638556" y="272796"/>
                  </a:lnTo>
                  <a:lnTo>
                    <a:pt x="638556" y="0"/>
                  </a:lnTo>
                  <a:close/>
                </a:path>
                <a:path w="7877809" h="564514">
                  <a:moveTo>
                    <a:pt x="888492" y="0"/>
                  </a:moveTo>
                  <a:lnTo>
                    <a:pt x="749808" y="0"/>
                  </a:lnTo>
                  <a:lnTo>
                    <a:pt x="749808" y="231648"/>
                  </a:lnTo>
                  <a:lnTo>
                    <a:pt x="888492" y="231648"/>
                  </a:lnTo>
                  <a:lnTo>
                    <a:pt x="888492" y="0"/>
                  </a:lnTo>
                  <a:close/>
                </a:path>
                <a:path w="7877809" h="564514">
                  <a:moveTo>
                    <a:pt x="1136904" y="0"/>
                  </a:moveTo>
                  <a:lnTo>
                    <a:pt x="998220" y="0"/>
                  </a:lnTo>
                  <a:lnTo>
                    <a:pt x="998220" y="172212"/>
                  </a:lnTo>
                  <a:lnTo>
                    <a:pt x="1136904" y="172212"/>
                  </a:lnTo>
                  <a:lnTo>
                    <a:pt x="1136904" y="0"/>
                  </a:lnTo>
                  <a:close/>
                </a:path>
                <a:path w="7877809" h="564514">
                  <a:moveTo>
                    <a:pt x="1386840" y="0"/>
                  </a:moveTo>
                  <a:lnTo>
                    <a:pt x="1248156" y="0"/>
                  </a:lnTo>
                  <a:lnTo>
                    <a:pt x="1248156" y="141732"/>
                  </a:lnTo>
                  <a:lnTo>
                    <a:pt x="1386840" y="141732"/>
                  </a:lnTo>
                  <a:lnTo>
                    <a:pt x="1386840" y="0"/>
                  </a:lnTo>
                  <a:close/>
                </a:path>
                <a:path w="7877809" h="564514">
                  <a:moveTo>
                    <a:pt x="1636776" y="0"/>
                  </a:moveTo>
                  <a:lnTo>
                    <a:pt x="1498092" y="0"/>
                  </a:lnTo>
                  <a:lnTo>
                    <a:pt x="1498092" y="141732"/>
                  </a:lnTo>
                  <a:lnTo>
                    <a:pt x="1636776" y="141732"/>
                  </a:lnTo>
                  <a:lnTo>
                    <a:pt x="1636776" y="0"/>
                  </a:lnTo>
                  <a:close/>
                </a:path>
                <a:path w="7877809" h="564514">
                  <a:moveTo>
                    <a:pt x="1886712" y="0"/>
                  </a:moveTo>
                  <a:lnTo>
                    <a:pt x="1748028" y="0"/>
                  </a:lnTo>
                  <a:lnTo>
                    <a:pt x="1748028" y="316992"/>
                  </a:lnTo>
                  <a:lnTo>
                    <a:pt x="1886712" y="316992"/>
                  </a:lnTo>
                  <a:lnTo>
                    <a:pt x="1886712" y="0"/>
                  </a:lnTo>
                  <a:close/>
                </a:path>
                <a:path w="7877809" h="564514">
                  <a:moveTo>
                    <a:pt x="2136648" y="0"/>
                  </a:moveTo>
                  <a:lnTo>
                    <a:pt x="1997964" y="0"/>
                  </a:lnTo>
                  <a:lnTo>
                    <a:pt x="1997964" y="242316"/>
                  </a:lnTo>
                  <a:lnTo>
                    <a:pt x="2136648" y="242316"/>
                  </a:lnTo>
                  <a:lnTo>
                    <a:pt x="2136648" y="0"/>
                  </a:lnTo>
                  <a:close/>
                </a:path>
                <a:path w="7877809" h="564514">
                  <a:moveTo>
                    <a:pt x="2385060" y="0"/>
                  </a:moveTo>
                  <a:lnTo>
                    <a:pt x="2246376" y="0"/>
                  </a:lnTo>
                  <a:lnTo>
                    <a:pt x="2246376" y="121920"/>
                  </a:lnTo>
                  <a:lnTo>
                    <a:pt x="2385060" y="121920"/>
                  </a:lnTo>
                  <a:lnTo>
                    <a:pt x="2385060" y="0"/>
                  </a:lnTo>
                  <a:close/>
                </a:path>
                <a:path w="7877809" h="564514">
                  <a:moveTo>
                    <a:pt x="2634996" y="0"/>
                  </a:moveTo>
                  <a:lnTo>
                    <a:pt x="2496312" y="0"/>
                  </a:lnTo>
                  <a:lnTo>
                    <a:pt x="2496312" y="251460"/>
                  </a:lnTo>
                  <a:lnTo>
                    <a:pt x="2634996" y="251460"/>
                  </a:lnTo>
                  <a:lnTo>
                    <a:pt x="2634996" y="0"/>
                  </a:lnTo>
                  <a:close/>
                </a:path>
                <a:path w="7877809" h="564514">
                  <a:moveTo>
                    <a:pt x="2884932" y="0"/>
                  </a:moveTo>
                  <a:lnTo>
                    <a:pt x="2746248" y="0"/>
                  </a:lnTo>
                  <a:lnTo>
                    <a:pt x="2746248" y="231648"/>
                  </a:lnTo>
                  <a:lnTo>
                    <a:pt x="2884932" y="231648"/>
                  </a:lnTo>
                  <a:lnTo>
                    <a:pt x="2884932" y="0"/>
                  </a:lnTo>
                  <a:close/>
                </a:path>
                <a:path w="7877809" h="564514">
                  <a:moveTo>
                    <a:pt x="3134868" y="0"/>
                  </a:moveTo>
                  <a:lnTo>
                    <a:pt x="2996184" y="0"/>
                  </a:lnTo>
                  <a:lnTo>
                    <a:pt x="2996184" y="156972"/>
                  </a:lnTo>
                  <a:lnTo>
                    <a:pt x="3134868" y="156972"/>
                  </a:lnTo>
                  <a:lnTo>
                    <a:pt x="3134868" y="0"/>
                  </a:lnTo>
                  <a:close/>
                </a:path>
                <a:path w="7877809" h="564514">
                  <a:moveTo>
                    <a:pt x="3384804" y="0"/>
                  </a:moveTo>
                  <a:lnTo>
                    <a:pt x="3246120" y="0"/>
                  </a:lnTo>
                  <a:lnTo>
                    <a:pt x="3246120" y="166116"/>
                  </a:lnTo>
                  <a:lnTo>
                    <a:pt x="3384804" y="166116"/>
                  </a:lnTo>
                  <a:lnTo>
                    <a:pt x="3384804" y="0"/>
                  </a:lnTo>
                  <a:close/>
                </a:path>
                <a:path w="7877809" h="564514">
                  <a:moveTo>
                    <a:pt x="3634740" y="0"/>
                  </a:moveTo>
                  <a:lnTo>
                    <a:pt x="3496056" y="0"/>
                  </a:lnTo>
                  <a:lnTo>
                    <a:pt x="3496056" y="231648"/>
                  </a:lnTo>
                  <a:lnTo>
                    <a:pt x="3634740" y="231648"/>
                  </a:lnTo>
                  <a:lnTo>
                    <a:pt x="3634740" y="0"/>
                  </a:lnTo>
                  <a:close/>
                </a:path>
                <a:path w="7877809" h="564514">
                  <a:moveTo>
                    <a:pt x="3883152" y="0"/>
                  </a:moveTo>
                  <a:lnTo>
                    <a:pt x="3744468" y="0"/>
                  </a:lnTo>
                  <a:lnTo>
                    <a:pt x="3744468" y="150876"/>
                  </a:lnTo>
                  <a:lnTo>
                    <a:pt x="3883152" y="150876"/>
                  </a:lnTo>
                  <a:lnTo>
                    <a:pt x="3883152" y="0"/>
                  </a:lnTo>
                  <a:close/>
                </a:path>
                <a:path w="7877809" h="564514">
                  <a:moveTo>
                    <a:pt x="4133088" y="0"/>
                  </a:moveTo>
                  <a:lnTo>
                    <a:pt x="3994404" y="0"/>
                  </a:lnTo>
                  <a:lnTo>
                    <a:pt x="3994404" y="207264"/>
                  </a:lnTo>
                  <a:lnTo>
                    <a:pt x="4133088" y="207264"/>
                  </a:lnTo>
                  <a:lnTo>
                    <a:pt x="4133088" y="0"/>
                  </a:lnTo>
                  <a:close/>
                </a:path>
                <a:path w="7877809" h="564514">
                  <a:moveTo>
                    <a:pt x="4383024" y="0"/>
                  </a:moveTo>
                  <a:lnTo>
                    <a:pt x="4244340" y="0"/>
                  </a:lnTo>
                  <a:lnTo>
                    <a:pt x="4244340" y="146304"/>
                  </a:lnTo>
                  <a:lnTo>
                    <a:pt x="4383024" y="146304"/>
                  </a:lnTo>
                  <a:lnTo>
                    <a:pt x="4383024" y="0"/>
                  </a:lnTo>
                  <a:close/>
                </a:path>
                <a:path w="7877809" h="564514">
                  <a:moveTo>
                    <a:pt x="4632960" y="0"/>
                  </a:moveTo>
                  <a:lnTo>
                    <a:pt x="4494276" y="0"/>
                  </a:lnTo>
                  <a:lnTo>
                    <a:pt x="4494276" y="216408"/>
                  </a:lnTo>
                  <a:lnTo>
                    <a:pt x="4632960" y="216408"/>
                  </a:lnTo>
                  <a:lnTo>
                    <a:pt x="4632960" y="0"/>
                  </a:lnTo>
                  <a:close/>
                </a:path>
                <a:path w="7877809" h="564514">
                  <a:moveTo>
                    <a:pt x="4882896" y="0"/>
                  </a:moveTo>
                  <a:lnTo>
                    <a:pt x="4744212" y="0"/>
                  </a:lnTo>
                  <a:lnTo>
                    <a:pt x="4744212" y="216408"/>
                  </a:lnTo>
                  <a:lnTo>
                    <a:pt x="4882896" y="216408"/>
                  </a:lnTo>
                  <a:lnTo>
                    <a:pt x="4882896" y="0"/>
                  </a:lnTo>
                  <a:close/>
                </a:path>
                <a:path w="7877809" h="564514">
                  <a:moveTo>
                    <a:pt x="5131308" y="0"/>
                  </a:moveTo>
                  <a:lnTo>
                    <a:pt x="4992624" y="0"/>
                  </a:lnTo>
                  <a:lnTo>
                    <a:pt x="4992624" y="131064"/>
                  </a:lnTo>
                  <a:lnTo>
                    <a:pt x="5131308" y="131064"/>
                  </a:lnTo>
                  <a:lnTo>
                    <a:pt x="5131308" y="0"/>
                  </a:lnTo>
                  <a:close/>
                </a:path>
                <a:path w="7877809" h="564514">
                  <a:moveTo>
                    <a:pt x="5381244" y="0"/>
                  </a:moveTo>
                  <a:lnTo>
                    <a:pt x="5242560" y="0"/>
                  </a:lnTo>
                  <a:lnTo>
                    <a:pt x="5242560" y="76200"/>
                  </a:lnTo>
                  <a:lnTo>
                    <a:pt x="5381244" y="76200"/>
                  </a:lnTo>
                  <a:lnTo>
                    <a:pt x="5381244" y="0"/>
                  </a:lnTo>
                  <a:close/>
                </a:path>
                <a:path w="7877809" h="564514">
                  <a:moveTo>
                    <a:pt x="5631180" y="0"/>
                  </a:moveTo>
                  <a:lnTo>
                    <a:pt x="5492496" y="0"/>
                  </a:lnTo>
                  <a:lnTo>
                    <a:pt x="5492496" y="272796"/>
                  </a:lnTo>
                  <a:lnTo>
                    <a:pt x="5631180" y="272796"/>
                  </a:lnTo>
                  <a:lnTo>
                    <a:pt x="5631180" y="0"/>
                  </a:lnTo>
                  <a:close/>
                </a:path>
                <a:path w="7877809" h="564514">
                  <a:moveTo>
                    <a:pt x="5881103" y="0"/>
                  </a:moveTo>
                  <a:lnTo>
                    <a:pt x="5742432" y="0"/>
                  </a:lnTo>
                  <a:lnTo>
                    <a:pt x="5742432" y="347472"/>
                  </a:lnTo>
                  <a:lnTo>
                    <a:pt x="5881103" y="347472"/>
                  </a:lnTo>
                  <a:lnTo>
                    <a:pt x="5881103" y="0"/>
                  </a:lnTo>
                  <a:close/>
                </a:path>
                <a:path w="7877809" h="564514">
                  <a:moveTo>
                    <a:pt x="6131052" y="0"/>
                  </a:moveTo>
                  <a:lnTo>
                    <a:pt x="5992355" y="0"/>
                  </a:lnTo>
                  <a:lnTo>
                    <a:pt x="5992355" y="513588"/>
                  </a:lnTo>
                  <a:lnTo>
                    <a:pt x="6131052" y="513588"/>
                  </a:lnTo>
                  <a:lnTo>
                    <a:pt x="6131052" y="0"/>
                  </a:lnTo>
                  <a:close/>
                </a:path>
                <a:path w="7877809" h="564514">
                  <a:moveTo>
                    <a:pt x="6379464" y="0"/>
                  </a:moveTo>
                  <a:lnTo>
                    <a:pt x="6240780" y="0"/>
                  </a:lnTo>
                  <a:lnTo>
                    <a:pt x="6240780" y="402336"/>
                  </a:lnTo>
                  <a:lnTo>
                    <a:pt x="6379464" y="402336"/>
                  </a:lnTo>
                  <a:lnTo>
                    <a:pt x="6379464" y="0"/>
                  </a:lnTo>
                  <a:close/>
                </a:path>
                <a:path w="7877809" h="564514">
                  <a:moveTo>
                    <a:pt x="6629400" y="0"/>
                  </a:moveTo>
                  <a:lnTo>
                    <a:pt x="6490716" y="0"/>
                  </a:lnTo>
                  <a:lnTo>
                    <a:pt x="6490716" y="417576"/>
                  </a:lnTo>
                  <a:lnTo>
                    <a:pt x="6629400" y="417576"/>
                  </a:lnTo>
                  <a:lnTo>
                    <a:pt x="6629400" y="0"/>
                  </a:lnTo>
                  <a:close/>
                </a:path>
                <a:path w="7877809" h="564514">
                  <a:moveTo>
                    <a:pt x="6879336" y="0"/>
                  </a:moveTo>
                  <a:lnTo>
                    <a:pt x="6740652" y="0"/>
                  </a:lnTo>
                  <a:lnTo>
                    <a:pt x="6740652" y="312420"/>
                  </a:lnTo>
                  <a:lnTo>
                    <a:pt x="6879336" y="312420"/>
                  </a:lnTo>
                  <a:lnTo>
                    <a:pt x="6879336" y="0"/>
                  </a:lnTo>
                  <a:close/>
                </a:path>
                <a:path w="7877809" h="564514">
                  <a:moveTo>
                    <a:pt x="7129272" y="0"/>
                  </a:moveTo>
                  <a:lnTo>
                    <a:pt x="6990588" y="0"/>
                  </a:lnTo>
                  <a:lnTo>
                    <a:pt x="6990588" y="533400"/>
                  </a:lnTo>
                  <a:lnTo>
                    <a:pt x="7129272" y="533400"/>
                  </a:lnTo>
                  <a:lnTo>
                    <a:pt x="7129272" y="0"/>
                  </a:lnTo>
                  <a:close/>
                </a:path>
                <a:path w="7877809" h="564514">
                  <a:moveTo>
                    <a:pt x="7379208" y="0"/>
                  </a:moveTo>
                  <a:lnTo>
                    <a:pt x="7240524" y="0"/>
                  </a:lnTo>
                  <a:lnTo>
                    <a:pt x="7240524" y="413004"/>
                  </a:lnTo>
                  <a:lnTo>
                    <a:pt x="7379208" y="413004"/>
                  </a:lnTo>
                  <a:lnTo>
                    <a:pt x="7379208" y="0"/>
                  </a:lnTo>
                  <a:close/>
                </a:path>
                <a:path w="7877809" h="564514">
                  <a:moveTo>
                    <a:pt x="7627620" y="0"/>
                  </a:moveTo>
                  <a:lnTo>
                    <a:pt x="7488936" y="0"/>
                  </a:lnTo>
                  <a:lnTo>
                    <a:pt x="7488936" y="537972"/>
                  </a:lnTo>
                  <a:lnTo>
                    <a:pt x="7627620" y="537972"/>
                  </a:lnTo>
                  <a:lnTo>
                    <a:pt x="7627620" y="0"/>
                  </a:lnTo>
                  <a:close/>
                </a:path>
                <a:path w="7877809" h="564514">
                  <a:moveTo>
                    <a:pt x="7877556" y="0"/>
                  </a:moveTo>
                  <a:lnTo>
                    <a:pt x="7738872" y="0"/>
                  </a:lnTo>
                  <a:lnTo>
                    <a:pt x="7738872" y="563892"/>
                  </a:lnTo>
                  <a:lnTo>
                    <a:pt x="7877556" y="563892"/>
                  </a:lnTo>
                  <a:lnTo>
                    <a:pt x="787755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21208" y="2871216"/>
              <a:ext cx="8034655" cy="2514600"/>
            </a:xfrm>
            <a:custGeom>
              <a:avLst/>
              <a:gdLst/>
              <a:ahLst/>
              <a:cxnLst/>
              <a:rect l="l" t="t" r="r" b="b"/>
              <a:pathLst>
                <a:path w="8034655" h="2514600">
                  <a:moveTo>
                    <a:pt x="45720" y="2514600"/>
                  </a:moveTo>
                  <a:lnTo>
                    <a:pt x="45720" y="0"/>
                  </a:lnTo>
                </a:path>
                <a:path w="8034655" h="2514600">
                  <a:moveTo>
                    <a:pt x="0" y="2514600"/>
                  </a:moveTo>
                  <a:lnTo>
                    <a:pt x="45720" y="2514600"/>
                  </a:lnTo>
                </a:path>
                <a:path w="8034655" h="2514600">
                  <a:moveTo>
                    <a:pt x="0" y="2263140"/>
                  </a:moveTo>
                  <a:lnTo>
                    <a:pt x="45720" y="2263140"/>
                  </a:lnTo>
                </a:path>
                <a:path w="8034655" h="2514600">
                  <a:moveTo>
                    <a:pt x="0" y="2011680"/>
                  </a:moveTo>
                  <a:lnTo>
                    <a:pt x="45720" y="2011680"/>
                  </a:lnTo>
                </a:path>
                <a:path w="8034655" h="2514600">
                  <a:moveTo>
                    <a:pt x="0" y="1760220"/>
                  </a:moveTo>
                  <a:lnTo>
                    <a:pt x="45720" y="1760220"/>
                  </a:lnTo>
                </a:path>
                <a:path w="8034655" h="2514600">
                  <a:moveTo>
                    <a:pt x="0" y="1508760"/>
                  </a:moveTo>
                  <a:lnTo>
                    <a:pt x="45720" y="1508760"/>
                  </a:lnTo>
                </a:path>
                <a:path w="8034655" h="2514600">
                  <a:moveTo>
                    <a:pt x="0" y="1257300"/>
                  </a:moveTo>
                  <a:lnTo>
                    <a:pt x="45720" y="1257300"/>
                  </a:lnTo>
                </a:path>
                <a:path w="8034655" h="2514600">
                  <a:moveTo>
                    <a:pt x="0" y="1005840"/>
                  </a:moveTo>
                  <a:lnTo>
                    <a:pt x="45720" y="1005840"/>
                  </a:lnTo>
                </a:path>
                <a:path w="8034655" h="2514600">
                  <a:moveTo>
                    <a:pt x="0" y="754380"/>
                  </a:moveTo>
                  <a:lnTo>
                    <a:pt x="45720" y="754380"/>
                  </a:lnTo>
                </a:path>
                <a:path w="8034655" h="2514600">
                  <a:moveTo>
                    <a:pt x="0" y="502920"/>
                  </a:moveTo>
                  <a:lnTo>
                    <a:pt x="45720" y="502920"/>
                  </a:lnTo>
                </a:path>
                <a:path w="8034655" h="2514600">
                  <a:moveTo>
                    <a:pt x="0" y="251460"/>
                  </a:moveTo>
                  <a:lnTo>
                    <a:pt x="45720" y="251460"/>
                  </a:lnTo>
                </a:path>
                <a:path w="8034655" h="2514600">
                  <a:moveTo>
                    <a:pt x="0" y="0"/>
                  </a:moveTo>
                  <a:lnTo>
                    <a:pt x="45720" y="0"/>
                  </a:lnTo>
                </a:path>
                <a:path w="8034655" h="2514600">
                  <a:moveTo>
                    <a:pt x="45720" y="1760220"/>
                  </a:moveTo>
                  <a:lnTo>
                    <a:pt x="8034528" y="176022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91134" y="3455670"/>
              <a:ext cx="7739380" cy="723900"/>
            </a:xfrm>
            <a:custGeom>
              <a:avLst/>
              <a:gdLst/>
              <a:ahLst/>
              <a:cxnLst/>
              <a:rect l="l" t="t" r="r" b="b"/>
              <a:pathLst>
                <a:path w="7739380" h="723900">
                  <a:moveTo>
                    <a:pt x="0" y="437387"/>
                  </a:moveTo>
                  <a:lnTo>
                    <a:pt x="249935" y="441959"/>
                  </a:lnTo>
                  <a:lnTo>
                    <a:pt x="499872" y="502919"/>
                  </a:lnTo>
                  <a:lnTo>
                    <a:pt x="749807" y="723899"/>
                  </a:lnTo>
                  <a:lnTo>
                    <a:pt x="998220" y="673607"/>
                  </a:lnTo>
                  <a:lnTo>
                    <a:pt x="1248155" y="496823"/>
                  </a:lnTo>
                  <a:lnTo>
                    <a:pt x="1498092" y="426719"/>
                  </a:lnTo>
                  <a:lnTo>
                    <a:pt x="1748027" y="547115"/>
                  </a:lnTo>
                  <a:lnTo>
                    <a:pt x="1997964" y="371855"/>
                  </a:lnTo>
                  <a:lnTo>
                    <a:pt x="2246376" y="306323"/>
                  </a:lnTo>
                  <a:lnTo>
                    <a:pt x="2496312" y="367283"/>
                  </a:lnTo>
                  <a:lnTo>
                    <a:pt x="2746248" y="280415"/>
                  </a:lnTo>
                  <a:lnTo>
                    <a:pt x="2996183" y="422147"/>
                  </a:lnTo>
                  <a:lnTo>
                    <a:pt x="3246119" y="371855"/>
                  </a:lnTo>
                  <a:lnTo>
                    <a:pt x="3496055" y="220979"/>
                  </a:lnTo>
                  <a:lnTo>
                    <a:pt x="3744467" y="230123"/>
                  </a:lnTo>
                  <a:lnTo>
                    <a:pt x="3994404" y="345947"/>
                  </a:lnTo>
                  <a:lnTo>
                    <a:pt x="4244340" y="185927"/>
                  </a:lnTo>
                  <a:lnTo>
                    <a:pt x="4494276" y="352043"/>
                  </a:lnTo>
                  <a:lnTo>
                    <a:pt x="4744212" y="225551"/>
                  </a:lnTo>
                  <a:lnTo>
                    <a:pt x="4992624" y="135635"/>
                  </a:lnTo>
                  <a:lnTo>
                    <a:pt x="5242560" y="135635"/>
                  </a:lnTo>
                  <a:lnTo>
                    <a:pt x="5492495" y="94487"/>
                  </a:lnTo>
                  <a:lnTo>
                    <a:pt x="5742432" y="59435"/>
                  </a:lnTo>
                  <a:lnTo>
                    <a:pt x="5992368" y="291083"/>
                  </a:lnTo>
                  <a:lnTo>
                    <a:pt x="6240780" y="175259"/>
                  </a:lnTo>
                  <a:lnTo>
                    <a:pt x="6490716" y="39624"/>
                  </a:lnTo>
                  <a:lnTo>
                    <a:pt x="6740652" y="4571"/>
                  </a:lnTo>
                  <a:lnTo>
                    <a:pt x="6990588" y="220979"/>
                  </a:lnTo>
                  <a:lnTo>
                    <a:pt x="7240524" y="0"/>
                  </a:lnTo>
                  <a:lnTo>
                    <a:pt x="7488936" y="245363"/>
                  </a:lnTo>
                  <a:lnTo>
                    <a:pt x="7738872" y="105155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91134" y="2996946"/>
              <a:ext cx="7739380" cy="962025"/>
            </a:xfrm>
            <a:custGeom>
              <a:avLst/>
              <a:gdLst/>
              <a:ahLst/>
              <a:cxnLst/>
              <a:rect l="l" t="t" r="r" b="b"/>
              <a:pathLst>
                <a:path w="7739380" h="962025">
                  <a:moveTo>
                    <a:pt x="0" y="669035"/>
                  </a:moveTo>
                  <a:lnTo>
                    <a:pt x="249935" y="749807"/>
                  </a:lnTo>
                  <a:lnTo>
                    <a:pt x="499872" y="688847"/>
                  </a:lnTo>
                  <a:lnTo>
                    <a:pt x="749807" y="950976"/>
                  </a:lnTo>
                  <a:lnTo>
                    <a:pt x="998220" y="961643"/>
                  </a:lnTo>
                  <a:lnTo>
                    <a:pt x="1248155" y="815339"/>
                  </a:lnTo>
                  <a:lnTo>
                    <a:pt x="1498092" y="745235"/>
                  </a:lnTo>
                  <a:lnTo>
                    <a:pt x="1748027" y="688847"/>
                  </a:lnTo>
                  <a:lnTo>
                    <a:pt x="1997964" y="588263"/>
                  </a:lnTo>
                  <a:lnTo>
                    <a:pt x="2246376" y="644651"/>
                  </a:lnTo>
                  <a:lnTo>
                    <a:pt x="2496312" y="574548"/>
                  </a:lnTo>
                  <a:lnTo>
                    <a:pt x="2746248" y="509015"/>
                  </a:lnTo>
                  <a:lnTo>
                    <a:pt x="2996183" y="725423"/>
                  </a:lnTo>
                  <a:lnTo>
                    <a:pt x="3246119" y="664463"/>
                  </a:lnTo>
                  <a:lnTo>
                    <a:pt x="3496055" y="448055"/>
                  </a:lnTo>
                  <a:lnTo>
                    <a:pt x="3744467" y="537971"/>
                  </a:lnTo>
                  <a:lnTo>
                    <a:pt x="3994404" y="598931"/>
                  </a:lnTo>
                  <a:lnTo>
                    <a:pt x="4244340" y="498348"/>
                  </a:lnTo>
                  <a:lnTo>
                    <a:pt x="4494276" y="594359"/>
                  </a:lnTo>
                  <a:lnTo>
                    <a:pt x="4744212" y="467867"/>
                  </a:lnTo>
                  <a:lnTo>
                    <a:pt x="4992624" y="463295"/>
                  </a:lnTo>
                  <a:lnTo>
                    <a:pt x="5242560" y="518159"/>
                  </a:lnTo>
                  <a:lnTo>
                    <a:pt x="5492495" y="281939"/>
                  </a:lnTo>
                  <a:lnTo>
                    <a:pt x="5742432" y="172212"/>
                  </a:lnTo>
                  <a:lnTo>
                    <a:pt x="5992368" y="236219"/>
                  </a:lnTo>
                  <a:lnTo>
                    <a:pt x="6240780" y="231648"/>
                  </a:lnTo>
                  <a:lnTo>
                    <a:pt x="6490716" y="80771"/>
                  </a:lnTo>
                  <a:lnTo>
                    <a:pt x="6740652" y="150875"/>
                  </a:lnTo>
                  <a:lnTo>
                    <a:pt x="6990588" y="146303"/>
                  </a:lnTo>
                  <a:lnTo>
                    <a:pt x="7240524" y="45719"/>
                  </a:lnTo>
                  <a:lnTo>
                    <a:pt x="7488936" y="166115"/>
                  </a:lnTo>
                  <a:lnTo>
                    <a:pt x="773887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02793" y="2688269"/>
            <a:ext cx="247015" cy="279209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62865">
              <a:spcBef>
                <a:spcPts val="63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54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54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54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54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54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47955">
              <a:spcBef>
                <a:spcPts val="54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47955">
              <a:spcBef>
                <a:spcPts val="54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97155">
              <a:spcBef>
                <a:spcPts val="540"/>
              </a:spcBef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-5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4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4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7315" y="5426759"/>
            <a:ext cx="7936230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68969" y="2741752"/>
            <a:ext cx="3238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13306C"/>
                </a:solidFill>
                <a:latin typeface="Arial"/>
                <a:cs typeface="Arial"/>
              </a:rPr>
              <a:t>3</a:t>
            </a:r>
            <a:r>
              <a:rPr sz="1200" b="1" spc="5" dirty="0">
                <a:solidFill>
                  <a:srgbClr val="13306C"/>
                </a:solidFill>
                <a:latin typeface="Arial"/>
                <a:cs typeface="Arial"/>
              </a:rPr>
              <a:t>2</a:t>
            </a:r>
            <a:r>
              <a:rPr sz="1200" b="1" dirty="0">
                <a:solidFill>
                  <a:srgbClr val="13306C"/>
                </a:solidFill>
                <a:latin typeface="Arial"/>
                <a:cs typeface="Arial"/>
              </a:rPr>
              <a:t>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97569" y="3453765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A30000"/>
                </a:solidFill>
                <a:latin typeface="Arial"/>
                <a:cs typeface="Arial"/>
              </a:rPr>
              <a:t>21</a:t>
            </a:r>
            <a:r>
              <a:rPr sz="1200" b="1" dirty="0">
                <a:solidFill>
                  <a:srgbClr val="A30000"/>
                </a:solidFill>
                <a:latin typeface="Arial"/>
                <a:cs typeface="Arial"/>
              </a:rPr>
              <a:t>,3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34171" y="4823459"/>
            <a:ext cx="390525" cy="181610"/>
          </a:xfrm>
          <a:custGeom>
            <a:avLst/>
            <a:gdLst/>
            <a:ahLst/>
            <a:cxnLst/>
            <a:rect l="l" t="t" r="r" b="b"/>
            <a:pathLst>
              <a:path w="390525" h="181610">
                <a:moveTo>
                  <a:pt x="390144" y="0"/>
                </a:moveTo>
                <a:lnTo>
                  <a:pt x="0" y="0"/>
                </a:lnTo>
                <a:lnTo>
                  <a:pt x="0" y="181356"/>
                </a:lnTo>
                <a:lnTo>
                  <a:pt x="390144" y="181356"/>
                </a:lnTo>
                <a:lnTo>
                  <a:pt x="390144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43696" y="4806137"/>
            <a:ext cx="3740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01973" y="637108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769870" y="637108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63211" y="6291071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19"/>
                </a:lnTo>
                <a:lnTo>
                  <a:pt x="213360" y="160019"/>
                </a:lnTo>
                <a:lnTo>
                  <a:pt x="21336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02407" y="6270752"/>
            <a:ext cx="49275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İ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racat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34510" y="6270752"/>
            <a:ext cx="44195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İthalat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15688" y="6270752"/>
            <a:ext cx="1363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Dış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Ticaret</a:t>
            </a:r>
            <a:r>
              <a:rPr sz="12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Dengesi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55527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09625"/>
            <a:ext cx="83591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İhracatta </a:t>
            </a:r>
            <a:r>
              <a:rPr sz="1800" b="1" dirty="0">
                <a:latin typeface="Tahoma"/>
                <a:cs typeface="Tahoma"/>
              </a:rPr>
              <a:t>ivme </a:t>
            </a:r>
            <a:r>
              <a:rPr sz="1800" b="1" spc="-5" dirty="0">
                <a:latin typeface="Tahoma"/>
                <a:cs typeface="Tahoma"/>
              </a:rPr>
              <a:t>kaybı</a:t>
            </a:r>
            <a:r>
              <a:rPr sz="1800" b="1" spc="-20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belirginleşmektedir.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/>
              <a:t>Ağustos </a:t>
            </a:r>
            <a:r>
              <a:rPr sz="1800" dirty="0"/>
              <a:t>ayında mevsim ve </a:t>
            </a:r>
            <a:r>
              <a:rPr sz="1800" spc="-5" dirty="0"/>
              <a:t>takvim etkilerinden arındırılmış verilere göre, </a:t>
            </a:r>
            <a:r>
              <a:rPr sz="1800" dirty="0"/>
              <a:t>ihracat </a:t>
            </a:r>
            <a:r>
              <a:rPr sz="1800" spc="-5" dirty="0"/>
              <a:t>bir  </a:t>
            </a:r>
            <a:r>
              <a:rPr sz="1800" dirty="0"/>
              <a:t>önceki aya göre </a:t>
            </a:r>
            <a:r>
              <a:rPr sz="1800" spc="-5" dirty="0"/>
              <a:t>%2,6, ithalat </a:t>
            </a:r>
            <a:r>
              <a:rPr sz="1800" dirty="0"/>
              <a:t>ise </a:t>
            </a:r>
            <a:r>
              <a:rPr sz="1800" spc="-5" dirty="0"/>
              <a:t>%3,8</a:t>
            </a:r>
            <a:r>
              <a:rPr sz="1800" spc="55" dirty="0"/>
              <a:t> </a:t>
            </a:r>
            <a:r>
              <a:rPr sz="1800" spc="-5" dirty="0"/>
              <a:t>artmıştır.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0" y="1834895"/>
            <a:ext cx="9144000" cy="584200"/>
          </a:xfrm>
          <a:custGeom>
            <a:avLst/>
            <a:gdLst/>
            <a:ahLst/>
            <a:cxnLst/>
            <a:rect l="l" t="t" r="r" b="b"/>
            <a:pathLst>
              <a:path w="9144000" h="584200">
                <a:moveTo>
                  <a:pt x="9144000" y="0"/>
                </a:moveTo>
                <a:lnTo>
                  <a:pt x="0" y="0"/>
                </a:lnTo>
                <a:lnTo>
                  <a:pt x="0" y="583691"/>
                </a:lnTo>
                <a:lnTo>
                  <a:pt x="9144000" y="58369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7958" y="1866137"/>
            <a:ext cx="71672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64105" marR="5080" indent="-235204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İhracat ve ithalat (mevsim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ve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takvim etkilerinden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arındırılmış, milyar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dolar ve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%) 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Ocak 2020 – Ağustos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9223" y="2793492"/>
            <a:ext cx="3584575" cy="2670175"/>
            <a:chOff x="649223" y="2793492"/>
            <a:chExt cx="3584575" cy="2670175"/>
          </a:xfrm>
        </p:grpSpPr>
        <p:sp>
          <p:nvSpPr>
            <p:cNvPr id="6" name="object 6"/>
            <p:cNvSpPr/>
            <p:nvPr/>
          </p:nvSpPr>
          <p:spPr>
            <a:xfrm>
              <a:off x="649223" y="2798064"/>
              <a:ext cx="3566160" cy="2661285"/>
            </a:xfrm>
            <a:custGeom>
              <a:avLst/>
              <a:gdLst/>
              <a:ahLst/>
              <a:cxnLst/>
              <a:rect l="l" t="t" r="r" b="b"/>
              <a:pathLst>
                <a:path w="3566160" h="2661285">
                  <a:moveTo>
                    <a:pt x="45720" y="2660904"/>
                  </a:moveTo>
                  <a:lnTo>
                    <a:pt x="45720" y="0"/>
                  </a:lnTo>
                </a:path>
                <a:path w="3566160" h="2661285">
                  <a:moveTo>
                    <a:pt x="0" y="2660904"/>
                  </a:moveTo>
                  <a:lnTo>
                    <a:pt x="45720" y="2660904"/>
                  </a:lnTo>
                </a:path>
                <a:path w="3566160" h="2661285">
                  <a:moveTo>
                    <a:pt x="0" y="2217420"/>
                  </a:moveTo>
                  <a:lnTo>
                    <a:pt x="45720" y="2217420"/>
                  </a:lnTo>
                </a:path>
                <a:path w="3566160" h="2661285">
                  <a:moveTo>
                    <a:pt x="0" y="1773936"/>
                  </a:moveTo>
                  <a:lnTo>
                    <a:pt x="45720" y="1773936"/>
                  </a:lnTo>
                </a:path>
                <a:path w="3566160" h="2661285">
                  <a:moveTo>
                    <a:pt x="0" y="1330452"/>
                  </a:moveTo>
                  <a:lnTo>
                    <a:pt x="45720" y="1330452"/>
                  </a:lnTo>
                </a:path>
                <a:path w="3566160" h="2661285">
                  <a:moveTo>
                    <a:pt x="0" y="886968"/>
                  </a:moveTo>
                  <a:lnTo>
                    <a:pt x="45720" y="886968"/>
                  </a:lnTo>
                </a:path>
                <a:path w="3566160" h="2661285">
                  <a:moveTo>
                    <a:pt x="0" y="443484"/>
                  </a:moveTo>
                  <a:lnTo>
                    <a:pt x="45720" y="443484"/>
                  </a:lnTo>
                </a:path>
                <a:path w="3566160" h="2661285">
                  <a:moveTo>
                    <a:pt x="0" y="0"/>
                  </a:moveTo>
                  <a:lnTo>
                    <a:pt x="45720" y="0"/>
                  </a:lnTo>
                </a:path>
                <a:path w="3566160" h="2661285">
                  <a:moveTo>
                    <a:pt x="45720" y="2660904"/>
                  </a:moveTo>
                  <a:lnTo>
                    <a:pt x="3566160" y="266090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95705" y="3890010"/>
              <a:ext cx="3519170" cy="1259205"/>
            </a:xfrm>
            <a:custGeom>
              <a:avLst/>
              <a:gdLst/>
              <a:ahLst/>
              <a:cxnLst/>
              <a:rect l="l" t="t" r="r" b="b"/>
              <a:pathLst>
                <a:path w="3519170" h="1259204">
                  <a:moveTo>
                    <a:pt x="0" y="620267"/>
                  </a:moveTo>
                  <a:lnTo>
                    <a:pt x="112775" y="664463"/>
                  </a:lnTo>
                  <a:lnTo>
                    <a:pt x="227075" y="903732"/>
                  </a:lnTo>
                  <a:lnTo>
                    <a:pt x="339852" y="1258823"/>
                  </a:lnTo>
                  <a:lnTo>
                    <a:pt x="454152" y="1001267"/>
                  </a:lnTo>
                  <a:lnTo>
                    <a:pt x="566928" y="896112"/>
                  </a:lnTo>
                  <a:lnTo>
                    <a:pt x="681228" y="726947"/>
                  </a:lnTo>
                  <a:lnTo>
                    <a:pt x="794004" y="762000"/>
                  </a:lnTo>
                  <a:lnTo>
                    <a:pt x="908304" y="682751"/>
                  </a:lnTo>
                  <a:lnTo>
                    <a:pt x="1021080" y="585215"/>
                  </a:lnTo>
                  <a:lnTo>
                    <a:pt x="1135380" y="629412"/>
                  </a:lnTo>
                  <a:lnTo>
                    <a:pt x="1248156" y="531876"/>
                  </a:lnTo>
                  <a:lnTo>
                    <a:pt x="1362456" y="487679"/>
                  </a:lnTo>
                  <a:lnTo>
                    <a:pt x="1475232" y="531876"/>
                  </a:lnTo>
                  <a:lnTo>
                    <a:pt x="1589532" y="460247"/>
                  </a:lnTo>
                  <a:lnTo>
                    <a:pt x="1702308" y="416051"/>
                  </a:lnTo>
                  <a:lnTo>
                    <a:pt x="1816608" y="362712"/>
                  </a:lnTo>
                  <a:lnTo>
                    <a:pt x="1929383" y="362712"/>
                  </a:lnTo>
                  <a:lnTo>
                    <a:pt x="2043683" y="345947"/>
                  </a:lnTo>
                  <a:lnTo>
                    <a:pt x="2156460" y="274319"/>
                  </a:lnTo>
                  <a:lnTo>
                    <a:pt x="2270760" y="274319"/>
                  </a:lnTo>
                  <a:lnTo>
                    <a:pt x="2383536" y="239267"/>
                  </a:lnTo>
                  <a:lnTo>
                    <a:pt x="2497836" y="220979"/>
                  </a:lnTo>
                  <a:lnTo>
                    <a:pt x="2610611" y="150875"/>
                  </a:lnTo>
                  <a:lnTo>
                    <a:pt x="2724911" y="239267"/>
                  </a:lnTo>
                  <a:lnTo>
                    <a:pt x="2837688" y="185927"/>
                  </a:lnTo>
                  <a:lnTo>
                    <a:pt x="2951988" y="160019"/>
                  </a:lnTo>
                  <a:lnTo>
                    <a:pt x="3064764" y="0"/>
                  </a:lnTo>
                  <a:lnTo>
                    <a:pt x="3179064" y="150875"/>
                  </a:lnTo>
                  <a:lnTo>
                    <a:pt x="3291840" y="53339"/>
                  </a:lnTo>
                  <a:lnTo>
                    <a:pt x="3406140" y="167639"/>
                  </a:lnTo>
                  <a:lnTo>
                    <a:pt x="3518916" y="11430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95705" y="3047238"/>
              <a:ext cx="3519170" cy="1693545"/>
            </a:xfrm>
            <a:custGeom>
              <a:avLst/>
              <a:gdLst/>
              <a:ahLst/>
              <a:cxnLst/>
              <a:rect l="l" t="t" r="r" b="b"/>
              <a:pathLst>
                <a:path w="3519170" h="1693545">
                  <a:moveTo>
                    <a:pt x="0" y="1072895"/>
                  </a:moveTo>
                  <a:lnTo>
                    <a:pt x="112775" y="1205484"/>
                  </a:lnTo>
                  <a:lnTo>
                    <a:pt x="227075" y="1267968"/>
                  </a:lnTo>
                  <a:lnTo>
                    <a:pt x="339852" y="1693164"/>
                  </a:lnTo>
                  <a:lnTo>
                    <a:pt x="454152" y="1595628"/>
                  </a:lnTo>
                  <a:lnTo>
                    <a:pt x="566928" y="1481328"/>
                  </a:lnTo>
                  <a:lnTo>
                    <a:pt x="681228" y="1347216"/>
                  </a:lnTo>
                  <a:lnTo>
                    <a:pt x="794004" y="1063752"/>
                  </a:lnTo>
                  <a:lnTo>
                    <a:pt x="908304" y="1063752"/>
                  </a:lnTo>
                  <a:lnTo>
                    <a:pt x="1021080" y="1107948"/>
                  </a:lnTo>
                  <a:lnTo>
                    <a:pt x="1135380" y="984504"/>
                  </a:lnTo>
                  <a:lnTo>
                    <a:pt x="1248156" y="1010412"/>
                  </a:lnTo>
                  <a:lnTo>
                    <a:pt x="1362456" y="1072895"/>
                  </a:lnTo>
                  <a:lnTo>
                    <a:pt x="1475232" y="1046988"/>
                  </a:lnTo>
                  <a:lnTo>
                    <a:pt x="1589532" y="912876"/>
                  </a:lnTo>
                  <a:lnTo>
                    <a:pt x="1702308" y="984504"/>
                  </a:lnTo>
                  <a:lnTo>
                    <a:pt x="1816608" y="949451"/>
                  </a:lnTo>
                  <a:lnTo>
                    <a:pt x="1929383" y="949451"/>
                  </a:lnTo>
                  <a:lnTo>
                    <a:pt x="2043683" y="859536"/>
                  </a:lnTo>
                  <a:lnTo>
                    <a:pt x="2156460" y="762000"/>
                  </a:lnTo>
                  <a:lnTo>
                    <a:pt x="2270760" y="851916"/>
                  </a:lnTo>
                  <a:lnTo>
                    <a:pt x="2383536" y="815339"/>
                  </a:lnTo>
                  <a:lnTo>
                    <a:pt x="2497836" y="522732"/>
                  </a:lnTo>
                  <a:lnTo>
                    <a:pt x="2610611" y="443484"/>
                  </a:lnTo>
                  <a:lnTo>
                    <a:pt x="2724911" y="204215"/>
                  </a:lnTo>
                  <a:lnTo>
                    <a:pt x="2837688" y="265175"/>
                  </a:lnTo>
                  <a:lnTo>
                    <a:pt x="2951988" y="301751"/>
                  </a:lnTo>
                  <a:lnTo>
                    <a:pt x="3064764" y="292608"/>
                  </a:lnTo>
                  <a:lnTo>
                    <a:pt x="3179064" y="167639"/>
                  </a:lnTo>
                  <a:lnTo>
                    <a:pt x="3291840" y="167639"/>
                  </a:lnTo>
                  <a:lnTo>
                    <a:pt x="3406140" y="106679"/>
                  </a:lnTo>
                  <a:lnTo>
                    <a:pt x="3518916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66750" y="5344795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2015" y="4901310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2015" y="4457141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2015" y="401396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2015" y="3570478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2015" y="3126994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2015" y="2683509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1887" y="5499912"/>
            <a:ext cx="3601720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53585" y="4046346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21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,4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53585" y="2791459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32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30046" y="637108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60626" y="637108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602" y="6270752"/>
            <a:ext cx="2592070" cy="551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9690">
              <a:spcBef>
                <a:spcPts val="100"/>
              </a:spcBef>
              <a:tabLst>
                <a:tab pos="2162175" algn="l"/>
              </a:tabLst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İhracat	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İthalat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727447" y="2793492"/>
            <a:ext cx="3598545" cy="2670175"/>
            <a:chOff x="4727447" y="2793492"/>
            <a:chExt cx="3598545" cy="2670175"/>
          </a:xfrm>
        </p:grpSpPr>
        <p:sp>
          <p:nvSpPr>
            <p:cNvPr id="23" name="object 23"/>
            <p:cNvSpPr/>
            <p:nvPr/>
          </p:nvSpPr>
          <p:spPr>
            <a:xfrm>
              <a:off x="4727447" y="2798064"/>
              <a:ext cx="3578860" cy="2661285"/>
            </a:xfrm>
            <a:custGeom>
              <a:avLst/>
              <a:gdLst/>
              <a:ahLst/>
              <a:cxnLst/>
              <a:rect l="l" t="t" r="r" b="b"/>
              <a:pathLst>
                <a:path w="3578859" h="2661285">
                  <a:moveTo>
                    <a:pt x="45719" y="2660904"/>
                  </a:moveTo>
                  <a:lnTo>
                    <a:pt x="45719" y="0"/>
                  </a:lnTo>
                </a:path>
                <a:path w="3578859" h="2661285">
                  <a:moveTo>
                    <a:pt x="0" y="2660904"/>
                  </a:moveTo>
                  <a:lnTo>
                    <a:pt x="45719" y="2660904"/>
                  </a:lnTo>
                </a:path>
                <a:path w="3578859" h="2661285">
                  <a:moveTo>
                    <a:pt x="0" y="2328672"/>
                  </a:moveTo>
                  <a:lnTo>
                    <a:pt x="45719" y="2328672"/>
                  </a:lnTo>
                </a:path>
                <a:path w="3578859" h="2661285">
                  <a:moveTo>
                    <a:pt x="0" y="1996440"/>
                  </a:moveTo>
                  <a:lnTo>
                    <a:pt x="45719" y="1996440"/>
                  </a:lnTo>
                </a:path>
                <a:path w="3578859" h="2661285">
                  <a:moveTo>
                    <a:pt x="0" y="1664208"/>
                  </a:moveTo>
                  <a:lnTo>
                    <a:pt x="45719" y="1664208"/>
                  </a:lnTo>
                </a:path>
                <a:path w="3578859" h="2661285">
                  <a:moveTo>
                    <a:pt x="0" y="1330452"/>
                  </a:moveTo>
                  <a:lnTo>
                    <a:pt x="45719" y="1330452"/>
                  </a:lnTo>
                </a:path>
                <a:path w="3578859" h="2661285">
                  <a:moveTo>
                    <a:pt x="0" y="998219"/>
                  </a:moveTo>
                  <a:lnTo>
                    <a:pt x="45719" y="998219"/>
                  </a:lnTo>
                </a:path>
                <a:path w="3578859" h="2661285">
                  <a:moveTo>
                    <a:pt x="0" y="665988"/>
                  </a:moveTo>
                  <a:lnTo>
                    <a:pt x="45719" y="665988"/>
                  </a:lnTo>
                </a:path>
                <a:path w="3578859" h="2661285">
                  <a:moveTo>
                    <a:pt x="0" y="333756"/>
                  </a:moveTo>
                  <a:lnTo>
                    <a:pt x="45719" y="333756"/>
                  </a:lnTo>
                </a:path>
                <a:path w="3578859" h="2661285">
                  <a:moveTo>
                    <a:pt x="0" y="0"/>
                  </a:moveTo>
                  <a:lnTo>
                    <a:pt x="45719" y="0"/>
                  </a:lnTo>
                </a:path>
                <a:path w="3578859" h="2661285">
                  <a:moveTo>
                    <a:pt x="45719" y="1330452"/>
                  </a:moveTo>
                  <a:lnTo>
                    <a:pt x="3578352" y="133045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773929" y="3028950"/>
              <a:ext cx="3533140" cy="2158365"/>
            </a:xfrm>
            <a:custGeom>
              <a:avLst/>
              <a:gdLst/>
              <a:ahLst/>
              <a:cxnLst/>
              <a:rect l="l" t="t" r="r" b="b"/>
              <a:pathLst>
                <a:path w="3533140" h="2158365">
                  <a:moveTo>
                    <a:pt x="0" y="957072"/>
                  </a:moveTo>
                  <a:lnTo>
                    <a:pt x="114300" y="1199388"/>
                  </a:lnTo>
                  <a:lnTo>
                    <a:pt x="227075" y="1696212"/>
                  </a:lnTo>
                  <a:lnTo>
                    <a:pt x="341375" y="2157984"/>
                  </a:lnTo>
                  <a:lnTo>
                    <a:pt x="455675" y="0"/>
                  </a:lnTo>
                  <a:lnTo>
                    <a:pt x="569976" y="720851"/>
                  </a:lnTo>
                  <a:lnTo>
                    <a:pt x="682752" y="601980"/>
                  </a:lnTo>
                  <a:lnTo>
                    <a:pt x="797052" y="1203960"/>
                  </a:lnTo>
                  <a:lnTo>
                    <a:pt x="911352" y="880872"/>
                  </a:lnTo>
                  <a:lnTo>
                    <a:pt x="1025652" y="858012"/>
                  </a:lnTo>
                  <a:lnTo>
                    <a:pt x="1138428" y="1203960"/>
                  </a:lnTo>
                  <a:lnTo>
                    <a:pt x="1252728" y="867156"/>
                  </a:lnTo>
                  <a:lnTo>
                    <a:pt x="1367028" y="1010412"/>
                  </a:lnTo>
                  <a:lnTo>
                    <a:pt x="1481328" y="1179576"/>
                  </a:lnTo>
                  <a:lnTo>
                    <a:pt x="1594104" y="950976"/>
                  </a:lnTo>
                  <a:lnTo>
                    <a:pt x="1708404" y="1007363"/>
                  </a:lnTo>
                  <a:lnTo>
                    <a:pt x="1822703" y="979932"/>
                  </a:lnTo>
                  <a:lnTo>
                    <a:pt x="1937003" y="1103376"/>
                  </a:lnTo>
                  <a:lnTo>
                    <a:pt x="2051303" y="1066800"/>
                  </a:lnTo>
                  <a:lnTo>
                    <a:pt x="2164079" y="963168"/>
                  </a:lnTo>
                  <a:lnTo>
                    <a:pt x="2278379" y="1103376"/>
                  </a:lnTo>
                  <a:lnTo>
                    <a:pt x="2392679" y="1030224"/>
                  </a:lnTo>
                  <a:lnTo>
                    <a:pt x="2506979" y="1060704"/>
                  </a:lnTo>
                  <a:lnTo>
                    <a:pt x="2619755" y="976883"/>
                  </a:lnTo>
                  <a:lnTo>
                    <a:pt x="2734055" y="1252727"/>
                  </a:lnTo>
                  <a:lnTo>
                    <a:pt x="2848355" y="993648"/>
                  </a:lnTo>
                  <a:lnTo>
                    <a:pt x="2962655" y="1060704"/>
                  </a:lnTo>
                  <a:lnTo>
                    <a:pt x="3075431" y="813816"/>
                  </a:lnTo>
                  <a:lnTo>
                    <a:pt x="3189731" y="1339595"/>
                  </a:lnTo>
                  <a:lnTo>
                    <a:pt x="3304031" y="931163"/>
                  </a:lnTo>
                  <a:lnTo>
                    <a:pt x="3418331" y="1289304"/>
                  </a:lnTo>
                  <a:lnTo>
                    <a:pt x="3532631" y="1013460"/>
                  </a:lnTo>
                </a:path>
              </a:pathLst>
            </a:custGeom>
            <a:ln w="38099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773929" y="3507486"/>
              <a:ext cx="3533140" cy="1519555"/>
            </a:xfrm>
            <a:custGeom>
              <a:avLst/>
              <a:gdLst/>
              <a:ahLst/>
              <a:cxnLst/>
              <a:rect l="l" t="t" r="r" b="b"/>
              <a:pathLst>
                <a:path w="3533140" h="1519554">
                  <a:moveTo>
                    <a:pt x="0" y="425195"/>
                  </a:moveTo>
                  <a:lnTo>
                    <a:pt x="114300" y="871727"/>
                  </a:lnTo>
                  <a:lnTo>
                    <a:pt x="227075" y="751332"/>
                  </a:lnTo>
                  <a:lnTo>
                    <a:pt x="341375" y="1519427"/>
                  </a:lnTo>
                  <a:lnTo>
                    <a:pt x="455675" y="326136"/>
                  </a:lnTo>
                  <a:lnTo>
                    <a:pt x="569976" y="335280"/>
                  </a:lnTo>
                  <a:lnTo>
                    <a:pt x="682752" y="281939"/>
                  </a:lnTo>
                  <a:lnTo>
                    <a:pt x="797052" y="0"/>
                  </a:lnTo>
                  <a:lnTo>
                    <a:pt x="911352" y="624839"/>
                  </a:lnTo>
                  <a:lnTo>
                    <a:pt x="1025652" y="697991"/>
                  </a:lnTo>
                  <a:lnTo>
                    <a:pt x="1138428" y="391668"/>
                  </a:lnTo>
                  <a:lnTo>
                    <a:pt x="1252728" y="675132"/>
                  </a:lnTo>
                  <a:lnTo>
                    <a:pt x="1367028" y="725424"/>
                  </a:lnTo>
                  <a:lnTo>
                    <a:pt x="1481328" y="568451"/>
                  </a:lnTo>
                  <a:lnTo>
                    <a:pt x="1594104" y="391668"/>
                  </a:lnTo>
                  <a:lnTo>
                    <a:pt x="1708404" y="740663"/>
                  </a:lnTo>
                  <a:lnTo>
                    <a:pt x="1822703" y="557783"/>
                  </a:lnTo>
                  <a:lnTo>
                    <a:pt x="1937003" y="618744"/>
                  </a:lnTo>
                  <a:lnTo>
                    <a:pt x="2051303" y="464819"/>
                  </a:lnTo>
                  <a:lnTo>
                    <a:pt x="2164079" y="464819"/>
                  </a:lnTo>
                  <a:lnTo>
                    <a:pt x="2278379" y="748283"/>
                  </a:lnTo>
                  <a:lnTo>
                    <a:pt x="2392679" y="565403"/>
                  </a:lnTo>
                  <a:lnTo>
                    <a:pt x="2506979" y="152400"/>
                  </a:lnTo>
                  <a:lnTo>
                    <a:pt x="2619755" y="498347"/>
                  </a:lnTo>
                  <a:lnTo>
                    <a:pt x="2734055" y="295656"/>
                  </a:lnTo>
                  <a:lnTo>
                    <a:pt x="2848355" y="704088"/>
                  </a:lnTo>
                  <a:lnTo>
                    <a:pt x="2962655" y="658368"/>
                  </a:lnTo>
                  <a:lnTo>
                    <a:pt x="3075431" y="608076"/>
                  </a:lnTo>
                  <a:lnTo>
                    <a:pt x="3189731" y="464819"/>
                  </a:lnTo>
                  <a:lnTo>
                    <a:pt x="3304031" y="624839"/>
                  </a:lnTo>
                  <a:lnTo>
                    <a:pt x="3418331" y="545591"/>
                  </a:lnTo>
                  <a:lnTo>
                    <a:pt x="3532631" y="49530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410202" y="5344795"/>
            <a:ext cx="245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10202" y="5012182"/>
            <a:ext cx="245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10202" y="4679442"/>
            <a:ext cx="245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10202" y="4346829"/>
            <a:ext cx="245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545584" y="4013961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60875" y="3681476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60875" y="3348304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60875" y="3016122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60875" y="2683509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681051" y="5499912"/>
            <a:ext cx="3614420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373871" y="3936619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189468" y="3747261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3,8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272278" y="6291834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272278" y="6525006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06339" y="6140602"/>
            <a:ext cx="2542540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99"/>
              </a:lnSpc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İhracat - önceki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aya göre değişim</a:t>
            </a:r>
            <a:r>
              <a:rPr sz="1200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(%)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İthalat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 önceki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aya göre değişim</a:t>
            </a:r>
            <a:r>
              <a:rPr sz="12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(%)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87763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09625"/>
            <a:ext cx="83591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İhracatta </a:t>
            </a:r>
            <a:r>
              <a:rPr sz="1800" b="1" dirty="0">
                <a:latin typeface="Tahoma"/>
                <a:cs typeface="Tahoma"/>
              </a:rPr>
              <a:t>ivme </a:t>
            </a:r>
            <a:r>
              <a:rPr sz="1800" b="1" spc="-5" dirty="0">
                <a:latin typeface="Tahoma"/>
                <a:cs typeface="Tahoma"/>
              </a:rPr>
              <a:t>kaybı</a:t>
            </a:r>
            <a:r>
              <a:rPr sz="1800" b="1" spc="-20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belirginleşmektedir.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/>
              <a:t>Ağustos </a:t>
            </a:r>
            <a:r>
              <a:rPr sz="1800" dirty="0"/>
              <a:t>ayında mevsim ve </a:t>
            </a:r>
            <a:r>
              <a:rPr sz="1800" spc="-5" dirty="0"/>
              <a:t>takvim etkilerinden arındırılmış verilere göre, </a:t>
            </a:r>
            <a:r>
              <a:rPr sz="1800" dirty="0"/>
              <a:t>ihracat </a:t>
            </a:r>
            <a:r>
              <a:rPr sz="1800" spc="-5" dirty="0"/>
              <a:t>bir  </a:t>
            </a:r>
            <a:r>
              <a:rPr sz="1800" dirty="0"/>
              <a:t>önceki aya göre </a:t>
            </a:r>
            <a:r>
              <a:rPr sz="1800" spc="-5" dirty="0"/>
              <a:t>%2,6, ithalat </a:t>
            </a:r>
            <a:r>
              <a:rPr sz="1800" dirty="0"/>
              <a:t>ise </a:t>
            </a:r>
            <a:r>
              <a:rPr sz="1800" spc="-5" dirty="0"/>
              <a:t>%3,8</a:t>
            </a:r>
            <a:r>
              <a:rPr sz="1800" spc="55" dirty="0"/>
              <a:t> </a:t>
            </a:r>
            <a:r>
              <a:rPr sz="1800" spc="-5" dirty="0"/>
              <a:t>artmıştır.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0" y="1834895"/>
            <a:ext cx="9144000" cy="584200"/>
          </a:xfrm>
          <a:custGeom>
            <a:avLst/>
            <a:gdLst/>
            <a:ahLst/>
            <a:cxnLst/>
            <a:rect l="l" t="t" r="r" b="b"/>
            <a:pathLst>
              <a:path w="9144000" h="584200">
                <a:moveTo>
                  <a:pt x="9144000" y="0"/>
                </a:moveTo>
                <a:lnTo>
                  <a:pt x="0" y="0"/>
                </a:lnTo>
                <a:lnTo>
                  <a:pt x="0" y="583691"/>
                </a:lnTo>
                <a:lnTo>
                  <a:pt x="9144000" y="58369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7958" y="1866137"/>
            <a:ext cx="71672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64105" marR="5080" indent="-235204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İhracat ve ithalat (mevsim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ve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takvim etkilerinden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arındırılmış, milyar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dolar ve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%) 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Ocak 2020 – Ağustos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9223" y="2793492"/>
            <a:ext cx="3584575" cy="2670175"/>
            <a:chOff x="649223" y="2793492"/>
            <a:chExt cx="3584575" cy="2670175"/>
          </a:xfrm>
        </p:grpSpPr>
        <p:sp>
          <p:nvSpPr>
            <p:cNvPr id="6" name="object 6"/>
            <p:cNvSpPr/>
            <p:nvPr/>
          </p:nvSpPr>
          <p:spPr>
            <a:xfrm>
              <a:off x="649223" y="2798064"/>
              <a:ext cx="3566160" cy="2661285"/>
            </a:xfrm>
            <a:custGeom>
              <a:avLst/>
              <a:gdLst/>
              <a:ahLst/>
              <a:cxnLst/>
              <a:rect l="l" t="t" r="r" b="b"/>
              <a:pathLst>
                <a:path w="3566160" h="2661285">
                  <a:moveTo>
                    <a:pt x="45720" y="2660904"/>
                  </a:moveTo>
                  <a:lnTo>
                    <a:pt x="45720" y="0"/>
                  </a:lnTo>
                </a:path>
                <a:path w="3566160" h="2661285">
                  <a:moveTo>
                    <a:pt x="0" y="2660904"/>
                  </a:moveTo>
                  <a:lnTo>
                    <a:pt x="45720" y="2660904"/>
                  </a:lnTo>
                </a:path>
                <a:path w="3566160" h="2661285">
                  <a:moveTo>
                    <a:pt x="0" y="2217420"/>
                  </a:moveTo>
                  <a:lnTo>
                    <a:pt x="45720" y="2217420"/>
                  </a:lnTo>
                </a:path>
                <a:path w="3566160" h="2661285">
                  <a:moveTo>
                    <a:pt x="0" y="1773936"/>
                  </a:moveTo>
                  <a:lnTo>
                    <a:pt x="45720" y="1773936"/>
                  </a:lnTo>
                </a:path>
                <a:path w="3566160" h="2661285">
                  <a:moveTo>
                    <a:pt x="0" y="1330452"/>
                  </a:moveTo>
                  <a:lnTo>
                    <a:pt x="45720" y="1330452"/>
                  </a:lnTo>
                </a:path>
                <a:path w="3566160" h="2661285">
                  <a:moveTo>
                    <a:pt x="0" y="886968"/>
                  </a:moveTo>
                  <a:lnTo>
                    <a:pt x="45720" y="886968"/>
                  </a:lnTo>
                </a:path>
                <a:path w="3566160" h="2661285">
                  <a:moveTo>
                    <a:pt x="0" y="443484"/>
                  </a:moveTo>
                  <a:lnTo>
                    <a:pt x="45720" y="443484"/>
                  </a:lnTo>
                </a:path>
                <a:path w="3566160" h="2661285">
                  <a:moveTo>
                    <a:pt x="0" y="0"/>
                  </a:moveTo>
                  <a:lnTo>
                    <a:pt x="45720" y="0"/>
                  </a:lnTo>
                </a:path>
                <a:path w="3566160" h="2661285">
                  <a:moveTo>
                    <a:pt x="45720" y="2660904"/>
                  </a:moveTo>
                  <a:lnTo>
                    <a:pt x="3566160" y="266090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95705" y="3890010"/>
              <a:ext cx="3519170" cy="1259205"/>
            </a:xfrm>
            <a:custGeom>
              <a:avLst/>
              <a:gdLst/>
              <a:ahLst/>
              <a:cxnLst/>
              <a:rect l="l" t="t" r="r" b="b"/>
              <a:pathLst>
                <a:path w="3519170" h="1259204">
                  <a:moveTo>
                    <a:pt x="0" y="620267"/>
                  </a:moveTo>
                  <a:lnTo>
                    <a:pt x="112775" y="664463"/>
                  </a:lnTo>
                  <a:lnTo>
                    <a:pt x="227075" y="903732"/>
                  </a:lnTo>
                  <a:lnTo>
                    <a:pt x="339852" y="1258823"/>
                  </a:lnTo>
                  <a:lnTo>
                    <a:pt x="454152" y="1001267"/>
                  </a:lnTo>
                  <a:lnTo>
                    <a:pt x="566928" y="896112"/>
                  </a:lnTo>
                  <a:lnTo>
                    <a:pt x="681228" y="726947"/>
                  </a:lnTo>
                  <a:lnTo>
                    <a:pt x="794004" y="762000"/>
                  </a:lnTo>
                  <a:lnTo>
                    <a:pt x="908304" y="682751"/>
                  </a:lnTo>
                  <a:lnTo>
                    <a:pt x="1021080" y="585215"/>
                  </a:lnTo>
                  <a:lnTo>
                    <a:pt x="1135380" y="629412"/>
                  </a:lnTo>
                  <a:lnTo>
                    <a:pt x="1248156" y="531876"/>
                  </a:lnTo>
                  <a:lnTo>
                    <a:pt x="1362456" y="487679"/>
                  </a:lnTo>
                  <a:lnTo>
                    <a:pt x="1475232" y="531876"/>
                  </a:lnTo>
                  <a:lnTo>
                    <a:pt x="1589532" y="460247"/>
                  </a:lnTo>
                  <a:lnTo>
                    <a:pt x="1702308" y="416051"/>
                  </a:lnTo>
                  <a:lnTo>
                    <a:pt x="1816608" y="362712"/>
                  </a:lnTo>
                  <a:lnTo>
                    <a:pt x="1929383" y="362712"/>
                  </a:lnTo>
                  <a:lnTo>
                    <a:pt x="2043683" y="345947"/>
                  </a:lnTo>
                  <a:lnTo>
                    <a:pt x="2156460" y="274319"/>
                  </a:lnTo>
                  <a:lnTo>
                    <a:pt x="2270760" y="274319"/>
                  </a:lnTo>
                  <a:lnTo>
                    <a:pt x="2383536" y="239267"/>
                  </a:lnTo>
                  <a:lnTo>
                    <a:pt x="2497836" y="220979"/>
                  </a:lnTo>
                  <a:lnTo>
                    <a:pt x="2610611" y="150875"/>
                  </a:lnTo>
                  <a:lnTo>
                    <a:pt x="2724911" y="239267"/>
                  </a:lnTo>
                  <a:lnTo>
                    <a:pt x="2837688" y="185927"/>
                  </a:lnTo>
                  <a:lnTo>
                    <a:pt x="2951988" y="160019"/>
                  </a:lnTo>
                  <a:lnTo>
                    <a:pt x="3064764" y="0"/>
                  </a:lnTo>
                  <a:lnTo>
                    <a:pt x="3179064" y="150875"/>
                  </a:lnTo>
                  <a:lnTo>
                    <a:pt x="3291840" y="53339"/>
                  </a:lnTo>
                  <a:lnTo>
                    <a:pt x="3406140" y="167639"/>
                  </a:lnTo>
                  <a:lnTo>
                    <a:pt x="3518916" y="11430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95705" y="3047238"/>
              <a:ext cx="3519170" cy="1693545"/>
            </a:xfrm>
            <a:custGeom>
              <a:avLst/>
              <a:gdLst/>
              <a:ahLst/>
              <a:cxnLst/>
              <a:rect l="l" t="t" r="r" b="b"/>
              <a:pathLst>
                <a:path w="3519170" h="1693545">
                  <a:moveTo>
                    <a:pt x="0" y="1072895"/>
                  </a:moveTo>
                  <a:lnTo>
                    <a:pt x="112775" y="1205484"/>
                  </a:lnTo>
                  <a:lnTo>
                    <a:pt x="227075" y="1267968"/>
                  </a:lnTo>
                  <a:lnTo>
                    <a:pt x="339852" y="1693164"/>
                  </a:lnTo>
                  <a:lnTo>
                    <a:pt x="454152" y="1595628"/>
                  </a:lnTo>
                  <a:lnTo>
                    <a:pt x="566928" y="1481328"/>
                  </a:lnTo>
                  <a:lnTo>
                    <a:pt x="681228" y="1347216"/>
                  </a:lnTo>
                  <a:lnTo>
                    <a:pt x="794004" y="1063752"/>
                  </a:lnTo>
                  <a:lnTo>
                    <a:pt x="908304" y="1063752"/>
                  </a:lnTo>
                  <a:lnTo>
                    <a:pt x="1021080" y="1107948"/>
                  </a:lnTo>
                  <a:lnTo>
                    <a:pt x="1135380" y="984504"/>
                  </a:lnTo>
                  <a:lnTo>
                    <a:pt x="1248156" y="1010412"/>
                  </a:lnTo>
                  <a:lnTo>
                    <a:pt x="1362456" y="1072895"/>
                  </a:lnTo>
                  <a:lnTo>
                    <a:pt x="1475232" y="1046988"/>
                  </a:lnTo>
                  <a:lnTo>
                    <a:pt x="1589532" y="912876"/>
                  </a:lnTo>
                  <a:lnTo>
                    <a:pt x="1702308" y="984504"/>
                  </a:lnTo>
                  <a:lnTo>
                    <a:pt x="1816608" y="949451"/>
                  </a:lnTo>
                  <a:lnTo>
                    <a:pt x="1929383" y="949451"/>
                  </a:lnTo>
                  <a:lnTo>
                    <a:pt x="2043683" y="859536"/>
                  </a:lnTo>
                  <a:lnTo>
                    <a:pt x="2156460" y="762000"/>
                  </a:lnTo>
                  <a:lnTo>
                    <a:pt x="2270760" y="851916"/>
                  </a:lnTo>
                  <a:lnTo>
                    <a:pt x="2383536" y="815339"/>
                  </a:lnTo>
                  <a:lnTo>
                    <a:pt x="2497836" y="522732"/>
                  </a:lnTo>
                  <a:lnTo>
                    <a:pt x="2610611" y="443484"/>
                  </a:lnTo>
                  <a:lnTo>
                    <a:pt x="2724911" y="204215"/>
                  </a:lnTo>
                  <a:lnTo>
                    <a:pt x="2837688" y="265175"/>
                  </a:lnTo>
                  <a:lnTo>
                    <a:pt x="2951988" y="301751"/>
                  </a:lnTo>
                  <a:lnTo>
                    <a:pt x="3064764" y="292608"/>
                  </a:lnTo>
                  <a:lnTo>
                    <a:pt x="3179064" y="167639"/>
                  </a:lnTo>
                  <a:lnTo>
                    <a:pt x="3291840" y="167639"/>
                  </a:lnTo>
                  <a:lnTo>
                    <a:pt x="3406140" y="106679"/>
                  </a:lnTo>
                  <a:lnTo>
                    <a:pt x="3518916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66750" y="5344795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2015" y="4901310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2015" y="4457141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2015" y="401396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2015" y="3570478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2015" y="3126994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2015" y="2683509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1887" y="5499912"/>
            <a:ext cx="3601720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53585" y="4046346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21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,4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53585" y="2791459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32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30046" y="637108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60626" y="637108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602" y="6270752"/>
            <a:ext cx="2592070" cy="551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9690">
              <a:spcBef>
                <a:spcPts val="100"/>
              </a:spcBef>
              <a:tabLst>
                <a:tab pos="2162175" algn="l"/>
              </a:tabLst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İhracat	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İthalat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727447" y="2793492"/>
            <a:ext cx="3598545" cy="2670175"/>
            <a:chOff x="4727447" y="2793492"/>
            <a:chExt cx="3598545" cy="2670175"/>
          </a:xfrm>
        </p:grpSpPr>
        <p:sp>
          <p:nvSpPr>
            <p:cNvPr id="23" name="object 23"/>
            <p:cNvSpPr/>
            <p:nvPr/>
          </p:nvSpPr>
          <p:spPr>
            <a:xfrm>
              <a:off x="4727447" y="2798064"/>
              <a:ext cx="3578860" cy="2661285"/>
            </a:xfrm>
            <a:custGeom>
              <a:avLst/>
              <a:gdLst/>
              <a:ahLst/>
              <a:cxnLst/>
              <a:rect l="l" t="t" r="r" b="b"/>
              <a:pathLst>
                <a:path w="3578859" h="2661285">
                  <a:moveTo>
                    <a:pt x="45719" y="2660904"/>
                  </a:moveTo>
                  <a:lnTo>
                    <a:pt x="45719" y="0"/>
                  </a:lnTo>
                </a:path>
                <a:path w="3578859" h="2661285">
                  <a:moveTo>
                    <a:pt x="0" y="2660904"/>
                  </a:moveTo>
                  <a:lnTo>
                    <a:pt x="45719" y="2660904"/>
                  </a:lnTo>
                </a:path>
                <a:path w="3578859" h="2661285">
                  <a:moveTo>
                    <a:pt x="0" y="2328672"/>
                  </a:moveTo>
                  <a:lnTo>
                    <a:pt x="45719" y="2328672"/>
                  </a:lnTo>
                </a:path>
                <a:path w="3578859" h="2661285">
                  <a:moveTo>
                    <a:pt x="0" y="1996440"/>
                  </a:moveTo>
                  <a:lnTo>
                    <a:pt x="45719" y="1996440"/>
                  </a:lnTo>
                </a:path>
                <a:path w="3578859" h="2661285">
                  <a:moveTo>
                    <a:pt x="0" y="1664208"/>
                  </a:moveTo>
                  <a:lnTo>
                    <a:pt x="45719" y="1664208"/>
                  </a:lnTo>
                </a:path>
                <a:path w="3578859" h="2661285">
                  <a:moveTo>
                    <a:pt x="0" y="1330452"/>
                  </a:moveTo>
                  <a:lnTo>
                    <a:pt x="45719" y="1330452"/>
                  </a:lnTo>
                </a:path>
                <a:path w="3578859" h="2661285">
                  <a:moveTo>
                    <a:pt x="0" y="998219"/>
                  </a:moveTo>
                  <a:lnTo>
                    <a:pt x="45719" y="998219"/>
                  </a:lnTo>
                </a:path>
                <a:path w="3578859" h="2661285">
                  <a:moveTo>
                    <a:pt x="0" y="665988"/>
                  </a:moveTo>
                  <a:lnTo>
                    <a:pt x="45719" y="665988"/>
                  </a:lnTo>
                </a:path>
                <a:path w="3578859" h="2661285">
                  <a:moveTo>
                    <a:pt x="0" y="333756"/>
                  </a:moveTo>
                  <a:lnTo>
                    <a:pt x="45719" y="333756"/>
                  </a:lnTo>
                </a:path>
                <a:path w="3578859" h="2661285">
                  <a:moveTo>
                    <a:pt x="0" y="0"/>
                  </a:moveTo>
                  <a:lnTo>
                    <a:pt x="45719" y="0"/>
                  </a:lnTo>
                </a:path>
                <a:path w="3578859" h="2661285">
                  <a:moveTo>
                    <a:pt x="45719" y="1330452"/>
                  </a:moveTo>
                  <a:lnTo>
                    <a:pt x="3578352" y="133045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773929" y="3028950"/>
              <a:ext cx="3533140" cy="2158365"/>
            </a:xfrm>
            <a:custGeom>
              <a:avLst/>
              <a:gdLst/>
              <a:ahLst/>
              <a:cxnLst/>
              <a:rect l="l" t="t" r="r" b="b"/>
              <a:pathLst>
                <a:path w="3533140" h="2158365">
                  <a:moveTo>
                    <a:pt x="0" y="957072"/>
                  </a:moveTo>
                  <a:lnTo>
                    <a:pt x="114300" y="1199388"/>
                  </a:lnTo>
                  <a:lnTo>
                    <a:pt x="227075" y="1696212"/>
                  </a:lnTo>
                  <a:lnTo>
                    <a:pt x="341375" y="2157984"/>
                  </a:lnTo>
                  <a:lnTo>
                    <a:pt x="455675" y="0"/>
                  </a:lnTo>
                  <a:lnTo>
                    <a:pt x="569976" y="720851"/>
                  </a:lnTo>
                  <a:lnTo>
                    <a:pt x="682752" y="601980"/>
                  </a:lnTo>
                  <a:lnTo>
                    <a:pt x="797052" y="1203960"/>
                  </a:lnTo>
                  <a:lnTo>
                    <a:pt x="911352" y="880872"/>
                  </a:lnTo>
                  <a:lnTo>
                    <a:pt x="1025652" y="858012"/>
                  </a:lnTo>
                  <a:lnTo>
                    <a:pt x="1138428" y="1203960"/>
                  </a:lnTo>
                  <a:lnTo>
                    <a:pt x="1252728" y="867156"/>
                  </a:lnTo>
                  <a:lnTo>
                    <a:pt x="1367028" y="1010412"/>
                  </a:lnTo>
                  <a:lnTo>
                    <a:pt x="1481328" y="1179576"/>
                  </a:lnTo>
                  <a:lnTo>
                    <a:pt x="1594104" y="950976"/>
                  </a:lnTo>
                  <a:lnTo>
                    <a:pt x="1708404" y="1007363"/>
                  </a:lnTo>
                  <a:lnTo>
                    <a:pt x="1822703" y="979932"/>
                  </a:lnTo>
                  <a:lnTo>
                    <a:pt x="1937003" y="1103376"/>
                  </a:lnTo>
                  <a:lnTo>
                    <a:pt x="2051303" y="1066800"/>
                  </a:lnTo>
                  <a:lnTo>
                    <a:pt x="2164079" y="963168"/>
                  </a:lnTo>
                  <a:lnTo>
                    <a:pt x="2278379" y="1103376"/>
                  </a:lnTo>
                  <a:lnTo>
                    <a:pt x="2392679" y="1030224"/>
                  </a:lnTo>
                  <a:lnTo>
                    <a:pt x="2506979" y="1060704"/>
                  </a:lnTo>
                  <a:lnTo>
                    <a:pt x="2619755" y="976883"/>
                  </a:lnTo>
                  <a:lnTo>
                    <a:pt x="2734055" y="1252727"/>
                  </a:lnTo>
                  <a:lnTo>
                    <a:pt x="2848355" y="993648"/>
                  </a:lnTo>
                  <a:lnTo>
                    <a:pt x="2962655" y="1060704"/>
                  </a:lnTo>
                  <a:lnTo>
                    <a:pt x="3075431" y="813816"/>
                  </a:lnTo>
                  <a:lnTo>
                    <a:pt x="3189731" y="1339595"/>
                  </a:lnTo>
                  <a:lnTo>
                    <a:pt x="3304031" y="931163"/>
                  </a:lnTo>
                  <a:lnTo>
                    <a:pt x="3418331" y="1289304"/>
                  </a:lnTo>
                  <a:lnTo>
                    <a:pt x="3532631" y="1013460"/>
                  </a:lnTo>
                </a:path>
              </a:pathLst>
            </a:custGeom>
            <a:ln w="38099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773929" y="3507486"/>
              <a:ext cx="3533140" cy="1519555"/>
            </a:xfrm>
            <a:custGeom>
              <a:avLst/>
              <a:gdLst/>
              <a:ahLst/>
              <a:cxnLst/>
              <a:rect l="l" t="t" r="r" b="b"/>
              <a:pathLst>
                <a:path w="3533140" h="1519554">
                  <a:moveTo>
                    <a:pt x="0" y="425195"/>
                  </a:moveTo>
                  <a:lnTo>
                    <a:pt x="114300" y="871727"/>
                  </a:lnTo>
                  <a:lnTo>
                    <a:pt x="227075" y="751332"/>
                  </a:lnTo>
                  <a:lnTo>
                    <a:pt x="341375" y="1519427"/>
                  </a:lnTo>
                  <a:lnTo>
                    <a:pt x="455675" y="326136"/>
                  </a:lnTo>
                  <a:lnTo>
                    <a:pt x="569976" y="335280"/>
                  </a:lnTo>
                  <a:lnTo>
                    <a:pt x="682752" y="281939"/>
                  </a:lnTo>
                  <a:lnTo>
                    <a:pt x="797052" y="0"/>
                  </a:lnTo>
                  <a:lnTo>
                    <a:pt x="911352" y="624839"/>
                  </a:lnTo>
                  <a:lnTo>
                    <a:pt x="1025652" y="697991"/>
                  </a:lnTo>
                  <a:lnTo>
                    <a:pt x="1138428" y="391668"/>
                  </a:lnTo>
                  <a:lnTo>
                    <a:pt x="1252728" y="675132"/>
                  </a:lnTo>
                  <a:lnTo>
                    <a:pt x="1367028" y="725424"/>
                  </a:lnTo>
                  <a:lnTo>
                    <a:pt x="1481328" y="568451"/>
                  </a:lnTo>
                  <a:lnTo>
                    <a:pt x="1594104" y="391668"/>
                  </a:lnTo>
                  <a:lnTo>
                    <a:pt x="1708404" y="740663"/>
                  </a:lnTo>
                  <a:lnTo>
                    <a:pt x="1822703" y="557783"/>
                  </a:lnTo>
                  <a:lnTo>
                    <a:pt x="1937003" y="618744"/>
                  </a:lnTo>
                  <a:lnTo>
                    <a:pt x="2051303" y="464819"/>
                  </a:lnTo>
                  <a:lnTo>
                    <a:pt x="2164079" y="464819"/>
                  </a:lnTo>
                  <a:lnTo>
                    <a:pt x="2278379" y="748283"/>
                  </a:lnTo>
                  <a:lnTo>
                    <a:pt x="2392679" y="565403"/>
                  </a:lnTo>
                  <a:lnTo>
                    <a:pt x="2506979" y="152400"/>
                  </a:lnTo>
                  <a:lnTo>
                    <a:pt x="2619755" y="498347"/>
                  </a:lnTo>
                  <a:lnTo>
                    <a:pt x="2734055" y="295656"/>
                  </a:lnTo>
                  <a:lnTo>
                    <a:pt x="2848355" y="704088"/>
                  </a:lnTo>
                  <a:lnTo>
                    <a:pt x="2962655" y="658368"/>
                  </a:lnTo>
                  <a:lnTo>
                    <a:pt x="3075431" y="608076"/>
                  </a:lnTo>
                  <a:lnTo>
                    <a:pt x="3189731" y="464819"/>
                  </a:lnTo>
                  <a:lnTo>
                    <a:pt x="3304031" y="624839"/>
                  </a:lnTo>
                  <a:lnTo>
                    <a:pt x="3418331" y="545591"/>
                  </a:lnTo>
                  <a:lnTo>
                    <a:pt x="3532631" y="49530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410202" y="5344795"/>
            <a:ext cx="245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10202" y="5012182"/>
            <a:ext cx="245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10202" y="4679442"/>
            <a:ext cx="245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10202" y="4346829"/>
            <a:ext cx="245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545584" y="4013961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60875" y="3681476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60875" y="3348304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60875" y="3016122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60875" y="2683509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681051" y="5499912"/>
            <a:ext cx="3614420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373871" y="3936619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189468" y="3747261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3,8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272278" y="6291834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272278" y="6525006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06339" y="6140602"/>
            <a:ext cx="2542540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99"/>
              </a:lnSpc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İhracat - önceki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aya göre değişim</a:t>
            </a:r>
            <a:r>
              <a:rPr sz="1200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(%)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İthalat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 önceki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aya göre değişim</a:t>
            </a:r>
            <a:r>
              <a:rPr sz="12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(%)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72652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12236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İçe</a:t>
            </a:r>
            <a:r>
              <a:rPr sz="3200" spc="5" dirty="0"/>
              <a:t>r</a:t>
            </a:r>
            <a:r>
              <a:rPr sz="3200" dirty="0"/>
              <a:t>ik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642338"/>
            <a:ext cx="7922260" cy="2936701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Büyüme,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Üretim ve</a:t>
            </a:r>
            <a:r>
              <a:rPr sz="2000"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Satışlar</a:t>
            </a:r>
            <a:endParaRPr sz="20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Dış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Ticaret ve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Ödemeler</a:t>
            </a:r>
            <a:r>
              <a:rPr sz="20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Dengesi</a:t>
            </a:r>
            <a:endParaRPr sz="20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İstihdam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ve</a:t>
            </a:r>
            <a:r>
              <a:rPr sz="2000"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İşsizlik</a:t>
            </a:r>
            <a:endParaRPr sz="20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Kamu</a:t>
            </a:r>
            <a:r>
              <a:rPr sz="2000"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Maliyesi</a:t>
            </a: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Enflasyon</a:t>
            </a:r>
            <a:endParaRPr sz="20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Kredi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ve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Mevduat</a:t>
            </a: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Finansal Piyasa</a:t>
            </a:r>
            <a:r>
              <a:rPr sz="2000"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Göstergeleri</a:t>
            </a:r>
            <a:endParaRPr sz="20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TCMB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Piyasa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Katılımcıları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Anketi: Seçilmiş Göstergeler</a:t>
            </a:r>
            <a:endParaRPr sz="20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Genel</a:t>
            </a:r>
            <a:r>
              <a:rPr sz="20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Değerlendirme</a:t>
            </a:r>
            <a:endParaRPr sz="20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015"/>
            <a:ext cx="5594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8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315686" y="5562600"/>
            <a:ext cx="86404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Bu </a:t>
            </a:r>
            <a:r>
              <a:rPr lang="en-US" sz="1400" dirty="0" err="1"/>
              <a:t>sunum</a:t>
            </a:r>
            <a:r>
              <a:rPr lang="en-US" sz="1400" dirty="0"/>
              <a:t>, TOBB </a:t>
            </a:r>
            <a:r>
              <a:rPr lang="en-US" sz="1400" dirty="0" err="1"/>
              <a:t>ve</a:t>
            </a:r>
            <a:r>
              <a:rPr lang="en-US" sz="1400" dirty="0"/>
              <a:t> TEPAV </a:t>
            </a:r>
            <a:r>
              <a:rPr lang="en-US" sz="1400" dirty="0" err="1"/>
              <a:t>ortaklığında</a:t>
            </a:r>
            <a:r>
              <a:rPr lang="en-US" sz="1400" dirty="0"/>
              <a:t> </a:t>
            </a:r>
            <a:r>
              <a:rPr lang="en-US" sz="1400" dirty="0" err="1"/>
              <a:t>yürütülen</a:t>
            </a:r>
            <a:r>
              <a:rPr lang="en-US" sz="1400" dirty="0"/>
              <a:t> </a:t>
            </a:r>
            <a:r>
              <a:rPr lang="en-US" sz="1400" dirty="0" err="1"/>
              <a:t>Akademik</a:t>
            </a:r>
            <a:r>
              <a:rPr lang="en-US" sz="1400" dirty="0"/>
              <a:t> </a:t>
            </a:r>
            <a:r>
              <a:rPr lang="en-US" sz="1400" dirty="0" err="1"/>
              <a:t>Danışmanlar</a:t>
            </a:r>
            <a:r>
              <a:rPr lang="en-US" sz="1400" dirty="0"/>
              <a:t> </a:t>
            </a:r>
            <a:r>
              <a:rPr lang="en-US" sz="1400" dirty="0" err="1"/>
              <a:t>Projesi</a:t>
            </a:r>
            <a:r>
              <a:rPr lang="en-US" sz="1400" dirty="0"/>
              <a:t> </a:t>
            </a:r>
            <a:r>
              <a:rPr lang="en-US" sz="1400" dirty="0" err="1"/>
              <a:t>kapsamında</a:t>
            </a:r>
            <a:r>
              <a:rPr lang="en-US" sz="1400" dirty="0"/>
              <a:t> </a:t>
            </a:r>
            <a:r>
              <a:rPr lang="tr-TR" sz="1400" dirty="0"/>
              <a:t>Gaziantep</a:t>
            </a:r>
            <a:r>
              <a:rPr lang="en-US" sz="1400" dirty="0"/>
              <a:t> </a:t>
            </a:r>
            <a:r>
              <a:rPr lang="en-US" sz="1400" dirty="0" err="1"/>
              <a:t>Akademik</a:t>
            </a:r>
            <a:r>
              <a:rPr lang="en-US" sz="1400" dirty="0"/>
              <a:t> </a:t>
            </a:r>
            <a:r>
              <a:rPr lang="en-US" sz="1400" dirty="0" err="1"/>
              <a:t>Danışmanı</a:t>
            </a:r>
            <a:r>
              <a:rPr lang="en-US" sz="1400" dirty="0"/>
              <a:t> </a:t>
            </a:r>
            <a:r>
              <a:rPr lang="tr-TR" sz="1400" dirty="0"/>
              <a:t>Prof. Dr. Hüseyin BOZKURT</a:t>
            </a:r>
            <a:r>
              <a:rPr lang="en-US" sz="1400" dirty="0"/>
              <a:t> </a:t>
            </a:r>
            <a:r>
              <a:rPr lang="en-US" sz="1400" dirty="0" err="1"/>
              <a:t>tarafından</a:t>
            </a:r>
            <a:r>
              <a:rPr lang="en-US" sz="1400" dirty="0"/>
              <a:t> </a:t>
            </a:r>
            <a:r>
              <a:rPr lang="en-US" sz="1400" dirty="0" err="1"/>
              <a:t>hazırlanmıştır</a:t>
            </a:r>
            <a:r>
              <a:rPr lang="en-US" sz="1400" dirty="0"/>
              <a:t>.</a:t>
            </a:r>
            <a:endParaRPr lang="tr-TR" sz="1400" dirty="0"/>
          </a:p>
          <a:p>
            <a:r>
              <a:rPr lang="en-US" sz="1400" dirty="0" err="1"/>
              <a:t>İçerik</a:t>
            </a:r>
            <a:r>
              <a:rPr lang="en-US" sz="1400" dirty="0"/>
              <a:t> </a:t>
            </a:r>
            <a:r>
              <a:rPr lang="en-US" sz="1400" dirty="0" err="1"/>
              <a:t>tamamıyla</a:t>
            </a:r>
            <a:r>
              <a:rPr lang="en-US" sz="1400" dirty="0"/>
              <a:t> </a:t>
            </a:r>
            <a:r>
              <a:rPr lang="en-US" sz="1400" dirty="0" err="1"/>
              <a:t>Akademik</a:t>
            </a:r>
            <a:r>
              <a:rPr lang="en-US" sz="1400" dirty="0"/>
              <a:t> </a:t>
            </a:r>
            <a:r>
              <a:rPr lang="en-US" sz="1400" dirty="0" err="1"/>
              <a:t>Danışmanın</a:t>
            </a:r>
            <a:r>
              <a:rPr lang="en-US" sz="1400" dirty="0"/>
              <a:t> </a:t>
            </a:r>
            <a:r>
              <a:rPr lang="en-US" sz="1400" dirty="0" err="1"/>
              <a:t>sorumluluğu</a:t>
            </a:r>
            <a:r>
              <a:rPr lang="en-US" sz="1400" dirty="0"/>
              <a:t> </a:t>
            </a:r>
            <a:r>
              <a:rPr lang="en-US" sz="1400" dirty="0" err="1"/>
              <a:t>altında</a:t>
            </a:r>
            <a:r>
              <a:rPr lang="en-US" sz="1400" dirty="0"/>
              <a:t> </a:t>
            </a:r>
            <a:r>
              <a:rPr lang="en-US" sz="1400" dirty="0" err="1"/>
              <a:t>olup</a:t>
            </a:r>
            <a:r>
              <a:rPr lang="en-US" sz="1400" dirty="0"/>
              <a:t> TOBB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TEPAV’ın</a:t>
            </a:r>
            <a:r>
              <a:rPr lang="en-US" sz="1400" dirty="0"/>
              <a:t> </a:t>
            </a:r>
            <a:r>
              <a:rPr lang="en-US" sz="1400" dirty="0" err="1"/>
              <a:t>görüşlerini</a:t>
            </a:r>
            <a:r>
              <a:rPr lang="en-US" sz="1400" dirty="0"/>
              <a:t> </a:t>
            </a:r>
            <a:r>
              <a:rPr lang="en-US" sz="1400" dirty="0" err="1"/>
              <a:t>yansıtmak</a:t>
            </a:r>
            <a:r>
              <a:rPr lang="en-US" sz="1400" dirty="0"/>
              <a:t> </a:t>
            </a:r>
            <a:r>
              <a:rPr lang="en-US" sz="1400" dirty="0" err="1"/>
              <a:t>zorunda</a:t>
            </a:r>
            <a:r>
              <a:rPr lang="en-US" sz="1400" dirty="0"/>
              <a:t> </a:t>
            </a:r>
            <a:r>
              <a:rPr lang="en-US" sz="1400" dirty="0" err="1"/>
              <a:t>değildir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610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04494"/>
            <a:ext cx="87458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İhracatın ithalatı karşılama oranı Ağustos ayında geçen yılın aynı ayına</a:t>
            </a:r>
            <a:r>
              <a:rPr sz="1800" b="1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göre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Tahoma"/>
                <a:cs typeface="Tahoma"/>
              </a:rPr>
              <a:t>15,8 </a:t>
            </a:r>
            <a:r>
              <a:rPr sz="1800" b="1" spc="-5" dirty="0">
                <a:latin typeface="Tahoma"/>
                <a:cs typeface="Tahoma"/>
              </a:rPr>
              <a:t>puan düşmüş </a:t>
            </a:r>
            <a:r>
              <a:rPr sz="1800" b="1" dirty="0">
                <a:latin typeface="Tahoma"/>
                <a:cs typeface="Tahoma"/>
              </a:rPr>
              <a:t>ve %65,6 olarak</a:t>
            </a:r>
            <a:r>
              <a:rPr sz="1800" b="1" spc="-30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gerçekleşmiştir.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78307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353692"/>
            <a:ext cx="7396480" cy="728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Enerji hariç kalemlerde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de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karşılama oranı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düşük</a:t>
            </a:r>
            <a:r>
              <a:rPr spc="9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seviyelerdedir.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1604010">
              <a:spcBef>
                <a:spcPts val="145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İhracatın ithalatı karşılama oranı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(%)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Ocak 2020 – Ağustos</a:t>
            </a:r>
            <a:r>
              <a:rPr sz="16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602" y="6614261"/>
            <a:ext cx="3197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TCMB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22769" y="2573845"/>
            <a:ext cx="7503159" cy="2981325"/>
            <a:chOff x="822769" y="2573845"/>
            <a:chExt cx="7503159" cy="2981325"/>
          </a:xfrm>
        </p:grpSpPr>
        <p:sp>
          <p:nvSpPr>
            <p:cNvPr id="7" name="object 7"/>
            <p:cNvSpPr/>
            <p:nvPr/>
          </p:nvSpPr>
          <p:spPr>
            <a:xfrm>
              <a:off x="827532" y="2578607"/>
              <a:ext cx="7478395" cy="2971800"/>
            </a:xfrm>
            <a:custGeom>
              <a:avLst/>
              <a:gdLst/>
              <a:ahLst/>
              <a:cxnLst/>
              <a:rect l="l" t="t" r="r" b="b"/>
              <a:pathLst>
                <a:path w="7478395" h="2971800">
                  <a:moveTo>
                    <a:pt x="50800" y="495300"/>
                  </a:moveTo>
                  <a:lnTo>
                    <a:pt x="0" y="495300"/>
                  </a:lnTo>
                </a:path>
                <a:path w="7478395" h="2971800">
                  <a:moveTo>
                    <a:pt x="50800" y="1485899"/>
                  </a:moveTo>
                  <a:lnTo>
                    <a:pt x="0" y="1485899"/>
                  </a:lnTo>
                </a:path>
                <a:path w="7478395" h="2971800">
                  <a:moveTo>
                    <a:pt x="50800" y="1981199"/>
                  </a:moveTo>
                  <a:lnTo>
                    <a:pt x="0" y="1981199"/>
                  </a:lnTo>
                </a:path>
                <a:path w="7478395" h="2971800">
                  <a:moveTo>
                    <a:pt x="50800" y="0"/>
                  </a:moveTo>
                  <a:lnTo>
                    <a:pt x="0" y="0"/>
                  </a:lnTo>
                </a:path>
                <a:path w="7478395" h="2971800">
                  <a:moveTo>
                    <a:pt x="50800" y="2971800"/>
                  </a:moveTo>
                  <a:lnTo>
                    <a:pt x="0" y="2971800"/>
                  </a:lnTo>
                </a:path>
                <a:path w="7478395" h="2971800">
                  <a:moveTo>
                    <a:pt x="50800" y="2476499"/>
                  </a:moveTo>
                  <a:lnTo>
                    <a:pt x="0" y="2476499"/>
                  </a:lnTo>
                </a:path>
                <a:path w="7478395" h="2971800">
                  <a:moveTo>
                    <a:pt x="50292" y="2971800"/>
                  </a:moveTo>
                  <a:lnTo>
                    <a:pt x="50292" y="0"/>
                  </a:lnTo>
                </a:path>
                <a:path w="7478395" h="2971800">
                  <a:moveTo>
                    <a:pt x="50292" y="2971800"/>
                  </a:moveTo>
                  <a:lnTo>
                    <a:pt x="7478268" y="297180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78586" y="3905249"/>
              <a:ext cx="7428230" cy="1496695"/>
            </a:xfrm>
            <a:custGeom>
              <a:avLst/>
              <a:gdLst/>
              <a:ahLst/>
              <a:cxnLst/>
              <a:rect l="l" t="t" r="r" b="b"/>
              <a:pathLst>
                <a:path w="7428230" h="1496695">
                  <a:moveTo>
                    <a:pt x="0" y="827532"/>
                  </a:moveTo>
                  <a:lnTo>
                    <a:pt x="239267" y="515112"/>
                  </a:lnTo>
                  <a:lnTo>
                    <a:pt x="478535" y="1104900"/>
                  </a:lnTo>
                  <a:lnTo>
                    <a:pt x="717804" y="1338072"/>
                  </a:lnTo>
                  <a:lnTo>
                    <a:pt x="957071" y="935736"/>
                  </a:lnTo>
                  <a:lnTo>
                    <a:pt x="1197864" y="530351"/>
                  </a:lnTo>
                  <a:lnTo>
                    <a:pt x="1437132" y="455675"/>
                  </a:lnTo>
                  <a:lnTo>
                    <a:pt x="1676400" y="1327404"/>
                  </a:lnTo>
                  <a:lnTo>
                    <a:pt x="1915668" y="816863"/>
                  </a:lnTo>
                  <a:lnTo>
                    <a:pt x="2156460" y="268224"/>
                  </a:lnTo>
                  <a:lnTo>
                    <a:pt x="2395728" y="847344"/>
                  </a:lnTo>
                  <a:lnTo>
                    <a:pt x="2634996" y="669036"/>
                  </a:lnTo>
                  <a:lnTo>
                    <a:pt x="2874264" y="499872"/>
                  </a:lnTo>
                  <a:lnTo>
                    <a:pt x="3113531" y="519683"/>
                  </a:lnTo>
                  <a:lnTo>
                    <a:pt x="3354324" y="644651"/>
                  </a:lnTo>
                  <a:lnTo>
                    <a:pt x="3593591" y="361188"/>
                  </a:lnTo>
                  <a:lnTo>
                    <a:pt x="3832860" y="664463"/>
                  </a:lnTo>
                  <a:lnTo>
                    <a:pt x="4072128" y="292607"/>
                  </a:lnTo>
                  <a:lnTo>
                    <a:pt x="4312920" y="697992"/>
                  </a:lnTo>
                  <a:lnTo>
                    <a:pt x="4552188" y="585216"/>
                  </a:lnTo>
                  <a:lnTo>
                    <a:pt x="4791456" y="217931"/>
                  </a:lnTo>
                  <a:lnTo>
                    <a:pt x="5030724" y="0"/>
                  </a:lnTo>
                  <a:lnTo>
                    <a:pt x="5269992" y="664463"/>
                  </a:lnTo>
                  <a:lnTo>
                    <a:pt x="5510784" y="827532"/>
                  </a:lnTo>
                  <a:lnTo>
                    <a:pt x="5750052" y="1496568"/>
                  </a:lnTo>
                  <a:lnTo>
                    <a:pt x="5989320" y="1080516"/>
                  </a:lnTo>
                  <a:lnTo>
                    <a:pt x="6228588" y="990600"/>
                  </a:lnTo>
                  <a:lnTo>
                    <a:pt x="6469380" y="697992"/>
                  </a:lnTo>
                  <a:lnTo>
                    <a:pt x="6708648" y="1441704"/>
                  </a:lnTo>
                  <a:lnTo>
                    <a:pt x="6947915" y="950976"/>
                  </a:lnTo>
                  <a:lnTo>
                    <a:pt x="7187184" y="1481328"/>
                  </a:lnTo>
                  <a:lnTo>
                    <a:pt x="7427975" y="136702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78586" y="2661665"/>
              <a:ext cx="7428230" cy="2298700"/>
            </a:xfrm>
            <a:custGeom>
              <a:avLst/>
              <a:gdLst/>
              <a:ahLst/>
              <a:cxnLst/>
              <a:rect l="l" t="t" r="r" b="b"/>
              <a:pathLst>
                <a:path w="7428230" h="2298700">
                  <a:moveTo>
                    <a:pt x="0" y="1263396"/>
                  </a:moveTo>
                  <a:lnTo>
                    <a:pt x="239267" y="1040892"/>
                  </a:lnTo>
                  <a:lnTo>
                    <a:pt x="478535" y="1877568"/>
                  </a:lnTo>
                  <a:lnTo>
                    <a:pt x="717804" y="2298192"/>
                  </a:lnTo>
                  <a:lnTo>
                    <a:pt x="957071" y="1888236"/>
                  </a:lnTo>
                  <a:lnTo>
                    <a:pt x="1197864" y="1432560"/>
                  </a:lnTo>
                  <a:lnTo>
                    <a:pt x="1437132" y="1129284"/>
                  </a:lnTo>
                  <a:lnTo>
                    <a:pt x="1676400" y="2249424"/>
                  </a:lnTo>
                  <a:lnTo>
                    <a:pt x="1915668" y="1595628"/>
                  </a:lnTo>
                  <a:lnTo>
                    <a:pt x="2156460" y="1124712"/>
                  </a:lnTo>
                  <a:lnTo>
                    <a:pt x="2395728" y="1679448"/>
                  </a:lnTo>
                  <a:lnTo>
                    <a:pt x="2634996" y="1481328"/>
                  </a:lnTo>
                  <a:lnTo>
                    <a:pt x="2874264" y="1208532"/>
                  </a:lnTo>
                  <a:lnTo>
                    <a:pt x="3113531" y="1248156"/>
                  </a:lnTo>
                  <a:lnTo>
                    <a:pt x="3354324" y="1377696"/>
                  </a:lnTo>
                  <a:lnTo>
                    <a:pt x="3593591" y="1021080"/>
                  </a:lnTo>
                  <a:lnTo>
                    <a:pt x="3832860" y="1421892"/>
                  </a:lnTo>
                  <a:lnTo>
                    <a:pt x="4072128" y="886968"/>
                  </a:lnTo>
                  <a:lnTo>
                    <a:pt x="4312920" y="1203960"/>
                  </a:lnTo>
                  <a:lnTo>
                    <a:pt x="4552188" y="1075944"/>
                  </a:lnTo>
                  <a:lnTo>
                    <a:pt x="4791456" y="624839"/>
                  </a:lnTo>
                  <a:lnTo>
                    <a:pt x="5030724" y="0"/>
                  </a:lnTo>
                  <a:lnTo>
                    <a:pt x="5269992" y="842772"/>
                  </a:lnTo>
                  <a:lnTo>
                    <a:pt x="5510784" y="1050036"/>
                  </a:lnTo>
                  <a:lnTo>
                    <a:pt x="5750052" y="1485900"/>
                  </a:lnTo>
                  <a:lnTo>
                    <a:pt x="5989320" y="1159764"/>
                  </a:lnTo>
                  <a:lnTo>
                    <a:pt x="6228588" y="1168908"/>
                  </a:lnTo>
                  <a:lnTo>
                    <a:pt x="6469380" y="871728"/>
                  </a:lnTo>
                  <a:lnTo>
                    <a:pt x="6708648" y="2026920"/>
                  </a:lnTo>
                  <a:lnTo>
                    <a:pt x="6947915" y="1248156"/>
                  </a:lnTo>
                  <a:lnTo>
                    <a:pt x="7187184" y="1981200"/>
                  </a:lnTo>
                  <a:lnTo>
                    <a:pt x="7427975" y="1749552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78586" y="3568445"/>
              <a:ext cx="7428230" cy="0"/>
            </a:xfrm>
            <a:custGeom>
              <a:avLst/>
              <a:gdLst/>
              <a:ahLst/>
              <a:cxnLst/>
              <a:rect l="l" t="t" r="r" b="b"/>
              <a:pathLst>
                <a:path w="7428230">
                  <a:moveTo>
                    <a:pt x="0" y="0"/>
                  </a:moveTo>
                  <a:lnTo>
                    <a:pt x="0" y="0"/>
                  </a:lnTo>
                  <a:lnTo>
                    <a:pt x="7187184" y="0"/>
                  </a:lnTo>
                  <a:lnTo>
                    <a:pt x="7427975" y="0"/>
                  </a:lnTo>
                </a:path>
              </a:pathLst>
            </a:custGeom>
            <a:ln w="19812">
              <a:solidFill>
                <a:srgbClr val="A3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64591" y="5435295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4591" y="4444365"/>
            <a:ext cx="196215" cy="704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endParaRPr sz="13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96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9856" y="3453510"/>
            <a:ext cx="281305" cy="704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endParaRPr sz="1300">
              <a:solidFill>
                <a:prstClr val="black"/>
              </a:solidFill>
              <a:latin typeface="Arial"/>
              <a:cs typeface="Arial"/>
            </a:endParaRPr>
          </a:p>
          <a:p>
            <a:pPr marL="97155">
              <a:spcBef>
                <a:spcPts val="96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90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856" y="2958210"/>
            <a:ext cx="279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9856" y="2462225"/>
            <a:ext cx="2800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4462" y="5590437"/>
            <a:ext cx="7625080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3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3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45271" y="4155440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83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73871" y="5165597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65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67205" y="2703576"/>
            <a:ext cx="176530" cy="273050"/>
            <a:chOff x="1267205" y="2703576"/>
            <a:chExt cx="176530" cy="273050"/>
          </a:xfrm>
        </p:grpSpPr>
        <p:sp>
          <p:nvSpPr>
            <p:cNvPr id="20" name="object 20"/>
            <p:cNvSpPr/>
            <p:nvPr/>
          </p:nvSpPr>
          <p:spPr>
            <a:xfrm>
              <a:off x="1267205" y="2722626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267205" y="2957322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500377" y="2570987"/>
            <a:ext cx="2019300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spcBef>
                <a:spcPts val="5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Karşılama</a:t>
            </a:r>
            <a:r>
              <a:rPr sz="12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Oranı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Karşılama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Oranı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(enerji</a:t>
            </a:r>
            <a:r>
              <a:rPr sz="12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hariç)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53228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17245"/>
            <a:ext cx="8953500" cy="833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Dış ticaret hadleri tarihi düşük</a:t>
            </a:r>
            <a:r>
              <a:rPr sz="1800" b="1" spc="-2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seviyelerdedir.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750" spc="-5" dirty="0"/>
              <a:t>Ağustos ayında </a:t>
            </a:r>
            <a:r>
              <a:rPr sz="1750" dirty="0"/>
              <a:t>miktar </a:t>
            </a:r>
            <a:r>
              <a:rPr sz="1750" spc="-5" dirty="0"/>
              <a:t>endekslerindeki artışlar sınırlıdır; </a:t>
            </a:r>
            <a:r>
              <a:rPr sz="1750" dirty="0"/>
              <a:t>bir </a:t>
            </a:r>
            <a:r>
              <a:rPr sz="1750" spc="-5" dirty="0"/>
              <a:t>önceki </a:t>
            </a:r>
            <a:r>
              <a:rPr sz="1750" dirty="0"/>
              <a:t>aya göre </a:t>
            </a:r>
            <a:r>
              <a:rPr sz="1750" spc="-5" dirty="0"/>
              <a:t>ihracatta </a:t>
            </a:r>
            <a:r>
              <a:rPr sz="1750" dirty="0"/>
              <a:t>%3,3,  </a:t>
            </a:r>
            <a:r>
              <a:rPr sz="1750" spc="-5" dirty="0"/>
              <a:t>ithalatta ise </a:t>
            </a:r>
            <a:r>
              <a:rPr sz="1750" dirty="0"/>
              <a:t>%1</a:t>
            </a:r>
            <a:r>
              <a:rPr sz="1750" spc="-20" dirty="0"/>
              <a:t> </a:t>
            </a:r>
            <a:r>
              <a:rPr sz="1750" spc="-5" dirty="0"/>
              <a:t>artmıştır.</a:t>
            </a:r>
            <a:endParaRPr sz="1750"/>
          </a:p>
        </p:txBody>
      </p:sp>
      <p:sp>
        <p:nvSpPr>
          <p:cNvPr id="3" name="object 3"/>
          <p:cNvSpPr/>
          <p:nvPr/>
        </p:nvSpPr>
        <p:spPr>
          <a:xfrm>
            <a:off x="0" y="1834895"/>
            <a:ext cx="9144000" cy="584200"/>
          </a:xfrm>
          <a:custGeom>
            <a:avLst/>
            <a:gdLst/>
            <a:ahLst/>
            <a:cxnLst/>
            <a:rect l="l" t="t" r="r" b="b"/>
            <a:pathLst>
              <a:path w="9144000" h="584200">
                <a:moveTo>
                  <a:pt x="9144000" y="0"/>
                </a:moveTo>
                <a:lnTo>
                  <a:pt x="0" y="0"/>
                </a:lnTo>
                <a:lnTo>
                  <a:pt x="0" y="583691"/>
                </a:lnTo>
                <a:lnTo>
                  <a:pt x="9144000" y="58369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02791" y="2930651"/>
            <a:ext cx="3581400" cy="2313940"/>
            <a:chOff x="1002791" y="2930651"/>
            <a:chExt cx="3581400" cy="2313940"/>
          </a:xfrm>
        </p:grpSpPr>
        <p:sp>
          <p:nvSpPr>
            <p:cNvPr id="5" name="object 5"/>
            <p:cNvSpPr/>
            <p:nvPr/>
          </p:nvSpPr>
          <p:spPr>
            <a:xfrm>
              <a:off x="1002791" y="2935223"/>
              <a:ext cx="3563620" cy="2304415"/>
            </a:xfrm>
            <a:custGeom>
              <a:avLst/>
              <a:gdLst/>
              <a:ahLst/>
              <a:cxnLst/>
              <a:rect l="l" t="t" r="r" b="b"/>
              <a:pathLst>
                <a:path w="3563620" h="2304415">
                  <a:moveTo>
                    <a:pt x="47244" y="2304288"/>
                  </a:moveTo>
                  <a:lnTo>
                    <a:pt x="47244" y="0"/>
                  </a:lnTo>
                </a:path>
                <a:path w="3563620" h="2304415">
                  <a:moveTo>
                    <a:pt x="0" y="2304288"/>
                  </a:moveTo>
                  <a:lnTo>
                    <a:pt x="47244" y="2304288"/>
                  </a:lnTo>
                </a:path>
                <a:path w="3563620" h="2304415">
                  <a:moveTo>
                    <a:pt x="0" y="1728215"/>
                  </a:moveTo>
                  <a:lnTo>
                    <a:pt x="47244" y="1728215"/>
                  </a:lnTo>
                </a:path>
                <a:path w="3563620" h="2304415">
                  <a:moveTo>
                    <a:pt x="0" y="1152144"/>
                  </a:moveTo>
                  <a:lnTo>
                    <a:pt x="47244" y="1152144"/>
                  </a:lnTo>
                </a:path>
                <a:path w="3563620" h="2304415">
                  <a:moveTo>
                    <a:pt x="0" y="576072"/>
                  </a:moveTo>
                  <a:lnTo>
                    <a:pt x="47244" y="576072"/>
                  </a:lnTo>
                </a:path>
                <a:path w="3563620" h="2304415">
                  <a:moveTo>
                    <a:pt x="0" y="0"/>
                  </a:moveTo>
                  <a:lnTo>
                    <a:pt x="47244" y="0"/>
                  </a:lnTo>
                </a:path>
                <a:path w="3563620" h="2304415">
                  <a:moveTo>
                    <a:pt x="47244" y="2304288"/>
                  </a:moveTo>
                  <a:lnTo>
                    <a:pt x="3563112" y="230428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49273" y="3091433"/>
              <a:ext cx="3515995" cy="1801495"/>
            </a:xfrm>
            <a:custGeom>
              <a:avLst/>
              <a:gdLst/>
              <a:ahLst/>
              <a:cxnLst/>
              <a:rect l="l" t="t" r="r" b="b"/>
              <a:pathLst>
                <a:path w="3515995" h="1801495">
                  <a:moveTo>
                    <a:pt x="0" y="754379"/>
                  </a:moveTo>
                  <a:lnTo>
                    <a:pt x="112775" y="774191"/>
                  </a:lnTo>
                  <a:lnTo>
                    <a:pt x="227075" y="963167"/>
                  </a:lnTo>
                  <a:lnTo>
                    <a:pt x="339851" y="1505711"/>
                  </a:lnTo>
                  <a:lnTo>
                    <a:pt x="454151" y="1801367"/>
                  </a:lnTo>
                  <a:lnTo>
                    <a:pt x="566928" y="1743455"/>
                  </a:lnTo>
                  <a:lnTo>
                    <a:pt x="681227" y="1228343"/>
                  </a:lnTo>
                  <a:lnTo>
                    <a:pt x="794003" y="1036319"/>
                  </a:lnTo>
                  <a:lnTo>
                    <a:pt x="906780" y="883919"/>
                  </a:lnTo>
                  <a:lnTo>
                    <a:pt x="1021080" y="816863"/>
                  </a:lnTo>
                  <a:lnTo>
                    <a:pt x="1133856" y="704088"/>
                  </a:lnTo>
                  <a:lnTo>
                    <a:pt x="1248156" y="624839"/>
                  </a:lnTo>
                  <a:lnTo>
                    <a:pt x="1360932" y="580643"/>
                  </a:lnTo>
                  <a:lnTo>
                    <a:pt x="1475232" y="560832"/>
                  </a:lnTo>
                  <a:lnTo>
                    <a:pt x="1588008" y="580643"/>
                  </a:lnTo>
                  <a:lnTo>
                    <a:pt x="1700783" y="557783"/>
                  </a:lnTo>
                  <a:lnTo>
                    <a:pt x="1815083" y="425195"/>
                  </a:lnTo>
                  <a:lnTo>
                    <a:pt x="1927859" y="295655"/>
                  </a:lnTo>
                  <a:lnTo>
                    <a:pt x="2042159" y="266700"/>
                  </a:lnTo>
                  <a:lnTo>
                    <a:pt x="2154936" y="233171"/>
                  </a:lnTo>
                  <a:lnTo>
                    <a:pt x="2269236" y="227075"/>
                  </a:lnTo>
                  <a:lnTo>
                    <a:pt x="2382012" y="172212"/>
                  </a:lnTo>
                  <a:lnTo>
                    <a:pt x="2494788" y="156971"/>
                  </a:lnTo>
                  <a:lnTo>
                    <a:pt x="2609088" y="51815"/>
                  </a:lnTo>
                  <a:lnTo>
                    <a:pt x="2721864" y="22860"/>
                  </a:lnTo>
                  <a:lnTo>
                    <a:pt x="2836164" y="25907"/>
                  </a:lnTo>
                  <a:lnTo>
                    <a:pt x="2948940" y="160019"/>
                  </a:lnTo>
                  <a:lnTo>
                    <a:pt x="3063240" y="74675"/>
                  </a:lnTo>
                  <a:lnTo>
                    <a:pt x="3176016" y="105155"/>
                  </a:lnTo>
                  <a:lnTo>
                    <a:pt x="3288791" y="0"/>
                  </a:lnTo>
                  <a:lnTo>
                    <a:pt x="3403091" y="131063"/>
                  </a:lnTo>
                  <a:lnTo>
                    <a:pt x="3515867" y="77724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49273" y="4124705"/>
              <a:ext cx="3515995" cy="794385"/>
            </a:xfrm>
            <a:custGeom>
              <a:avLst/>
              <a:gdLst/>
              <a:ahLst/>
              <a:cxnLst/>
              <a:rect l="l" t="t" r="r" b="b"/>
              <a:pathLst>
                <a:path w="3515995" h="794385">
                  <a:moveTo>
                    <a:pt x="0" y="320040"/>
                  </a:moveTo>
                  <a:lnTo>
                    <a:pt x="112775" y="268224"/>
                  </a:lnTo>
                  <a:lnTo>
                    <a:pt x="227075" y="275844"/>
                  </a:lnTo>
                  <a:lnTo>
                    <a:pt x="339851" y="541020"/>
                  </a:lnTo>
                  <a:lnTo>
                    <a:pt x="454151" y="719328"/>
                  </a:lnTo>
                  <a:lnTo>
                    <a:pt x="566928" y="794004"/>
                  </a:lnTo>
                  <a:lnTo>
                    <a:pt x="681227" y="605028"/>
                  </a:lnTo>
                  <a:lnTo>
                    <a:pt x="794003" y="342900"/>
                  </a:lnTo>
                  <a:lnTo>
                    <a:pt x="906780" y="158496"/>
                  </a:lnTo>
                  <a:lnTo>
                    <a:pt x="1021080" y="10668"/>
                  </a:lnTo>
                  <a:lnTo>
                    <a:pt x="1133856" y="0"/>
                  </a:lnTo>
                  <a:lnTo>
                    <a:pt x="1248156" y="51816"/>
                  </a:lnTo>
                  <a:lnTo>
                    <a:pt x="1360932" y="161544"/>
                  </a:lnTo>
                  <a:lnTo>
                    <a:pt x="1475232" y="265176"/>
                  </a:lnTo>
                  <a:lnTo>
                    <a:pt x="1588008" y="256032"/>
                  </a:lnTo>
                  <a:lnTo>
                    <a:pt x="1700783" y="230124"/>
                  </a:lnTo>
                  <a:lnTo>
                    <a:pt x="1815083" y="217932"/>
                  </a:lnTo>
                  <a:lnTo>
                    <a:pt x="1927859" y="249936"/>
                  </a:lnTo>
                  <a:lnTo>
                    <a:pt x="2042159" y="284988"/>
                  </a:lnTo>
                  <a:lnTo>
                    <a:pt x="2154936" y="307848"/>
                  </a:lnTo>
                  <a:lnTo>
                    <a:pt x="2269236" y="333756"/>
                  </a:lnTo>
                  <a:lnTo>
                    <a:pt x="2382012" y="391668"/>
                  </a:lnTo>
                  <a:lnTo>
                    <a:pt x="2494788" y="336804"/>
                  </a:lnTo>
                  <a:lnTo>
                    <a:pt x="2609088" y="256032"/>
                  </a:lnTo>
                  <a:lnTo>
                    <a:pt x="2721864" y="112776"/>
                  </a:lnTo>
                  <a:lnTo>
                    <a:pt x="2836164" y="97536"/>
                  </a:lnTo>
                  <a:lnTo>
                    <a:pt x="2948940" y="140208"/>
                  </a:lnTo>
                  <a:lnTo>
                    <a:pt x="3063240" y="192024"/>
                  </a:lnTo>
                  <a:lnTo>
                    <a:pt x="3176016" y="184404"/>
                  </a:lnTo>
                  <a:lnTo>
                    <a:pt x="3288791" y="155448"/>
                  </a:lnTo>
                  <a:lnTo>
                    <a:pt x="3403091" y="112776"/>
                  </a:lnTo>
                  <a:lnTo>
                    <a:pt x="3515867" y="10668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36193" y="5124069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1154" y="4547996"/>
            <a:ext cx="39668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98780" algn="l"/>
                <a:tab pos="3953510" algn="l"/>
              </a:tabLst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100	</a:t>
            </a:r>
            <a:r>
              <a:rPr sz="1200" u="dash" spc="-5" dirty="0">
                <a:solidFill>
                  <a:prstClr val="black"/>
                </a:solidFill>
                <a:uFill>
                  <a:solidFill>
                    <a:srgbClr val="333399"/>
                  </a:solidFill>
                </a:uFill>
                <a:latin typeface="Arial"/>
                <a:cs typeface="Arial"/>
              </a:rPr>
              <a:t> 	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1154" y="3971925"/>
            <a:ext cx="279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1154" y="3395548"/>
            <a:ext cx="2800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1154" y="2820161"/>
            <a:ext cx="279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6065" y="5278652"/>
            <a:ext cx="3599815" cy="5854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60626" y="6116573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30046" y="6116573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983479" y="2930651"/>
            <a:ext cx="3342640" cy="2313940"/>
            <a:chOff x="4983479" y="2930651"/>
            <a:chExt cx="3342640" cy="2313940"/>
          </a:xfrm>
        </p:grpSpPr>
        <p:sp>
          <p:nvSpPr>
            <p:cNvPr id="17" name="object 17"/>
            <p:cNvSpPr/>
            <p:nvPr/>
          </p:nvSpPr>
          <p:spPr>
            <a:xfrm>
              <a:off x="4983479" y="2935223"/>
              <a:ext cx="3322320" cy="2304415"/>
            </a:xfrm>
            <a:custGeom>
              <a:avLst/>
              <a:gdLst/>
              <a:ahLst/>
              <a:cxnLst/>
              <a:rect l="l" t="t" r="r" b="b"/>
              <a:pathLst>
                <a:path w="3322320" h="2304415">
                  <a:moveTo>
                    <a:pt x="45720" y="2304288"/>
                  </a:moveTo>
                  <a:lnTo>
                    <a:pt x="45720" y="0"/>
                  </a:lnTo>
                </a:path>
                <a:path w="3322320" h="2304415">
                  <a:moveTo>
                    <a:pt x="0" y="2304288"/>
                  </a:moveTo>
                  <a:lnTo>
                    <a:pt x="45720" y="2304288"/>
                  </a:lnTo>
                </a:path>
                <a:path w="3322320" h="2304415">
                  <a:moveTo>
                    <a:pt x="0" y="1975103"/>
                  </a:moveTo>
                  <a:lnTo>
                    <a:pt x="45720" y="1975103"/>
                  </a:lnTo>
                </a:path>
                <a:path w="3322320" h="2304415">
                  <a:moveTo>
                    <a:pt x="0" y="1645920"/>
                  </a:moveTo>
                  <a:lnTo>
                    <a:pt x="45720" y="1645920"/>
                  </a:lnTo>
                </a:path>
                <a:path w="3322320" h="2304415">
                  <a:moveTo>
                    <a:pt x="0" y="1316736"/>
                  </a:moveTo>
                  <a:lnTo>
                    <a:pt x="45720" y="1316736"/>
                  </a:lnTo>
                </a:path>
                <a:path w="3322320" h="2304415">
                  <a:moveTo>
                    <a:pt x="0" y="987551"/>
                  </a:moveTo>
                  <a:lnTo>
                    <a:pt x="45720" y="987551"/>
                  </a:lnTo>
                </a:path>
                <a:path w="3322320" h="2304415">
                  <a:moveTo>
                    <a:pt x="0" y="658367"/>
                  </a:moveTo>
                  <a:lnTo>
                    <a:pt x="45720" y="658367"/>
                  </a:lnTo>
                </a:path>
                <a:path w="3322320" h="2304415">
                  <a:moveTo>
                    <a:pt x="0" y="329184"/>
                  </a:moveTo>
                  <a:lnTo>
                    <a:pt x="45720" y="329184"/>
                  </a:lnTo>
                </a:path>
                <a:path w="3322320" h="2304415">
                  <a:moveTo>
                    <a:pt x="0" y="0"/>
                  </a:moveTo>
                  <a:lnTo>
                    <a:pt x="45720" y="0"/>
                  </a:lnTo>
                </a:path>
                <a:path w="3322320" h="2304415">
                  <a:moveTo>
                    <a:pt x="45720" y="2304288"/>
                  </a:moveTo>
                  <a:lnTo>
                    <a:pt x="3322320" y="230428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029961" y="3021329"/>
              <a:ext cx="3276600" cy="1902460"/>
            </a:xfrm>
            <a:custGeom>
              <a:avLst/>
              <a:gdLst/>
              <a:ahLst/>
              <a:cxnLst/>
              <a:rect l="l" t="t" r="r" b="b"/>
              <a:pathLst>
                <a:path w="3276600" h="1902460">
                  <a:moveTo>
                    <a:pt x="0" y="446532"/>
                  </a:moveTo>
                  <a:lnTo>
                    <a:pt x="105155" y="400812"/>
                  </a:lnTo>
                  <a:lnTo>
                    <a:pt x="210312" y="414528"/>
                  </a:lnTo>
                  <a:lnTo>
                    <a:pt x="316991" y="281940"/>
                  </a:lnTo>
                  <a:lnTo>
                    <a:pt x="422148" y="137160"/>
                  </a:lnTo>
                  <a:lnTo>
                    <a:pt x="527303" y="12192"/>
                  </a:lnTo>
                  <a:lnTo>
                    <a:pt x="633984" y="0"/>
                  </a:lnTo>
                  <a:lnTo>
                    <a:pt x="739139" y="91440"/>
                  </a:lnTo>
                  <a:lnTo>
                    <a:pt x="844296" y="196596"/>
                  </a:lnTo>
                  <a:lnTo>
                    <a:pt x="950976" y="329184"/>
                  </a:lnTo>
                  <a:lnTo>
                    <a:pt x="1056132" y="420624"/>
                  </a:lnTo>
                  <a:lnTo>
                    <a:pt x="1161288" y="414528"/>
                  </a:lnTo>
                  <a:lnTo>
                    <a:pt x="1267967" y="434340"/>
                  </a:lnTo>
                  <a:lnTo>
                    <a:pt x="1373124" y="460248"/>
                  </a:lnTo>
                  <a:lnTo>
                    <a:pt x="1478280" y="605028"/>
                  </a:lnTo>
                  <a:lnTo>
                    <a:pt x="1584960" y="743712"/>
                  </a:lnTo>
                  <a:lnTo>
                    <a:pt x="1690115" y="815340"/>
                  </a:lnTo>
                  <a:lnTo>
                    <a:pt x="1796795" y="803148"/>
                  </a:lnTo>
                  <a:lnTo>
                    <a:pt x="1901952" y="795528"/>
                  </a:lnTo>
                  <a:lnTo>
                    <a:pt x="2007108" y="900684"/>
                  </a:lnTo>
                  <a:lnTo>
                    <a:pt x="2113788" y="973836"/>
                  </a:lnTo>
                  <a:lnTo>
                    <a:pt x="2218943" y="1243584"/>
                  </a:lnTo>
                  <a:lnTo>
                    <a:pt x="2324099" y="1354836"/>
                  </a:lnTo>
                  <a:lnTo>
                    <a:pt x="2430780" y="1479804"/>
                  </a:lnTo>
                  <a:lnTo>
                    <a:pt x="2535936" y="1618488"/>
                  </a:lnTo>
                  <a:lnTo>
                    <a:pt x="2641091" y="1737360"/>
                  </a:lnTo>
                  <a:lnTo>
                    <a:pt x="2747771" y="1901952"/>
                  </a:lnTo>
                  <a:lnTo>
                    <a:pt x="2852928" y="1868424"/>
                  </a:lnTo>
                  <a:lnTo>
                    <a:pt x="2958084" y="1874520"/>
                  </a:lnTo>
                  <a:lnTo>
                    <a:pt x="3064764" y="1862328"/>
                  </a:lnTo>
                  <a:lnTo>
                    <a:pt x="3169919" y="1808988"/>
                  </a:lnTo>
                  <a:lnTo>
                    <a:pt x="3276599" y="187452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029199" y="3264407"/>
              <a:ext cx="3276600" cy="0"/>
            </a:xfrm>
            <a:custGeom>
              <a:avLst/>
              <a:gdLst/>
              <a:ahLst/>
              <a:cxnLst/>
              <a:rect l="l" t="t" r="r" b="b"/>
              <a:pathLst>
                <a:path w="3276600">
                  <a:moveTo>
                    <a:pt x="0" y="0"/>
                  </a:moveTo>
                  <a:lnTo>
                    <a:pt x="0" y="0"/>
                  </a:lnTo>
                  <a:lnTo>
                    <a:pt x="3171444" y="0"/>
                  </a:lnTo>
                  <a:lnTo>
                    <a:pt x="3276600" y="0"/>
                  </a:lnTo>
                </a:path>
              </a:pathLst>
            </a:custGeom>
            <a:ln w="6096">
              <a:solidFill>
                <a:srgbClr val="33339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716526" y="5124069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16526" y="4794884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16526" y="446570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16526" y="4136517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85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16526" y="3807332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90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16526" y="3477844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95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31816" y="3149346"/>
            <a:ext cx="279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31816" y="2820161"/>
            <a:ext cx="279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4441" y="1866137"/>
            <a:ext cx="8275320" cy="986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17825" marR="5080" indent="-290576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Dış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ticaret endeksleri (mevsim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ve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takvim etkilerinden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arındırılmış,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aylık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hareketli ortalama)  Ocak 2020 – Ağustos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750">
              <a:solidFill>
                <a:prstClr val="black"/>
              </a:solidFill>
              <a:latin typeface="Arial"/>
              <a:cs typeface="Arial"/>
            </a:endParaRPr>
          </a:p>
          <a:p>
            <a:pPr marL="1790064">
              <a:tabLst>
                <a:tab pos="5625465" algn="l"/>
              </a:tabLst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Miktar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Endeksi	Dış Ticaret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Haddi*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36448" y="5278652"/>
            <a:ext cx="3366770" cy="5854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3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4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373871" y="4789170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75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109209" y="6116573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2047" y="6015024"/>
            <a:ext cx="7804784" cy="810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2550">
              <a:spcBef>
                <a:spcPts val="100"/>
              </a:spcBef>
              <a:tabLst>
                <a:tab pos="2184400" algn="l"/>
                <a:tab pos="5332730" algn="l"/>
              </a:tabLst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İhracat	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İthalat	Birim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Değer Endeksi</a:t>
            </a:r>
            <a:r>
              <a:rPr sz="1200" spc="-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(İhracat/İthalat)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20"/>
              </a:spcBef>
            </a:pP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*Uluslararası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Standart Ticaret Sınıflamasına göre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aylık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dış ticaret hadleri</a:t>
            </a:r>
            <a:r>
              <a:rPr sz="1200" spc="8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verisidir.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84631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799541"/>
            <a:ext cx="8066405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ahoma"/>
                <a:cs typeface="Tahoma"/>
              </a:rPr>
              <a:t>2022 </a:t>
            </a:r>
            <a:r>
              <a:rPr sz="1800" b="1" spc="-5" dirty="0">
                <a:latin typeface="Tahoma"/>
                <a:cs typeface="Tahoma"/>
              </a:rPr>
              <a:t>yılında </a:t>
            </a:r>
            <a:r>
              <a:rPr sz="1800" b="1" dirty="0">
                <a:latin typeface="Tahoma"/>
                <a:cs typeface="Tahoma"/>
              </a:rPr>
              <a:t>turizm </a:t>
            </a:r>
            <a:r>
              <a:rPr sz="1800" b="1" spc="-5" dirty="0">
                <a:latin typeface="Tahoma"/>
                <a:cs typeface="Tahoma"/>
              </a:rPr>
              <a:t>gelirleri pandemi öncesi seviyelerin </a:t>
            </a:r>
            <a:r>
              <a:rPr sz="1800" b="1" dirty="0">
                <a:latin typeface="Tahoma"/>
                <a:cs typeface="Tahoma"/>
              </a:rPr>
              <a:t>üzerindedir.  </a:t>
            </a:r>
            <a:r>
              <a:rPr sz="1800" spc="-5" dirty="0"/>
              <a:t>Ocak-Ağustos döneminde yabancı ziyaretçi sayısı </a:t>
            </a:r>
            <a:r>
              <a:rPr sz="1800" dirty="0"/>
              <a:t>28 </a:t>
            </a:r>
            <a:r>
              <a:rPr sz="1800" spc="-5" dirty="0"/>
              <a:t>milyonu </a:t>
            </a:r>
            <a:r>
              <a:rPr sz="1800" dirty="0"/>
              <a:t>aşmış </a:t>
            </a:r>
            <a:r>
              <a:rPr sz="1800" spc="-5" dirty="0"/>
              <a:t>ancak, </a:t>
            </a:r>
            <a:r>
              <a:rPr sz="1800" dirty="0"/>
              <a:t>2019  </a:t>
            </a:r>
            <a:r>
              <a:rPr sz="1800" spc="-5" dirty="0"/>
              <a:t>düzeyinin altında</a:t>
            </a:r>
            <a:r>
              <a:rPr sz="1800" spc="10" dirty="0"/>
              <a:t> </a:t>
            </a:r>
            <a:r>
              <a:rPr sz="1800" spc="-5" dirty="0"/>
              <a:t>kalmıştır.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802892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3973" y="1833117"/>
            <a:ext cx="54984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Turizm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geliri ve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ziyaretçi sayısı* (Ocak 2019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– Ağustos</a:t>
            </a:r>
            <a:r>
              <a:rPr sz="16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05027" y="2662427"/>
            <a:ext cx="3667125" cy="2882265"/>
            <a:chOff x="605027" y="2662427"/>
            <a:chExt cx="3667125" cy="2882265"/>
          </a:xfrm>
        </p:grpSpPr>
        <p:sp>
          <p:nvSpPr>
            <p:cNvPr id="6" name="object 6"/>
            <p:cNvSpPr/>
            <p:nvPr/>
          </p:nvSpPr>
          <p:spPr>
            <a:xfrm>
              <a:off x="605027" y="2666999"/>
              <a:ext cx="3648710" cy="2857500"/>
            </a:xfrm>
            <a:custGeom>
              <a:avLst/>
              <a:gdLst/>
              <a:ahLst/>
              <a:cxnLst/>
              <a:rect l="l" t="t" r="r" b="b"/>
              <a:pathLst>
                <a:path w="3648710" h="2857500">
                  <a:moveTo>
                    <a:pt x="50292" y="2857500"/>
                  </a:moveTo>
                  <a:lnTo>
                    <a:pt x="50292" y="0"/>
                  </a:lnTo>
                </a:path>
                <a:path w="3648710" h="2857500">
                  <a:moveTo>
                    <a:pt x="0" y="2857500"/>
                  </a:moveTo>
                  <a:lnTo>
                    <a:pt x="50292" y="2857500"/>
                  </a:lnTo>
                </a:path>
                <a:path w="3648710" h="2857500">
                  <a:moveTo>
                    <a:pt x="0" y="2619756"/>
                  </a:moveTo>
                  <a:lnTo>
                    <a:pt x="50292" y="2619756"/>
                  </a:lnTo>
                </a:path>
                <a:path w="3648710" h="2857500">
                  <a:moveTo>
                    <a:pt x="0" y="2382012"/>
                  </a:moveTo>
                  <a:lnTo>
                    <a:pt x="50292" y="2382012"/>
                  </a:lnTo>
                </a:path>
                <a:path w="3648710" h="2857500">
                  <a:moveTo>
                    <a:pt x="0" y="2142744"/>
                  </a:moveTo>
                  <a:lnTo>
                    <a:pt x="50292" y="2142744"/>
                  </a:lnTo>
                </a:path>
                <a:path w="3648710" h="2857500">
                  <a:moveTo>
                    <a:pt x="0" y="1905000"/>
                  </a:moveTo>
                  <a:lnTo>
                    <a:pt x="50292" y="1905000"/>
                  </a:lnTo>
                </a:path>
                <a:path w="3648710" h="2857500">
                  <a:moveTo>
                    <a:pt x="0" y="1667256"/>
                  </a:moveTo>
                  <a:lnTo>
                    <a:pt x="50292" y="1667256"/>
                  </a:lnTo>
                </a:path>
                <a:path w="3648710" h="2857500">
                  <a:moveTo>
                    <a:pt x="0" y="1429512"/>
                  </a:moveTo>
                  <a:lnTo>
                    <a:pt x="50292" y="1429512"/>
                  </a:lnTo>
                </a:path>
                <a:path w="3648710" h="2857500">
                  <a:moveTo>
                    <a:pt x="0" y="1190244"/>
                  </a:moveTo>
                  <a:lnTo>
                    <a:pt x="50292" y="1190244"/>
                  </a:lnTo>
                </a:path>
                <a:path w="3648710" h="2857500">
                  <a:moveTo>
                    <a:pt x="0" y="952500"/>
                  </a:moveTo>
                  <a:lnTo>
                    <a:pt x="50292" y="952500"/>
                  </a:lnTo>
                </a:path>
                <a:path w="3648710" h="2857500">
                  <a:moveTo>
                    <a:pt x="0" y="714755"/>
                  </a:moveTo>
                  <a:lnTo>
                    <a:pt x="50292" y="714755"/>
                  </a:lnTo>
                </a:path>
                <a:path w="3648710" h="2857500">
                  <a:moveTo>
                    <a:pt x="0" y="477012"/>
                  </a:moveTo>
                  <a:lnTo>
                    <a:pt x="50292" y="477012"/>
                  </a:lnTo>
                </a:path>
                <a:path w="3648710" h="2857500">
                  <a:moveTo>
                    <a:pt x="0" y="237744"/>
                  </a:moveTo>
                  <a:lnTo>
                    <a:pt x="50292" y="237744"/>
                  </a:lnTo>
                </a:path>
                <a:path w="3648710" h="2857500">
                  <a:moveTo>
                    <a:pt x="0" y="0"/>
                  </a:moveTo>
                  <a:lnTo>
                    <a:pt x="50292" y="0"/>
                  </a:lnTo>
                </a:path>
                <a:path w="3648710" h="2857500">
                  <a:moveTo>
                    <a:pt x="50292" y="2857500"/>
                  </a:moveTo>
                  <a:lnTo>
                    <a:pt x="3648456" y="285750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3353561"/>
              <a:ext cx="3596640" cy="1632585"/>
            </a:xfrm>
            <a:custGeom>
              <a:avLst/>
              <a:gdLst/>
              <a:ahLst/>
              <a:cxnLst/>
              <a:rect l="l" t="t" r="r" b="b"/>
              <a:pathLst>
                <a:path w="3596640" h="1632585">
                  <a:moveTo>
                    <a:pt x="0" y="1546860"/>
                  </a:moveTo>
                  <a:lnTo>
                    <a:pt x="326136" y="1632204"/>
                  </a:lnTo>
                  <a:lnTo>
                    <a:pt x="653796" y="1504188"/>
                  </a:lnTo>
                  <a:lnTo>
                    <a:pt x="979932" y="1347215"/>
                  </a:lnTo>
                  <a:lnTo>
                    <a:pt x="1307592" y="1071371"/>
                  </a:lnTo>
                  <a:lnTo>
                    <a:pt x="1635252" y="780288"/>
                  </a:lnTo>
                  <a:lnTo>
                    <a:pt x="1961388" y="361188"/>
                  </a:lnTo>
                  <a:lnTo>
                    <a:pt x="2289048" y="0"/>
                  </a:lnTo>
                  <a:lnTo>
                    <a:pt x="2615184" y="361188"/>
                  </a:lnTo>
                  <a:lnTo>
                    <a:pt x="2942844" y="461771"/>
                  </a:lnTo>
                  <a:lnTo>
                    <a:pt x="3270504" y="1289304"/>
                  </a:lnTo>
                  <a:lnTo>
                    <a:pt x="3596640" y="1495044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56081" y="4691633"/>
              <a:ext cx="3596640" cy="833755"/>
            </a:xfrm>
            <a:custGeom>
              <a:avLst/>
              <a:gdLst/>
              <a:ahLst/>
              <a:cxnLst/>
              <a:rect l="l" t="t" r="r" b="b"/>
              <a:pathLst>
                <a:path w="3596640" h="833754">
                  <a:moveTo>
                    <a:pt x="0" y="103632"/>
                  </a:moveTo>
                  <a:lnTo>
                    <a:pt x="326136" y="246888"/>
                  </a:lnTo>
                  <a:lnTo>
                    <a:pt x="653796" y="518160"/>
                  </a:lnTo>
                  <a:lnTo>
                    <a:pt x="979932" y="833628"/>
                  </a:lnTo>
                  <a:lnTo>
                    <a:pt x="1307592" y="833628"/>
                  </a:lnTo>
                  <a:lnTo>
                    <a:pt x="1635252" y="789432"/>
                  </a:lnTo>
                  <a:lnTo>
                    <a:pt x="1961388" y="609600"/>
                  </a:lnTo>
                  <a:lnTo>
                    <a:pt x="2289048" y="179832"/>
                  </a:lnTo>
                  <a:lnTo>
                    <a:pt x="2615184" y="80772"/>
                  </a:lnTo>
                  <a:lnTo>
                    <a:pt x="2942844" y="0"/>
                  </a:lnTo>
                  <a:lnTo>
                    <a:pt x="3270504" y="408432"/>
                  </a:lnTo>
                  <a:lnTo>
                    <a:pt x="3596640" y="513588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56081" y="3672077"/>
              <a:ext cx="3596640" cy="1586865"/>
            </a:xfrm>
            <a:custGeom>
              <a:avLst/>
              <a:gdLst/>
              <a:ahLst/>
              <a:cxnLst/>
              <a:rect l="l" t="t" r="r" b="b"/>
              <a:pathLst>
                <a:path w="3596640" h="1586864">
                  <a:moveTo>
                    <a:pt x="0" y="1537716"/>
                  </a:moveTo>
                  <a:lnTo>
                    <a:pt x="326136" y="1586484"/>
                  </a:lnTo>
                  <a:lnTo>
                    <a:pt x="653796" y="1456944"/>
                  </a:lnTo>
                  <a:lnTo>
                    <a:pt x="979932" y="1499616"/>
                  </a:lnTo>
                  <a:lnTo>
                    <a:pt x="1307592" y="1552956"/>
                  </a:lnTo>
                  <a:lnTo>
                    <a:pt x="1635252" y="1299972"/>
                  </a:lnTo>
                  <a:lnTo>
                    <a:pt x="1961388" y="589788"/>
                  </a:lnTo>
                  <a:lnTo>
                    <a:pt x="2289048" y="0"/>
                  </a:lnTo>
                  <a:lnTo>
                    <a:pt x="2615184" y="338328"/>
                  </a:lnTo>
                  <a:lnTo>
                    <a:pt x="2942844" y="284988"/>
                  </a:lnTo>
                  <a:lnTo>
                    <a:pt x="3270504" y="1008888"/>
                  </a:lnTo>
                  <a:lnTo>
                    <a:pt x="3596640" y="1152144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56081" y="2876550"/>
              <a:ext cx="2289175" cy="2033270"/>
            </a:xfrm>
            <a:custGeom>
              <a:avLst/>
              <a:gdLst/>
              <a:ahLst/>
              <a:cxnLst/>
              <a:rect l="l" t="t" r="r" b="b"/>
              <a:pathLst>
                <a:path w="2289175" h="2033270">
                  <a:moveTo>
                    <a:pt x="0" y="1914144"/>
                  </a:moveTo>
                  <a:lnTo>
                    <a:pt x="326136" y="2033016"/>
                  </a:lnTo>
                  <a:lnTo>
                    <a:pt x="653796" y="1848612"/>
                  </a:lnTo>
                  <a:lnTo>
                    <a:pt x="979932" y="1804416"/>
                  </a:lnTo>
                  <a:lnTo>
                    <a:pt x="1307592" y="1438656"/>
                  </a:lnTo>
                  <a:lnTo>
                    <a:pt x="1635252" y="1162812"/>
                  </a:lnTo>
                  <a:lnTo>
                    <a:pt x="1961388" y="519684"/>
                  </a:lnTo>
                  <a:lnTo>
                    <a:pt x="2289048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53845" y="3045713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53845" y="281254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053845" y="3278886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053845" y="351205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87527" y="2500122"/>
            <a:ext cx="238760" cy="312166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spcBef>
                <a:spcPts val="5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0.5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0800" y="5563232"/>
            <a:ext cx="3807460" cy="60452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193675" algn="r">
              <a:lnSpc>
                <a:spcPct val="178900"/>
              </a:lnSpc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Şub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t  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rt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n  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ıs  H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az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ir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n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emmuz  Ağus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os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90500" marR="5080" indent="82550" algn="just">
              <a:lnSpc>
                <a:spcPct val="178800"/>
              </a:lnSpc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Eylül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Ekim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Kasım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Aralık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061203" y="2773679"/>
            <a:ext cx="3712845" cy="2771140"/>
            <a:chOff x="5061203" y="2773679"/>
            <a:chExt cx="3712845" cy="2771140"/>
          </a:xfrm>
        </p:grpSpPr>
        <p:sp>
          <p:nvSpPr>
            <p:cNvPr id="18" name="object 18"/>
            <p:cNvSpPr/>
            <p:nvPr/>
          </p:nvSpPr>
          <p:spPr>
            <a:xfrm>
              <a:off x="5061203" y="2778251"/>
              <a:ext cx="3694429" cy="2746375"/>
            </a:xfrm>
            <a:custGeom>
              <a:avLst/>
              <a:gdLst/>
              <a:ahLst/>
              <a:cxnLst/>
              <a:rect l="l" t="t" r="r" b="b"/>
              <a:pathLst>
                <a:path w="3694429" h="2746375">
                  <a:moveTo>
                    <a:pt x="50292" y="2746248"/>
                  </a:moveTo>
                  <a:lnTo>
                    <a:pt x="50292" y="0"/>
                  </a:lnTo>
                </a:path>
                <a:path w="3694429" h="2746375">
                  <a:moveTo>
                    <a:pt x="0" y="2746248"/>
                  </a:moveTo>
                  <a:lnTo>
                    <a:pt x="50292" y="2746248"/>
                  </a:lnTo>
                </a:path>
                <a:path w="3694429" h="2746375">
                  <a:moveTo>
                    <a:pt x="0" y="2403348"/>
                  </a:moveTo>
                  <a:lnTo>
                    <a:pt x="50292" y="2403348"/>
                  </a:lnTo>
                </a:path>
                <a:path w="3694429" h="2746375">
                  <a:moveTo>
                    <a:pt x="0" y="2058924"/>
                  </a:moveTo>
                  <a:lnTo>
                    <a:pt x="50292" y="2058924"/>
                  </a:lnTo>
                </a:path>
                <a:path w="3694429" h="2746375">
                  <a:moveTo>
                    <a:pt x="0" y="1716024"/>
                  </a:moveTo>
                  <a:lnTo>
                    <a:pt x="50292" y="1716024"/>
                  </a:lnTo>
                </a:path>
                <a:path w="3694429" h="2746375">
                  <a:moveTo>
                    <a:pt x="0" y="1373124"/>
                  </a:moveTo>
                  <a:lnTo>
                    <a:pt x="50292" y="1373124"/>
                  </a:lnTo>
                </a:path>
                <a:path w="3694429" h="2746375">
                  <a:moveTo>
                    <a:pt x="0" y="1030224"/>
                  </a:moveTo>
                  <a:lnTo>
                    <a:pt x="50292" y="1030224"/>
                  </a:lnTo>
                </a:path>
                <a:path w="3694429" h="2746375">
                  <a:moveTo>
                    <a:pt x="0" y="685800"/>
                  </a:moveTo>
                  <a:lnTo>
                    <a:pt x="50292" y="685800"/>
                  </a:lnTo>
                </a:path>
                <a:path w="3694429" h="2746375">
                  <a:moveTo>
                    <a:pt x="0" y="342900"/>
                  </a:moveTo>
                  <a:lnTo>
                    <a:pt x="50292" y="342900"/>
                  </a:lnTo>
                </a:path>
                <a:path w="3694429" h="2746375">
                  <a:moveTo>
                    <a:pt x="0" y="0"/>
                  </a:moveTo>
                  <a:lnTo>
                    <a:pt x="50292" y="0"/>
                  </a:lnTo>
                </a:path>
                <a:path w="3694429" h="2746375">
                  <a:moveTo>
                    <a:pt x="50292" y="2746248"/>
                  </a:moveTo>
                  <a:lnTo>
                    <a:pt x="3694176" y="274624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112257" y="3114293"/>
              <a:ext cx="3642360" cy="1871980"/>
            </a:xfrm>
            <a:custGeom>
              <a:avLst/>
              <a:gdLst/>
              <a:ahLst/>
              <a:cxnLst/>
              <a:rect l="l" t="t" r="r" b="b"/>
              <a:pathLst>
                <a:path w="3642359" h="1871979">
                  <a:moveTo>
                    <a:pt x="0" y="1792223"/>
                  </a:moveTo>
                  <a:lnTo>
                    <a:pt x="330707" y="1871471"/>
                  </a:lnTo>
                  <a:lnTo>
                    <a:pt x="661415" y="1696211"/>
                  </a:lnTo>
                  <a:lnTo>
                    <a:pt x="993647" y="1432559"/>
                  </a:lnTo>
                  <a:lnTo>
                    <a:pt x="1324355" y="1095755"/>
                  </a:lnTo>
                  <a:lnTo>
                    <a:pt x="1655064" y="755903"/>
                  </a:lnTo>
                  <a:lnTo>
                    <a:pt x="1987295" y="446531"/>
                  </a:lnTo>
                  <a:lnTo>
                    <a:pt x="2318003" y="0"/>
                  </a:lnTo>
                  <a:lnTo>
                    <a:pt x="2648712" y="454151"/>
                  </a:lnTo>
                  <a:lnTo>
                    <a:pt x="2980943" y="734567"/>
                  </a:lnTo>
                  <a:lnTo>
                    <a:pt x="3311651" y="1551431"/>
                  </a:lnTo>
                  <a:lnTo>
                    <a:pt x="3642360" y="1743455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112257" y="4772405"/>
              <a:ext cx="3642360" cy="753110"/>
            </a:xfrm>
            <a:custGeom>
              <a:avLst/>
              <a:gdLst/>
              <a:ahLst/>
              <a:cxnLst/>
              <a:rect l="l" t="t" r="r" b="b"/>
              <a:pathLst>
                <a:path w="3642359" h="753110">
                  <a:moveTo>
                    <a:pt x="0" y="41148"/>
                  </a:moveTo>
                  <a:lnTo>
                    <a:pt x="330707" y="182880"/>
                  </a:lnTo>
                  <a:lnTo>
                    <a:pt x="661415" y="440436"/>
                  </a:lnTo>
                  <a:lnTo>
                    <a:pt x="993647" y="752856"/>
                  </a:lnTo>
                  <a:lnTo>
                    <a:pt x="1324355" y="752856"/>
                  </a:lnTo>
                  <a:lnTo>
                    <a:pt x="1655064" y="752856"/>
                  </a:lnTo>
                  <a:lnTo>
                    <a:pt x="1987295" y="569976"/>
                  </a:lnTo>
                  <a:lnTo>
                    <a:pt x="2318003" y="164592"/>
                  </a:lnTo>
                  <a:lnTo>
                    <a:pt x="2648712" y="0"/>
                  </a:lnTo>
                  <a:lnTo>
                    <a:pt x="2980943" y="65532"/>
                  </a:lnTo>
                  <a:lnTo>
                    <a:pt x="3311651" y="422148"/>
                  </a:lnTo>
                  <a:lnTo>
                    <a:pt x="3642360" y="51816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112257" y="3952493"/>
              <a:ext cx="3642360" cy="1403985"/>
            </a:xfrm>
            <a:custGeom>
              <a:avLst/>
              <a:gdLst/>
              <a:ahLst/>
              <a:cxnLst/>
              <a:rect l="l" t="t" r="r" b="b"/>
              <a:pathLst>
                <a:path w="3642359" h="1403985">
                  <a:moveTo>
                    <a:pt x="0" y="1376171"/>
                  </a:moveTo>
                  <a:lnTo>
                    <a:pt x="330707" y="1403603"/>
                  </a:lnTo>
                  <a:lnTo>
                    <a:pt x="661415" y="1310639"/>
                  </a:lnTo>
                  <a:lnTo>
                    <a:pt x="993647" y="1263395"/>
                  </a:lnTo>
                  <a:lnTo>
                    <a:pt x="1324355" y="1310639"/>
                  </a:lnTo>
                  <a:lnTo>
                    <a:pt x="1655064" y="1060703"/>
                  </a:lnTo>
                  <a:lnTo>
                    <a:pt x="1987295" y="463295"/>
                  </a:lnTo>
                  <a:lnTo>
                    <a:pt x="2318003" y="0"/>
                  </a:lnTo>
                  <a:lnTo>
                    <a:pt x="2648712" y="318515"/>
                  </a:lnTo>
                  <a:lnTo>
                    <a:pt x="2980943" y="274319"/>
                  </a:lnTo>
                  <a:lnTo>
                    <a:pt x="3311651" y="858011"/>
                  </a:lnTo>
                  <a:lnTo>
                    <a:pt x="3642360" y="1005839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112257" y="3091433"/>
              <a:ext cx="2318385" cy="1952625"/>
            </a:xfrm>
            <a:custGeom>
              <a:avLst/>
              <a:gdLst/>
              <a:ahLst/>
              <a:cxnLst/>
              <a:rect l="l" t="t" r="r" b="b"/>
              <a:pathLst>
                <a:path w="2318384" h="1952625">
                  <a:moveTo>
                    <a:pt x="0" y="1886711"/>
                  </a:moveTo>
                  <a:lnTo>
                    <a:pt x="330707" y="1952243"/>
                  </a:lnTo>
                  <a:lnTo>
                    <a:pt x="661415" y="1763267"/>
                  </a:lnTo>
                  <a:lnTo>
                    <a:pt x="993647" y="1615439"/>
                  </a:lnTo>
                  <a:lnTo>
                    <a:pt x="1324355" y="1239011"/>
                  </a:lnTo>
                  <a:lnTo>
                    <a:pt x="1655064" y="880871"/>
                  </a:lnTo>
                  <a:lnTo>
                    <a:pt x="1987295" y="480060"/>
                  </a:lnTo>
                  <a:lnTo>
                    <a:pt x="2318003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481065" y="280796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481065" y="350748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481065" y="304114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481065" y="3274313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744339" y="4726685"/>
            <a:ext cx="239395" cy="895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0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0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44339" y="4383151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744339" y="4039870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44339" y="3696461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744339" y="3352622"/>
            <a:ext cx="2387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744339" y="3009646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44339" y="2666238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07535" y="5563232"/>
            <a:ext cx="3853815" cy="58864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177800" algn="r">
              <a:lnSpc>
                <a:spcPct val="181000"/>
              </a:lnSpc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Şub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t  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rt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n  M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ıs  H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az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n  </a:t>
            </a:r>
            <a:r>
              <a:rPr sz="1200" spc="-12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emmuz  A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ğ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us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75895" marR="5080" indent="80645" algn="just">
              <a:lnSpc>
                <a:spcPct val="181200"/>
              </a:lnSpc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Eylül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Ekim  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sım 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Aralık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691378" y="2344293"/>
            <a:ext cx="2849245" cy="1273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Yabancı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Ziyaretçi Sayısı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(milyon</a:t>
            </a:r>
            <a:r>
              <a:rPr sz="1400" spc="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kişi)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35560">
              <a:spcBef>
                <a:spcPts val="1185"/>
              </a:spcBef>
            </a:pPr>
            <a:r>
              <a:rPr sz="1200" b="1" dirty="0">
                <a:solidFill>
                  <a:srgbClr val="A30000"/>
                </a:solidFill>
                <a:latin typeface="Tahoma"/>
                <a:cs typeface="Tahoma"/>
              </a:rPr>
              <a:t>2019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35560">
              <a:spcBef>
                <a:spcPts val="395"/>
              </a:spcBef>
            </a:pPr>
            <a:r>
              <a:rPr sz="1200" b="1" dirty="0">
                <a:solidFill>
                  <a:srgbClr val="808080"/>
                </a:solidFill>
                <a:latin typeface="Tahoma"/>
                <a:cs typeface="Tahoma"/>
              </a:rPr>
              <a:t>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35560">
              <a:spcBef>
                <a:spcPts val="4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35560">
              <a:spcBef>
                <a:spcPts val="400"/>
              </a:spcBef>
            </a:pPr>
            <a:r>
              <a:rPr sz="1200" b="1" dirty="0">
                <a:solidFill>
                  <a:srgbClr val="EBA30D"/>
                </a:solidFill>
                <a:latin typeface="Tahoma"/>
                <a:cs typeface="Tahoma"/>
              </a:rPr>
              <a:t>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17828" y="2347087"/>
            <a:ext cx="3040380" cy="12750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25" dirty="0">
                <a:solidFill>
                  <a:prstClr val="black"/>
                </a:solidFill>
                <a:latin typeface="Tahoma"/>
                <a:cs typeface="Tahoma"/>
              </a:rPr>
              <a:t>Toplam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Seyahat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Gelirleri (milyar</a:t>
            </a:r>
            <a:r>
              <a:rPr sz="14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dolar)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280670">
              <a:spcBef>
                <a:spcPts val="12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2019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280670">
              <a:spcBef>
                <a:spcPts val="400"/>
              </a:spcBef>
            </a:pPr>
            <a:r>
              <a:rPr sz="1200" b="1" dirty="0">
                <a:solidFill>
                  <a:srgbClr val="808080"/>
                </a:solidFill>
                <a:latin typeface="Tahoma"/>
                <a:cs typeface="Tahoma"/>
              </a:rPr>
              <a:t>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280670">
              <a:spcBef>
                <a:spcPts val="395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280670">
              <a:spcBef>
                <a:spcPts val="400"/>
              </a:spcBef>
            </a:pPr>
            <a:r>
              <a:rPr sz="1200" b="1" dirty="0">
                <a:solidFill>
                  <a:srgbClr val="FFC000"/>
                </a:solidFill>
                <a:latin typeface="Tahoma"/>
                <a:cs typeface="Tahoma"/>
              </a:rPr>
              <a:t>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06146" y="6252464"/>
            <a:ext cx="6640830" cy="36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TCMB,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hesaplamaları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0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*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2020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yılı Nisan-Haziran döneminde salgının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kontrolüne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yönelik</a:t>
            </a:r>
            <a:r>
              <a:rPr sz="1000" spc="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seyahat kısıtlamaları nedeniyle turist girişi olmamıştır.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75229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466" y="831341"/>
            <a:ext cx="82086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Cari işlemler açığı artmaktadır; Ağustos </a:t>
            </a:r>
            <a:r>
              <a:rPr sz="1800" b="1" dirty="0">
                <a:latin typeface="Tahoma"/>
                <a:cs typeface="Tahoma"/>
              </a:rPr>
              <a:t>ayı </a:t>
            </a:r>
            <a:r>
              <a:rPr sz="1800" b="1" spc="-5" dirty="0">
                <a:latin typeface="Tahoma"/>
                <a:cs typeface="Tahoma"/>
              </a:rPr>
              <a:t>itibarıyla </a:t>
            </a:r>
            <a:r>
              <a:rPr sz="1800" b="1" dirty="0">
                <a:latin typeface="Tahoma"/>
                <a:cs typeface="Tahoma"/>
              </a:rPr>
              <a:t>40,9 </a:t>
            </a:r>
            <a:r>
              <a:rPr sz="1800" b="1" spc="-5" dirty="0">
                <a:latin typeface="Tahoma"/>
                <a:cs typeface="Tahoma"/>
              </a:rPr>
              <a:t>milyar</a:t>
            </a:r>
            <a:r>
              <a:rPr sz="1800" b="1" spc="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dolara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Tahoma"/>
                <a:cs typeface="Tahoma"/>
              </a:rPr>
              <a:t>yükselmiştir.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" y="1839467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466" y="1380235"/>
            <a:ext cx="8067675" cy="762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Enerji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ve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altın dışı cari işlemler hesabı fazla vermekte olup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artışı</a:t>
            </a:r>
            <a:r>
              <a:rPr spc="12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sınırlıdır.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895350">
              <a:spcBef>
                <a:spcPts val="1720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Cari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işlemler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dengesi (12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aylık birikimli, </a:t>
            </a:r>
            <a:r>
              <a:rPr sz="1600" spc="-15" dirty="0">
                <a:solidFill>
                  <a:srgbClr val="FFFFFF"/>
                </a:solidFill>
                <a:latin typeface="Tahoma"/>
                <a:cs typeface="Tahoma"/>
              </a:rPr>
              <a:t>milyar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dolar) Ocak 2020 – Ağustos</a:t>
            </a:r>
            <a:r>
              <a:rPr sz="1600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681" y="6645046"/>
            <a:ext cx="2609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3773" y="2619565"/>
            <a:ext cx="7852409" cy="2905125"/>
            <a:chOff x="473773" y="2619565"/>
            <a:chExt cx="7852409" cy="2905125"/>
          </a:xfrm>
        </p:grpSpPr>
        <p:sp>
          <p:nvSpPr>
            <p:cNvPr id="7" name="object 7"/>
            <p:cNvSpPr/>
            <p:nvPr/>
          </p:nvSpPr>
          <p:spPr>
            <a:xfrm>
              <a:off x="478536" y="2624327"/>
              <a:ext cx="7827645" cy="2895600"/>
            </a:xfrm>
            <a:custGeom>
              <a:avLst/>
              <a:gdLst/>
              <a:ahLst/>
              <a:cxnLst/>
              <a:rect l="l" t="t" r="r" b="b"/>
              <a:pathLst>
                <a:path w="7827645" h="2895600">
                  <a:moveTo>
                    <a:pt x="50292" y="2895600"/>
                  </a:moveTo>
                  <a:lnTo>
                    <a:pt x="50292" y="0"/>
                  </a:lnTo>
                </a:path>
                <a:path w="7827645" h="2895600">
                  <a:moveTo>
                    <a:pt x="0" y="2895600"/>
                  </a:moveTo>
                  <a:lnTo>
                    <a:pt x="50292" y="2895600"/>
                  </a:lnTo>
                </a:path>
                <a:path w="7827645" h="2895600">
                  <a:moveTo>
                    <a:pt x="0" y="2412492"/>
                  </a:moveTo>
                  <a:lnTo>
                    <a:pt x="50292" y="2412492"/>
                  </a:lnTo>
                </a:path>
                <a:path w="7827645" h="2895600">
                  <a:moveTo>
                    <a:pt x="0" y="1930908"/>
                  </a:moveTo>
                  <a:lnTo>
                    <a:pt x="50292" y="1930908"/>
                  </a:lnTo>
                </a:path>
                <a:path w="7827645" h="2895600">
                  <a:moveTo>
                    <a:pt x="0" y="1447800"/>
                  </a:moveTo>
                  <a:lnTo>
                    <a:pt x="50292" y="1447800"/>
                  </a:lnTo>
                </a:path>
                <a:path w="7827645" h="2895600">
                  <a:moveTo>
                    <a:pt x="0" y="964692"/>
                  </a:moveTo>
                  <a:lnTo>
                    <a:pt x="50292" y="964692"/>
                  </a:lnTo>
                </a:path>
                <a:path w="7827645" h="2895600">
                  <a:moveTo>
                    <a:pt x="0" y="483108"/>
                  </a:moveTo>
                  <a:lnTo>
                    <a:pt x="50292" y="483108"/>
                  </a:lnTo>
                </a:path>
                <a:path w="7827645" h="2895600">
                  <a:moveTo>
                    <a:pt x="0" y="0"/>
                  </a:moveTo>
                  <a:lnTo>
                    <a:pt x="50292" y="0"/>
                  </a:lnTo>
                </a:path>
                <a:path w="7827645" h="2895600">
                  <a:moveTo>
                    <a:pt x="50292" y="1447800"/>
                  </a:moveTo>
                  <a:lnTo>
                    <a:pt x="7827264" y="144780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28066" y="3976877"/>
              <a:ext cx="7778750" cy="1082040"/>
            </a:xfrm>
            <a:custGeom>
              <a:avLst/>
              <a:gdLst/>
              <a:ahLst/>
              <a:cxnLst/>
              <a:rect l="l" t="t" r="r" b="b"/>
              <a:pathLst>
                <a:path w="7778750" h="1082039">
                  <a:moveTo>
                    <a:pt x="0" y="0"/>
                  </a:moveTo>
                  <a:lnTo>
                    <a:pt x="251460" y="22860"/>
                  </a:lnTo>
                  <a:lnTo>
                    <a:pt x="502920" y="138684"/>
                  </a:lnTo>
                  <a:lnTo>
                    <a:pt x="752856" y="243840"/>
                  </a:lnTo>
                  <a:lnTo>
                    <a:pt x="1004316" y="358140"/>
                  </a:lnTo>
                  <a:lnTo>
                    <a:pt x="1254252" y="420624"/>
                  </a:lnTo>
                  <a:lnTo>
                    <a:pt x="1505711" y="505968"/>
                  </a:lnTo>
                  <a:lnTo>
                    <a:pt x="1757172" y="678180"/>
                  </a:lnTo>
                  <a:lnTo>
                    <a:pt x="2007108" y="798576"/>
                  </a:lnTo>
                  <a:lnTo>
                    <a:pt x="2258567" y="864108"/>
                  </a:lnTo>
                  <a:lnTo>
                    <a:pt x="2510028" y="947928"/>
                  </a:lnTo>
                  <a:lnTo>
                    <a:pt x="2759964" y="960120"/>
                  </a:lnTo>
                  <a:lnTo>
                    <a:pt x="3011424" y="958596"/>
                  </a:lnTo>
                  <a:lnTo>
                    <a:pt x="3261360" y="989076"/>
                  </a:lnTo>
                  <a:lnTo>
                    <a:pt x="3512820" y="940308"/>
                  </a:lnTo>
                  <a:lnTo>
                    <a:pt x="3764280" y="854964"/>
                  </a:lnTo>
                  <a:lnTo>
                    <a:pt x="4014216" y="839724"/>
                  </a:lnTo>
                  <a:lnTo>
                    <a:pt x="4265676" y="798576"/>
                  </a:lnTo>
                  <a:lnTo>
                    <a:pt x="4515612" y="762000"/>
                  </a:lnTo>
                  <a:lnTo>
                    <a:pt x="4767072" y="637032"/>
                  </a:lnTo>
                  <a:lnTo>
                    <a:pt x="5018532" y="531876"/>
                  </a:lnTo>
                  <a:lnTo>
                    <a:pt x="5268468" y="451104"/>
                  </a:lnTo>
                  <a:lnTo>
                    <a:pt x="5519928" y="426720"/>
                  </a:lnTo>
                  <a:lnTo>
                    <a:pt x="5771388" y="431292"/>
                  </a:lnTo>
                  <a:lnTo>
                    <a:pt x="6021324" y="569976"/>
                  </a:lnTo>
                  <a:lnTo>
                    <a:pt x="6272784" y="649224"/>
                  </a:lnTo>
                  <a:lnTo>
                    <a:pt x="6522719" y="714756"/>
                  </a:lnTo>
                  <a:lnTo>
                    <a:pt x="6774180" y="755904"/>
                  </a:lnTo>
                  <a:lnTo>
                    <a:pt x="7025639" y="836676"/>
                  </a:lnTo>
                  <a:lnTo>
                    <a:pt x="7275576" y="891540"/>
                  </a:lnTo>
                  <a:lnTo>
                    <a:pt x="7527035" y="979932"/>
                  </a:lnTo>
                  <a:lnTo>
                    <a:pt x="7778495" y="108204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28066" y="3170681"/>
              <a:ext cx="7778750" cy="1252855"/>
            </a:xfrm>
            <a:custGeom>
              <a:avLst/>
              <a:gdLst/>
              <a:ahLst/>
              <a:cxnLst/>
              <a:rect l="l" t="t" r="r" b="b"/>
              <a:pathLst>
                <a:path w="7778750" h="1252854">
                  <a:moveTo>
                    <a:pt x="0" y="0"/>
                  </a:moveTo>
                  <a:lnTo>
                    <a:pt x="251460" y="24383"/>
                  </a:lnTo>
                  <a:lnTo>
                    <a:pt x="502920" y="158495"/>
                  </a:lnTo>
                  <a:lnTo>
                    <a:pt x="752856" y="304800"/>
                  </a:lnTo>
                  <a:lnTo>
                    <a:pt x="1004316" y="466343"/>
                  </a:lnTo>
                  <a:lnTo>
                    <a:pt x="1254252" y="551687"/>
                  </a:lnTo>
                  <a:lnTo>
                    <a:pt x="1505711" y="655319"/>
                  </a:lnTo>
                  <a:lnTo>
                    <a:pt x="1757172" y="844295"/>
                  </a:lnTo>
                  <a:lnTo>
                    <a:pt x="2007108" y="970787"/>
                  </a:lnTo>
                  <a:lnTo>
                    <a:pt x="2258567" y="1056131"/>
                  </a:lnTo>
                  <a:lnTo>
                    <a:pt x="2510028" y="1150619"/>
                  </a:lnTo>
                  <a:lnTo>
                    <a:pt x="2759964" y="1181099"/>
                  </a:lnTo>
                  <a:lnTo>
                    <a:pt x="3011424" y="1211579"/>
                  </a:lnTo>
                  <a:lnTo>
                    <a:pt x="3261360" y="1252727"/>
                  </a:lnTo>
                  <a:lnTo>
                    <a:pt x="3512820" y="1194815"/>
                  </a:lnTo>
                  <a:lnTo>
                    <a:pt x="3764280" y="1072895"/>
                  </a:lnTo>
                  <a:lnTo>
                    <a:pt x="4014216" y="1027175"/>
                  </a:lnTo>
                  <a:lnTo>
                    <a:pt x="4265676" y="944879"/>
                  </a:lnTo>
                  <a:lnTo>
                    <a:pt x="4515612" y="879347"/>
                  </a:lnTo>
                  <a:lnTo>
                    <a:pt x="4767072" y="710183"/>
                  </a:lnTo>
                  <a:lnTo>
                    <a:pt x="5018532" y="571499"/>
                  </a:lnTo>
                  <a:lnTo>
                    <a:pt x="5268468" y="420623"/>
                  </a:lnTo>
                  <a:lnTo>
                    <a:pt x="5519928" y="310895"/>
                  </a:lnTo>
                  <a:lnTo>
                    <a:pt x="5771388" y="219455"/>
                  </a:lnTo>
                  <a:lnTo>
                    <a:pt x="6021324" y="216407"/>
                  </a:lnTo>
                  <a:lnTo>
                    <a:pt x="6272784" y="179831"/>
                  </a:lnTo>
                  <a:lnTo>
                    <a:pt x="6522719" y="140207"/>
                  </a:lnTo>
                  <a:lnTo>
                    <a:pt x="6774180" y="92963"/>
                  </a:lnTo>
                  <a:lnTo>
                    <a:pt x="7025639" y="97535"/>
                  </a:lnTo>
                  <a:lnTo>
                    <a:pt x="7275576" y="64007"/>
                  </a:lnTo>
                  <a:lnTo>
                    <a:pt x="7527035" y="88391"/>
                  </a:lnTo>
                  <a:lnTo>
                    <a:pt x="7778495" y="105155"/>
                  </a:lnTo>
                </a:path>
              </a:pathLst>
            </a:custGeom>
            <a:ln w="38099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28066" y="2917697"/>
              <a:ext cx="7778750" cy="990600"/>
            </a:xfrm>
            <a:custGeom>
              <a:avLst/>
              <a:gdLst/>
              <a:ahLst/>
              <a:cxnLst/>
              <a:rect l="l" t="t" r="r" b="b"/>
              <a:pathLst>
                <a:path w="7778750" h="990600">
                  <a:moveTo>
                    <a:pt x="0" y="0"/>
                  </a:moveTo>
                  <a:lnTo>
                    <a:pt x="251460" y="10667"/>
                  </a:lnTo>
                  <a:lnTo>
                    <a:pt x="502920" y="132587"/>
                  </a:lnTo>
                  <a:lnTo>
                    <a:pt x="752856" y="284988"/>
                  </a:lnTo>
                  <a:lnTo>
                    <a:pt x="1004316" y="431291"/>
                  </a:lnTo>
                  <a:lnTo>
                    <a:pt x="1254252" y="484631"/>
                  </a:lnTo>
                  <a:lnTo>
                    <a:pt x="1505711" y="557784"/>
                  </a:lnTo>
                  <a:lnTo>
                    <a:pt x="1757172" y="664463"/>
                  </a:lnTo>
                  <a:lnTo>
                    <a:pt x="2007108" y="728471"/>
                  </a:lnTo>
                  <a:lnTo>
                    <a:pt x="2258567" y="809244"/>
                  </a:lnTo>
                  <a:lnTo>
                    <a:pt x="2510028" y="877824"/>
                  </a:lnTo>
                  <a:lnTo>
                    <a:pt x="2759964" y="894588"/>
                  </a:lnTo>
                  <a:lnTo>
                    <a:pt x="3011424" y="941832"/>
                  </a:lnTo>
                  <a:lnTo>
                    <a:pt x="3261360" y="990600"/>
                  </a:lnTo>
                  <a:lnTo>
                    <a:pt x="3512820" y="961644"/>
                  </a:lnTo>
                  <a:lnTo>
                    <a:pt x="3764280" y="853439"/>
                  </a:lnTo>
                  <a:lnTo>
                    <a:pt x="4014216" y="830579"/>
                  </a:lnTo>
                  <a:lnTo>
                    <a:pt x="4265676" y="787907"/>
                  </a:lnTo>
                  <a:lnTo>
                    <a:pt x="4515612" y="763524"/>
                  </a:lnTo>
                  <a:lnTo>
                    <a:pt x="4767072" y="679703"/>
                  </a:lnTo>
                  <a:lnTo>
                    <a:pt x="5018532" y="614172"/>
                  </a:lnTo>
                  <a:lnTo>
                    <a:pt x="5268468" y="501396"/>
                  </a:lnTo>
                  <a:lnTo>
                    <a:pt x="5519928" y="467867"/>
                  </a:lnTo>
                  <a:lnTo>
                    <a:pt x="5771388" y="423672"/>
                  </a:lnTo>
                  <a:lnTo>
                    <a:pt x="6021324" y="429767"/>
                  </a:lnTo>
                  <a:lnTo>
                    <a:pt x="6272784" y="405384"/>
                  </a:lnTo>
                  <a:lnTo>
                    <a:pt x="6522719" y="350519"/>
                  </a:lnTo>
                  <a:lnTo>
                    <a:pt x="6774180" y="291084"/>
                  </a:lnTo>
                  <a:lnTo>
                    <a:pt x="7025639" y="262127"/>
                  </a:lnTo>
                  <a:lnTo>
                    <a:pt x="7275576" y="205739"/>
                  </a:lnTo>
                  <a:lnTo>
                    <a:pt x="7527035" y="190500"/>
                  </a:lnTo>
                  <a:lnTo>
                    <a:pt x="7778495" y="160019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1282" y="4925948"/>
            <a:ext cx="247650" cy="690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"/>
              </a:spcBef>
            </a:pPr>
            <a:endParaRPr sz="19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1282" y="3477514"/>
            <a:ext cx="248920" cy="1174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"/>
              </a:spcBef>
            </a:pPr>
            <a:endParaRPr sz="1950">
              <a:solidFill>
                <a:prstClr val="black"/>
              </a:solidFill>
              <a:latin typeface="Tahoma"/>
              <a:cs typeface="Tahoma"/>
            </a:endParaRPr>
          </a:p>
          <a:p>
            <a:pPr marL="15113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10"/>
              </a:spcBef>
            </a:pPr>
            <a:endParaRPr sz="19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6756" y="299504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6756" y="2512314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3699" y="5559958"/>
            <a:ext cx="798830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4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4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26145" y="3326638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33,0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38921" y="4698619"/>
            <a:ext cx="430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Tahoma"/>
                <a:cs typeface="Tahoma"/>
              </a:rPr>
              <a:t>-</a:t>
            </a: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40,9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6094" y="2824734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5F5F5F"/>
                </a:solidFill>
                <a:latin typeface="Tahoma"/>
                <a:cs typeface="Tahoma"/>
              </a:rPr>
              <a:t>41,2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486405" y="2750820"/>
            <a:ext cx="176530" cy="504825"/>
            <a:chOff x="2486405" y="2750820"/>
            <a:chExt cx="176530" cy="504825"/>
          </a:xfrm>
        </p:grpSpPr>
        <p:sp>
          <p:nvSpPr>
            <p:cNvPr id="20" name="object 20"/>
            <p:cNvSpPr/>
            <p:nvPr/>
          </p:nvSpPr>
          <p:spPr>
            <a:xfrm>
              <a:off x="2486405" y="3003042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486405" y="2769870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486405" y="3236214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719832" y="2620263"/>
            <a:ext cx="2875915" cy="72580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işlemler</a:t>
            </a:r>
            <a:r>
              <a:rPr sz="12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dengesi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işlemler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dengesi (enerji</a:t>
            </a:r>
            <a:r>
              <a:rPr sz="1200" spc="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hariç)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işlemler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dengesi (enerji ve altın</a:t>
            </a:r>
            <a:r>
              <a:rPr sz="1200" spc="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hariç)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80270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705992"/>
            <a:ext cx="87852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Ağustos ayında kaynağı </a:t>
            </a:r>
            <a:r>
              <a:rPr sz="1800" b="1" spc="5" dirty="0">
                <a:latin typeface="Tahoma"/>
                <a:cs typeface="Tahoma"/>
              </a:rPr>
              <a:t>henüz </a:t>
            </a:r>
            <a:r>
              <a:rPr sz="1800" b="1" spc="-5" dirty="0">
                <a:latin typeface="Tahoma"/>
                <a:cs typeface="Tahoma"/>
              </a:rPr>
              <a:t>tespit edilemeyen sermaye girişleri (Net </a:t>
            </a:r>
            <a:r>
              <a:rPr sz="1800" b="1" dirty="0">
                <a:latin typeface="Tahoma"/>
                <a:cs typeface="Tahoma"/>
              </a:rPr>
              <a:t>Hata  ve Noksan) </a:t>
            </a:r>
            <a:r>
              <a:rPr sz="1800" b="1" spc="-5" dirty="0">
                <a:latin typeface="Tahoma"/>
                <a:cs typeface="Tahoma"/>
              </a:rPr>
              <a:t>cari açığın </a:t>
            </a:r>
            <a:r>
              <a:rPr sz="1800" b="1" dirty="0">
                <a:latin typeface="Tahoma"/>
                <a:cs typeface="Tahoma"/>
              </a:rPr>
              <a:t>%56,6’sına</a:t>
            </a:r>
            <a:r>
              <a:rPr sz="1800" b="1" spc="-50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ulaşmıştır.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/>
              <a:t>Portföy yatırımları kaynaklı sermaye </a:t>
            </a:r>
            <a:r>
              <a:rPr sz="1800" spc="-10" dirty="0"/>
              <a:t>çıkışları</a:t>
            </a:r>
            <a:r>
              <a:rPr sz="1800" spc="50" dirty="0"/>
              <a:t> </a:t>
            </a:r>
            <a:r>
              <a:rPr sz="1800" spc="-5" dirty="0"/>
              <a:t>sürmektedir.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0" y="1668779"/>
            <a:ext cx="9144000" cy="585470"/>
          </a:xfrm>
          <a:custGeom>
            <a:avLst/>
            <a:gdLst/>
            <a:ahLst/>
            <a:cxnLst/>
            <a:rect l="l" t="t" r="r" b="b"/>
            <a:pathLst>
              <a:path w="9144000" h="585469">
                <a:moveTo>
                  <a:pt x="9144000" y="0"/>
                </a:moveTo>
                <a:lnTo>
                  <a:pt x="0" y="0"/>
                </a:lnTo>
                <a:lnTo>
                  <a:pt x="0" y="585215"/>
                </a:lnTo>
                <a:lnTo>
                  <a:pt x="9144000" y="585215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1026" y="1698117"/>
            <a:ext cx="68370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22500" marR="5080" indent="-2210435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Cari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işlemler dengesi ve finansman kalemleri (12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aylık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birikimli,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milyar dolar) 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Ocak 2020 - Ağustos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1309" y="2509837"/>
            <a:ext cx="7898130" cy="3164205"/>
            <a:chOff x="571309" y="2509837"/>
            <a:chExt cx="7898130" cy="3164205"/>
          </a:xfrm>
        </p:grpSpPr>
        <p:sp>
          <p:nvSpPr>
            <p:cNvPr id="6" name="object 6"/>
            <p:cNvSpPr/>
            <p:nvPr/>
          </p:nvSpPr>
          <p:spPr>
            <a:xfrm>
              <a:off x="1164336" y="4334255"/>
              <a:ext cx="135890" cy="20320"/>
            </a:xfrm>
            <a:custGeom>
              <a:avLst/>
              <a:gdLst/>
              <a:ahLst/>
              <a:cxnLst/>
              <a:rect l="l" t="t" r="r" b="b"/>
              <a:pathLst>
                <a:path w="135890" h="20320">
                  <a:moveTo>
                    <a:pt x="135636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35636" y="19812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164336" y="4171188"/>
              <a:ext cx="135890" cy="163195"/>
            </a:xfrm>
            <a:custGeom>
              <a:avLst/>
              <a:gdLst/>
              <a:ahLst/>
              <a:cxnLst/>
              <a:rect l="l" t="t" r="r" b="b"/>
              <a:pathLst>
                <a:path w="135890" h="163195">
                  <a:moveTo>
                    <a:pt x="135636" y="0"/>
                  </a:moveTo>
                  <a:lnTo>
                    <a:pt x="0" y="0"/>
                  </a:lnTo>
                  <a:lnTo>
                    <a:pt x="0" y="163068"/>
                  </a:lnTo>
                  <a:lnTo>
                    <a:pt x="135636" y="163068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164336" y="4354067"/>
              <a:ext cx="135890" cy="391795"/>
            </a:xfrm>
            <a:custGeom>
              <a:avLst/>
              <a:gdLst/>
              <a:ahLst/>
              <a:cxnLst/>
              <a:rect l="l" t="t" r="r" b="b"/>
              <a:pathLst>
                <a:path w="135890" h="391795">
                  <a:moveTo>
                    <a:pt x="135635" y="0"/>
                  </a:moveTo>
                  <a:lnTo>
                    <a:pt x="0" y="0"/>
                  </a:lnTo>
                  <a:lnTo>
                    <a:pt x="0" y="391667"/>
                  </a:lnTo>
                  <a:lnTo>
                    <a:pt x="135635" y="391667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164336" y="4745735"/>
              <a:ext cx="135890" cy="94615"/>
            </a:xfrm>
            <a:custGeom>
              <a:avLst/>
              <a:gdLst/>
              <a:ahLst/>
              <a:cxnLst/>
              <a:rect l="l" t="t" r="r" b="b"/>
              <a:pathLst>
                <a:path w="135890" h="94614">
                  <a:moveTo>
                    <a:pt x="135635" y="0"/>
                  </a:moveTo>
                  <a:lnTo>
                    <a:pt x="0" y="0"/>
                  </a:lnTo>
                  <a:lnTo>
                    <a:pt x="0" y="94487"/>
                  </a:lnTo>
                  <a:lnTo>
                    <a:pt x="135635" y="94487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408175" y="4259579"/>
              <a:ext cx="135890" cy="94615"/>
            </a:xfrm>
            <a:custGeom>
              <a:avLst/>
              <a:gdLst/>
              <a:ahLst/>
              <a:cxnLst/>
              <a:rect l="l" t="t" r="r" b="b"/>
              <a:pathLst>
                <a:path w="135890" h="94614">
                  <a:moveTo>
                    <a:pt x="135636" y="0"/>
                  </a:moveTo>
                  <a:lnTo>
                    <a:pt x="0" y="0"/>
                  </a:lnTo>
                  <a:lnTo>
                    <a:pt x="0" y="94488"/>
                  </a:lnTo>
                  <a:lnTo>
                    <a:pt x="135636" y="94488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408175" y="4105655"/>
              <a:ext cx="135890" cy="154305"/>
            </a:xfrm>
            <a:custGeom>
              <a:avLst/>
              <a:gdLst/>
              <a:ahLst/>
              <a:cxnLst/>
              <a:rect l="l" t="t" r="r" b="b"/>
              <a:pathLst>
                <a:path w="135890" h="154304">
                  <a:moveTo>
                    <a:pt x="135636" y="0"/>
                  </a:moveTo>
                  <a:lnTo>
                    <a:pt x="0" y="0"/>
                  </a:lnTo>
                  <a:lnTo>
                    <a:pt x="0" y="153924"/>
                  </a:lnTo>
                  <a:lnTo>
                    <a:pt x="135636" y="153924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408175" y="4354067"/>
              <a:ext cx="135890" cy="372110"/>
            </a:xfrm>
            <a:custGeom>
              <a:avLst/>
              <a:gdLst/>
              <a:ahLst/>
              <a:cxnLst/>
              <a:rect l="l" t="t" r="r" b="b"/>
              <a:pathLst>
                <a:path w="135890" h="372110">
                  <a:moveTo>
                    <a:pt x="135636" y="0"/>
                  </a:moveTo>
                  <a:lnTo>
                    <a:pt x="0" y="0"/>
                  </a:lnTo>
                  <a:lnTo>
                    <a:pt x="0" y="371855"/>
                  </a:lnTo>
                  <a:lnTo>
                    <a:pt x="135636" y="37185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408175" y="4725923"/>
              <a:ext cx="135890" cy="219710"/>
            </a:xfrm>
            <a:custGeom>
              <a:avLst/>
              <a:gdLst/>
              <a:ahLst/>
              <a:cxnLst/>
              <a:rect l="l" t="t" r="r" b="b"/>
              <a:pathLst>
                <a:path w="135890" h="219710">
                  <a:moveTo>
                    <a:pt x="135636" y="0"/>
                  </a:moveTo>
                  <a:lnTo>
                    <a:pt x="0" y="0"/>
                  </a:lnTo>
                  <a:lnTo>
                    <a:pt x="0" y="219456"/>
                  </a:lnTo>
                  <a:lnTo>
                    <a:pt x="135636" y="219456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652016" y="3947160"/>
              <a:ext cx="134620" cy="407034"/>
            </a:xfrm>
            <a:custGeom>
              <a:avLst/>
              <a:gdLst/>
              <a:ahLst/>
              <a:cxnLst/>
              <a:rect l="l" t="t" r="r" b="b"/>
              <a:pathLst>
                <a:path w="134619" h="407035">
                  <a:moveTo>
                    <a:pt x="134112" y="0"/>
                  </a:moveTo>
                  <a:lnTo>
                    <a:pt x="0" y="0"/>
                  </a:lnTo>
                  <a:lnTo>
                    <a:pt x="0" y="406907"/>
                  </a:lnTo>
                  <a:lnTo>
                    <a:pt x="134112" y="406907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652016" y="3790188"/>
              <a:ext cx="134620" cy="157480"/>
            </a:xfrm>
            <a:custGeom>
              <a:avLst/>
              <a:gdLst/>
              <a:ahLst/>
              <a:cxnLst/>
              <a:rect l="l" t="t" r="r" b="b"/>
              <a:pathLst>
                <a:path w="134619" h="157479">
                  <a:moveTo>
                    <a:pt x="134112" y="0"/>
                  </a:moveTo>
                  <a:lnTo>
                    <a:pt x="0" y="0"/>
                  </a:lnTo>
                  <a:lnTo>
                    <a:pt x="0" y="156972"/>
                  </a:lnTo>
                  <a:lnTo>
                    <a:pt x="134112" y="156972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652016" y="4354067"/>
              <a:ext cx="134620" cy="448309"/>
            </a:xfrm>
            <a:custGeom>
              <a:avLst/>
              <a:gdLst/>
              <a:ahLst/>
              <a:cxnLst/>
              <a:rect l="l" t="t" r="r" b="b"/>
              <a:pathLst>
                <a:path w="134619" h="448310">
                  <a:moveTo>
                    <a:pt x="134111" y="0"/>
                  </a:moveTo>
                  <a:lnTo>
                    <a:pt x="0" y="0"/>
                  </a:lnTo>
                  <a:lnTo>
                    <a:pt x="0" y="448055"/>
                  </a:lnTo>
                  <a:lnTo>
                    <a:pt x="134111" y="448055"/>
                  </a:lnTo>
                  <a:lnTo>
                    <a:pt x="13411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652016" y="4802123"/>
              <a:ext cx="134620" cy="341630"/>
            </a:xfrm>
            <a:custGeom>
              <a:avLst/>
              <a:gdLst/>
              <a:ahLst/>
              <a:cxnLst/>
              <a:rect l="l" t="t" r="r" b="b"/>
              <a:pathLst>
                <a:path w="134619" h="341629">
                  <a:moveTo>
                    <a:pt x="134111" y="0"/>
                  </a:moveTo>
                  <a:lnTo>
                    <a:pt x="0" y="0"/>
                  </a:lnTo>
                  <a:lnTo>
                    <a:pt x="0" y="341375"/>
                  </a:lnTo>
                  <a:lnTo>
                    <a:pt x="134111" y="341375"/>
                  </a:lnTo>
                  <a:lnTo>
                    <a:pt x="13411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895855" y="4212335"/>
              <a:ext cx="134620" cy="142240"/>
            </a:xfrm>
            <a:custGeom>
              <a:avLst/>
              <a:gdLst/>
              <a:ahLst/>
              <a:cxnLst/>
              <a:rect l="l" t="t" r="r" b="b"/>
              <a:pathLst>
                <a:path w="134619" h="142239">
                  <a:moveTo>
                    <a:pt x="134112" y="0"/>
                  </a:moveTo>
                  <a:lnTo>
                    <a:pt x="0" y="0"/>
                  </a:lnTo>
                  <a:lnTo>
                    <a:pt x="0" y="141731"/>
                  </a:lnTo>
                  <a:lnTo>
                    <a:pt x="134112" y="141731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895855" y="4073652"/>
              <a:ext cx="134620" cy="139065"/>
            </a:xfrm>
            <a:custGeom>
              <a:avLst/>
              <a:gdLst/>
              <a:ahLst/>
              <a:cxnLst/>
              <a:rect l="l" t="t" r="r" b="b"/>
              <a:pathLst>
                <a:path w="134619" h="139064">
                  <a:moveTo>
                    <a:pt x="134112" y="0"/>
                  </a:moveTo>
                  <a:lnTo>
                    <a:pt x="0" y="0"/>
                  </a:lnTo>
                  <a:lnTo>
                    <a:pt x="0" y="138684"/>
                  </a:lnTo>
                  <a:lnTo>
                    <a:pt x="134112" y="138684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895855" y="4354067"/>
              <a:ext cx="134620" cy="424180"/>
            </a:xfrm>
            <a:custGeom>
              <a:avLst/>
              <a:gdLst/>
              <a:ahLst/>
              <a:cxnLst/>
              <a:rect l="l" t="t" r="r" b="b"/>
              <a:pathLst>
                <a:path w="134619" h="424179">
                  <a:moveTo>
                    <a:pt x="134112" y="0"/>
                  </a:moveTo>
                  <a:lnTo>
                    <a:pt x="0" y="0"/>
                  </a:lnTo>
                  <a:lnTo>
                    <a:pt x="0" y="423671"/>
                  </a:lnTo>
                  <a:lnTo>
                    <a:pt x="134112" y="423671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895855" y="4777739"/>
              <a:ext cx="134620" cy="152400"/>
            </a:xfrm>
            <a:custGeom>
              <a:avLst/>
              <a:gdLst/>
              <a:ahLst/>
              <a:cxnLst/>
              <a:rect l="l" t="t" r="r" b="b"/>
              <a:pathLst>
                <a:path w="134619" h="152400">
                  <a:moveTo>
                    <a:pt x="134112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34112" y="152400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138172" y="4178807"/>
              <a:ext cx="135890" cy="175260"/>
            </a:xfrm>
            <a:custGeom>
              <a:avLst/>
              <a:gdLst/>
              <a:ahLst/>
              <a:cxnLst/>
              <a:rect l="l" t="t" r="r" b="b"/>
              <a:pathLst>
                <a:path w="135889" h="175260">
                  <a:moveTo>
                    <a:pt x="135636" y="0"/>
                  </a:moveTo>
                  <a:lnTo>
                    <a:pt x="0" y="0"/>
                  </a:lnTo>
                  <a:lnTo>
                    <a:pt x="0" y="175260"/>
                  </a:lnTo>
                  <a:lnTo>
                    <a:pt x="135636" y="175260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138172" y="4047744"/>
              <a:ext cx="135890" cy="131445"/>
            </a:xfrm>
            <a:custGeom>
              <a:avLst/>
              <a:gdLst/>
              <a:ahLst/>
              <a:cxnLst/>
              <a:rect l="l" t="t" r="r" b="b"/>
              <a:pathLst>
                <a:path w="135889" h="131445">
                  <a:moveTo>
                    <a:pt x="135636" y="0"/>
                  </a:moveTo>
                  <a:lnTo>
                    <a:pt x="0" y="0"/>
                  </a:lnTo>
                  <a:lnTo>
                    <a:pt x="0" y="131063"/>
                  </a:lnTo>
                  <a:lnTo>
                    <a:pt x="135636" y="131063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138172" y="4354067"/>
              <a:ext cx="135890" cy="463550"/>
            </a:xfrm>
            <a:custGeom>
              <a:avLst/>
              <a:gdLst/>
              <a:ahLst/>
              <a:cxnLst/>
              <a:rect l="l" t="t" r="r" b="b"/>
              <a:pathLst>
                <a:path w="135889" h="463550">
                  <a:moveTo>
                    <a:pt x="135635" y="0"/>
                  </a:moveTo>
                  <a:lnTo>
                    <a:pt x="0" y="0"/>
                  </a:lnTo>
                  <a:lnTo>
                    <a:pt x="0" y="463295"/>
                  </a:lnTo>
                  <a:lnTo>
                    <a:pt x="135635" y="463295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138172" y="4817364"/>
              <a:ext cx="135890" cy="157480"/>
            </a:xfrm>
            <a:custGeom>
              <a:avLst/>
              <a:gdLst/>
              <a:ahLst/>
              <a:cxnLst/>
              <a:rect l="l" t="t" r="r" b="b"/>
              <a:pathLst>
                <a:path w="135889" h="157479">
                  <a:moveTo>
                    <a:pt x="135635" y="0"/>
                  </a:moveTo>
                  <a:lnTo>
                    <a:pt x="0" y="0"/>
                  </a:lnTo>
                  <a:lnTo>
                    <a:pt x="0" y="156972"/>
                  </a:lnTo>
                  <a:lnTo>
                    <a:pt x="135635" y="156972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382011" y="4157472"/>
              <a:ext cx="135890" cy="196850"/>
            </a:xfrm>
            <a:custGeom>
              <a:avLst/>
              <a:gdLst/>
              <a:ahLst/>
              <a:cxnLst/>
              <a:rect l="l" t="t" r="r" b="b"/>
              <a:pathLst>
                <a:path w="135889" h="196850">
                  <a:moveTo>
                    <a:pt x="135636" y="0"/>
                  </a:moveTo>
                  <a:lnTo>
                    <a:pt x="0" y="0"/>
                  </a:lnTo>
                  <a:lnTo>
                    <a:pt x="0" y="196595"/>
                  </a:lnTo>
                  <a:lnTo>
                    <a:pt x="135636" y="19659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382011" y="4034027"/>
              <a:ext cx="135890" cy="123825"/>
            </a:xfrm>
            <a:custGeom>
              <a:avLst/>
              <a:gdLst/>
              <a:ahLst/>
              <a:cxnLst/>
              <a:rect l="l" t="t" r="r" b="b"/>
              <a:pathLst>
                <a:path w="135889" h="123825">
                  <a:moveTo>
                    <a:pt x="135636" y="0"/>
                  </a:moveTo>
                  <a:lnTo>
                    <a:pt x="0" y="0"/>
                  </a:lnTo>
                  <a:lnTo>
                    <a:pt x="0" y="123444"/>
                  </a:lnTo>
                  <a:lnTo>
                    <a:pt x="135636" y="123444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382011" y="4354067"/>
              <a:ext cx="135890" cy="489584"/>
            </a:xfrm>
            <a:custGeom>
              <a:avLst/>
              <a:gdLst/>
              <a:ahLst/>
              <a:cxnLst/>
              <a:rect l="l" t="t" r="r" b="b"/>
              <a:pathLst>
                <a:path w="135889" h="489585">
                  <a:moveTo>
                    <a:pt x="135636" y="0"/>
                  </a:moveTo>
                  <a:lnTo>
                    <a:pt x="0" y="0"/>
                  </a:lnTo>
                  <a:lnTo>
                    <a:pt x="0" y="489203"/>
                  </a:lnTo>
                  <a:lnTo>
                    <a:pt x="135636" y="489203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382011" y="4843272"/>
              <a:ext cx="135890" cy="163195"/>
            </a:xfrm>
            <a:custGeom>
              <a:avLst/>
              <a:gdLst/>
              <a:ahLst/>
              <a:cxnLst/>
              <a:rect l="l" t="t" r="r" b="b"/>
              <a:pathLst>
                <a:path w="135889" h="163195">
                  <a:moveTo>
                    <a:pt x="135636" y="0"/>
                  </a:moveTo>
                  <a:lnTo>
                    <a:pt x="0" y="0"/>
                  </a:lnTo>
                  <a:lnTo>
                    <a:pt x="0" y="163067"/>
                  </a:lnTo>
                  <a:lnTo>
                    <a:pt x="135636" y="163067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625851" y="4131563"/>
              <a:ext cx="135890" cy="222885"/>
            </a:xfrm>
            <a:custGeom>
              <a:avLst/>
              <a:gdLst/>
              <a:ahLst/>
              <a:cxnLst/>
              <a:rect l="l" t="t" r="r" b="b"/>
              <a:pathLst>
                <a:path w="135889" h="222885">
                  <a:moveTo>
                    <a:pt x="135636" y="0"/>
                  </a:moveTo>
                  <a:lnTo>
                    <a:pt x="0" y="0"/>
                  </a:lnTo>
                  <a:lnTo>
                    <a:pt x="0" y="222504"/>
                  </a:lnTo>
                  <a:lnTo>
                    <a:pt x="135636" y="222504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625851" y="4002024"/>
              <a:ext cx="135890" cy="129539"/>
            </a:xfrm>
            <a:custGeom>
              <a:avLst/>
              <a:gdLst/>
              <a:ahLst/>
              <a:cxnLst/>
              <a:rect l="l" t="t" r="r" b="b"/>
              <a:pathLst>
                <a:path w="135889" h="129539">
                  <a:moveTo>
                    <a:pt x="135636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135636" y="129539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2625851" y="4354067"/>
              <a:ext cx="135890" cy="477520"/>
            </a:xfrm>
            <a:custGeom>
              <a:avLst/>
              <a:gdLst/>
              <a:ahLst/>
              <a:cxnLst/>
              <a:rect l="l" t="t" r="r" b="b"/>
              <a:pathLst>
                <a:path w="135889" h="477520">
                  <a:moveTo>
                    <a:pt x="135636" y="0"/>
                  </a:moveTo>
                  <a:lnTo>
                    <a:pt x="0" y="0"/>
                  </a:lnTo>
                  <a:lnTo>
                    <a:pt x="0" y="477011"/>
                  </a:lnTo>
                  <a:lnTo>
                    <a:pt x="135636" y="477011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2625851" y="4831079"/>
              <a:ext cx="135890" cy="178435"/>
            </a:xfrm>
            <a:custGeom>
              <a:avLst/>
              <a:gdLst/>
              <a:ahLst/>
              <a:cxnLst/>
              <a:rect l="l" t="t" r="r" b="b"/>
              <a:pathLst>
                <a:path w="135889" h="178435">
                  <a:moveTo>
                    <a:pt x="135636" y="0"/>
                  </a:moveTo>
                  <a:lnTo>
                    <a:pt x="0" y="0"/>
                  </a:lnTo>
                  <a:lnTo>
                    <a:pt x="0" y="178308"/>
                  </a:lnTo>
                  <a:lnTo>
                    <a:pt x="135636" y="178308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2869692" y="4088891"/>
              <a:ext cx="135890" cy="265430"/>
            </a:xfrm>
            <a:custGeom>
              <a:avLst/>
              <a:gdLst/>
              <a:ahLst/>
              <a:cxnLst/>
              <a:rect l="l" t="t" r="r" b="b"/>
              <a:pathLst>
                <a:path w="135889" h="265429">
                  <a:moveTo>
                    <a:pt x="135636" y="0"/>
                  </a:moveTo>
                  <a:lnTo>
                    <a:pt x="0" y="0"/>
                  </a:lnTo>
                  <a:lnTo>
                    <a:pt x="0" y="265175"/>
                  </a:lnTo>
                  <a:lnTo>
                    <a:pt x="135636" y="26517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2869692" y="3976116"/>
              <a:ext cx="135890" cy="113030"/>
            </a:xfrm>
            <a:custGeom>
              <a:avLst/>
              <a:gdLst/>
              <a:ahLst/>
              <a:cxnLst/>
              <a:rect l="l" t="t" r="r" b="b"/>
              <a:pathLst>
                <a:path w="135889" h="113029">
                  <a:moveTo>
                    <a:pt x="135636" y="0"/>
                  </a:moveTo>
                  <a:lnTo>
                    <a:pt x="0" y="0"/>
                  </a:lnTo>
                  <a:lnTo>
                    <a:pt x="0" y="112775"/>
                  </a:lnTo>
                  <a:lnTo>
                    <a:pt x="135636" y="11277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2869692" y="4354067"/>
              <a:ext cx="135890" cy="329565"/>
            </a:xfrm>
            <a:custGeom>
              <a:avLst/>
              <a:gdLst/>
              <a:ahLst/>
              <a:cxnLst/>
              <a:rect l="l" t="t" r="r" b="b"/>
              <a:pathLst>
                <a:path w="135889" h="329564">
                  <a:moveTo>
                    <a:pt x="135635" y="0"/>
                  </a:moveTo>
                  <a:lnTo>
                    <a:pt x="0" y="0"/>
                  </a:lnTo>
                  <a:lnTo>
                    <a:pt x="0" y="329183"/>
                  </a:lnTo>
                  <a:lnTo>
                    <a:pt x="135635" y="329183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2869692" y="4683251"/>
              <a:ext cx="135890" cy="215265"/>
            </a:xfrm>
            <a:custGeom>
              <a:avLst/>
              <a:gdLst/>
              <a:ahLst/>
              <a:cxnLst/>
              <a:rect l="l" t="t" r="r" b="b"/>
              <a:pathLst>
                <a:path w="135889" h="215264">
                  <a:moveTo>
                    <a:pt x="135635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135635" y="214884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113532" y="4157472"/>
              <a:ext cx="135890" cy="196850"/>
            </a:xfrm>
            <a:custGeom>
              <a:avLst/>
              <a:gdLst/>
              <a:ahLst/>
              <a:cxnLst/>
              <a:rect l="l" t="t" r="r" b="b"/>
              <a:pathLst>
                <a:path w="135889" h="196850">
                  <a:moveTo>
                    <a:pt x="135636" y="0"/>
                  </a:moveTo>
                  <a:lnTo>
                    <a:pt x="0" y="0"/>
                  </a:lnTo>
                  <a:lnTo>
                    <a:pt x="0" y="196595"/>
                  </a:lnTo>
                  <a:lnTo>
                    <a:pt x="135636" y="19659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113532" y="4044696"/>
              <a:ext cx="135890" cy="113030"/>
            </a:xfrm>
            <a:custGeom>
              <a:avLst/>
              <a:gdLst/>
              <a:ahLst/>
              <a:cxnLst/>
              <a:rect l="l" t="t" r="r" b="b"/>
              <a:pathLst>
                <a:path w="135889" h="113029">
                  <a:moveTo>
                    <a:pt x="135636" y="0"/>
                  </a:moveTo>
                  <a:lnTo>
                    <a:pt x="0" y="0"/>
                  </a:lnTo>
                  <a:lnTo>
                    <a:pt x="0" y="112775"/>
                  </a:lnTo>
                  <a:lnTo>
                    <a:pt x="135636" y="11277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3113532" y="4354067"/>
              <a:ext cx="135890" cy="353695"/>
            </a:xfrm>
            <a:custGeom>
              <a:avLst/>
              <a:gdLst/>
              <a:ahLst/>
              <a:cxnLst/>
              <a:rect l="l" t="t" r="r" b="b"/>
              <a:pathLst>
                <a:path w="135889" h="353695">
                  <a:moveTo>
                    <a:pt x="135636" y="0"/>
                  </a:moveTo>
                  <a:lnTo>
                    <a:pt x="0" y="0"/>
                  </a:lnTo>
                  <a:lnTo>
                    <a:pt x="0" y="353567"/>
                  </a:lnTo>
                  <a:lnTo>
                    <a:pt x="135636" y="353567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3113532" y="4707635"/>
              <a:ext cx="135890" cy="55244"/>
            </a:xfrm>
            <a:custGeom>
              <a:avLst/>
              <a:gdLst/>
              <a:ahLst/>
              <a:cxnLst/>
              <a:rect l="l" t="t" r="r" b="b"/>
              <a:pathLst>
                <a:path w="135889" h="55245">
                  <a:moveTo>
                    <a:pt x="135636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135636" y="54863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3357372" y="4023360"/>
              <a:ext cx="135890" cy="330835"/>
            </a:xfrm>
            <a:custGeom>
              <a:avLst/>
              <a:gdLst/>
              <a:ahLst/>
              <a:cxnLst/>
              <a:rect l="l" t="t" r="r" b="b"/>
              <a:pathLst>
                <a:path w="135889" h="330835">
                  <a:moveTo>
                    <a:pt x="135636" y="0"/>
                  </a:moveTo>
                  <a:lnTo>
                    <a:pt x="0" y="0"/>
                  </a:lnTo>
                  <a:lnTo>
                    <a:pt x="0" y="330707"/>
                  </a:lnTo>
                  <a:lnTo>
                    <a:pt x="135636" y="330707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3357372" y="3902963"/>
              <a:ext cx="135890" cy="120650"/>
            </a:xfrm>
            <a:custGeom>
              <a:avLst/>
              <a:gdLst/>
              <a:ahLst/>
              <a:cxnLst/>
              <a:rect l="l" t="t" r="r" b="b"/>
              <a:pathLst>
                <a:path w="135889" h="120650">
                  <a:moveTo>
                    <a:pt x="135636" y="0"/>
                  </a:moveTo>
                  <a:lnTo>
                    <a:pt x="0" y="0"/>
                  </a:lnTo>
                  <a:lnTo>
                    <a:pt x="0" y="120395"/>
                  </a:lnTo>
                  <a:lnTo>
                    <a:pt x="135636" y="12039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3357372" y="4354067"/>
              <a:ext cx="135890" cy="253365"/>
            </a:xfrm>
            <a:custGeom>
              <a:avLst/>
              <a:gdLst/>
              <a:ahLst/>
              <a:cxnLst/>
              <a:rect l="l" t="t" r="r" b="b"/>
              <a:pathLst>
                <a:path w="135889" h="253364">
                  <a:moveTo>
                    <a:pt x="135636" y="0"/>
                  </a:moveTo>
                  <a:lnTo>
                    <a:pt x="0" y="0"/>
                  </a:lnTo>
                  <a:lnTo>
                    <a:pt x="0" y="252983"/>
                  </a:lnTo>
                  <a:lnTo>
                    <a:pt x="135636" y="252983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3357372" y="4607051"/>
              <a:ext cx="135890" cy="94615"/>
            </a:xfrm>
            <a:custGeom>
              <a:avLst/>
              <a:gdLst/>
              <a:ahLst/>
              <a:cxnLst/>
              <a:rect l="l" t="t" r="r" b="b"/>
              <a:pathLst>
                <a:path w="135889" h="94614">
                  <a:moveTo>
                    <a:pt x="135636" y="0"/>
                  </a:moveTo>
                  <a:lnTo>
                    <a:pt x="0" y="0"/>
                  </a:lnTo>
                  <a:lnTo>
                    <a:pt x="0" y="94487"/>
                  </a:lnTo>
                  <a:lnTo>
                    <a:pt x="135636" y="94487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3601211" y="4038600"/>
              <a:ext cx="135890" cy="315595"/>
            </a:xfrm>
            <a:custGeom>
              <a:avLst/>
              <a:gdLst/>
              <a:ahLst/>
              <a:cxnLst/>
              <a:rect l="l" t="t" r="r" b="b"/>
              <a:pathLst>
                <a:path w="135889" h="315595">
                  <a:moveTo>
                    <a:pt x="135636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135636" y="315468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3601211" y="3933444"/>
              <a:ext cx="135890" cy="105410"/>
            </a:xfrm>
            <a:custGeom>
              <a:avLst/>
              <a:gdLst/>
              <a:ahLst/>
              <a:cxnLst/>
              <a:rect l="l" t="t" r="r" b="b"/>
              <a:pathLst>
                <a:path w="135889" h="105410">
                  <a:moveTo>
                    <a:pt x="135636" y="0"/>
                  </a:moveTo>
                  <a:lnTo>
                    <a:pt x="0" y="0"/>
                  </a:lnTo>
                  <a:lnTo>
                    <a:pt x="0" y="105155"/>
                  </a:lnTo>
                  <a:lnTo>
                    <a:pt x="135636" y="10515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3601211" y="4354067"/>
              <a:ext cx="135890" cy="79375"/>
            </a:xfrm>
            <a:custGeom>
              <a:avLst/>
              <a:gdLst/>
              <a:ahLst/>
              <a:cxnLst/>
              <a:rect l="l" t="t" r="r" b="b"/>
              <a:pathLst>
                <a:path w="135889" h="79375">
                  <a:moveTo>
                    <a:pt x="135636" y="0"/>
                  </a:moveTo>
                  <a:lnTo>
                    <a:pt x="0" y="0"/>
                  </a:lnTo>
                  <a:lnTo>
                    <a:pt x="0" y="79247"/>
                  </a:lnTo>
                  <a:lnTo>
                    <a:pt x="135636" y="79247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3601211" y="4433316"/>
              <a:ext cx="135890" cy="66040"/>
            </a:xfrm>
            <a:custGeom>
              <a:avLst/>
              <a:gdLst/>
              <a:ahLst/>
              <a:cxnLst/>
              <a:rect l="l" t="t" r="r" b="b"/>
              <a:pathLst>
                <a:path w="135889" h="66039">
                  <a:moveTo>
                    <a:pt x="135636" y="0"/>
                  </a:moveTo>
                  <a:lnTo>
                    <a:pt x="0" y="0"/>
                  </a:lnTo>
                  <a:lnTo>
                    <a:pt x="0" y="65531"/>
                  </a:lnTo>
                  <a:lnTo>
                    <a:pt x="135636" y="65531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3845051" y="4096511"/>
              <a:ext cx="135890" cy="257810"/>
            </a:xfrm>
            <a:custGeom>
              <a:avLst/>
              <a:gdLst/>
              <a:ahLst/>
              <a:cxnLst/>
              <a:rect l="l" t="t" r="r" b="b"/>
              <a:pathLst>
                <a:path w="135889" h="257810">
                  <a:moveTo>
                    <a:pt x="135636" y="0"/>
                  </a:moveTo>
                  <a:lnTo>
                    <a:pt x="0" y="0"/>
                  </a:lnTo>
                  <a:lnTo>
                    <a:pt x="0" y="257556"/>
                  </a:lnTo>
                  <a:lnTo>
                    <a:pt x="135636" y="257556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3845051" y="3980688"/>
              <a:ext cx="135890" cy="116205"/>
            </a:xfrm>
            <a:custGeom>
              <a:avLst/>
              <a:gdLst/>
              <a:ahLst/>
              <a:cxnLst/>
              <a:rect l="l" t="t" r="r" b="b"/>
              <a:pathLst>
                <a:path w="135889" h="116204">
                  <a:moveTo>
                    <a:pt x="135636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35636" y="115824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3845051" y="4354067"/>
              <a:ext cx="135890" cy="97790"/>
            </a:xfrm>
            <a:custGeom>
              <a:avLst/>
              <a:gdLst/>
              <a:ahLst/>
              <a:cxnLst/>
              <a:rect l="l" t="t" r="r" b="b"/>
              <a:pathLst>
                <a:path w="135889" h="97789">
                  <a:moveTo>
                    <a:pt x="135636" y="0"/>
                  </a:moveTo>
                  <a:lnTo>
                    <a:pt x="0" y="0"/>
                  </a:lnTo>
                  <a:lnTo>
                    <a:pt x="0" y="97535"/>
                  </a:lnTo>
                  <a:lnTo>
                    <a:pt x="135636" y="9753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676656" y="4315967"/>
              <a:ext cx="3304540" cy="160020"/>
            </a:xfrm>
            <a:custGeom>
              <a:avLst/>
              <a:gdLst/>
              <a:ahLst/>
              <a:cxnLst/>
              <a:rect l="l" t="t" r="r" b="b"/>
              <a:pathLst>
                <a:path w="3304540" h="160020">
                  <a:moveTo>
                    <a:pt x="135636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35636" y="38100"/>
                  </a:lnTo>
                  <a:lnTo>
                    <a:pt x="135636" y="0"/>
                  </a:lnTo>
                  <a:close/>
                </a:path>
                <a:path w="3304540" h="160020">
                  <a:moveTo>
                    <a:pt x="3304032" y="135636"/>
                  </a:moveTo>
                  <a:lnTo>
                    <a:pt x="3168396" y="135636"/>
                  </a:lnTo>
                  <a:lnTo>
                    <a:pt x="3168396" y="160020"/>
                  </a:lnTo>
                  <a:lnTo>
                    <a:pt x="3304032" y="160020"/>
                  </a:lnTo>
                  <a:lnTo>
                    <a:pt x="3304032" y="135636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676656" y="4143755"/>
              <a:ext cx="135890" cy="172720"/>
            </a:xfrm>
            <a:custGeom>
              <a:avLst/>
              <a:gdLst/>
              <a:ahLst/>
              <a:cxnLst/>
              <a:rect l="l" t="t" r="r" b="b"/>
              <a:pathLst>
                <a:path w="135890" h="172720">
                  <a:moveTo>
                    <a:pt x="135636" y="0"/>
                  </a:moveTo>
                  <a:lnTo>
                    <a:pt x="0" y="0"/>
                  </a:lnTo>
                  <a:lnTo>
                    <a:pt x="0" y="172212"/>
                  </a:lnTo>
                  <a:lnTo>
                    <a:pt x="135636" y="172212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676656" y="4354067"/>
              <a:ext cx="135890" cy="250190"/>
            </a:xfrm>
            <a:custGeom>
              <a:avLst/>
              <a:gdLst/>
              <a:ahLst/>
              <a:cxnLst/>
              <a:rect l="l" t="t" r="r" b="b"/>
              <a:pathLst>
                <a:path w="135890" h="250189">
                  <a:moveTo>
                    <a:pt x="135636" y="0"/>
                  </a:moveTo>
                  <a:lnTo>
                    <a:pt x="0" y="0"/>
                  </a:lnTo>
                  <a:lnTo>
                    <a:pt x="0" y="249935"/>
                  </a:lnTo>
                  <a:lnTo>
                    <a:pt x="135636" y="24993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676656" y="4604004"/>
              <a:ext cx="135890" cy="64135"/>
            </a:xfrm>
            <a:custGeom>
              <a:avLst/>
              <a:gdLst/>
              <a:ahLst/>
              <a:cxnLst/>
              <a:rect l="l" t="t" r="r" b="b"/>
              <a:pathLst>
                <a:path w="135890" h="64135">
                  <a:moveTo>
                    <a:pt x="135636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135636" y="64008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920496" y="4320539"/>
              <a:ext cx="135890" cy="33655"/>
            </a:xfrm>
            <a:custGeom>
              <a:avLst/>
              <a:gdLst/>
              <a:ahLst/>
              <a:cxnLst/>
              <a:rect l="l" t="t" r="r" b="b"/>
              <a:pathLst>
                <a:path w="135890" h="33654">
                  <a:moveTo>
                    <a:pt x="135635" y="0"/>
                  </a:moveTo>
                  <a:lnTo>
                    <a:pt x="0" y="0"/>
                  </a:lnTo>
                  <a:lnTo>
                    <a:pt x="0" y="33528"/>
                  </a:lnTo>
                  <a:lnTo>
                    <a:pt x="135635" y="33528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920496" y="4152900"/>
              <a:ext cx="135890" cy="167640"/>
            </a:xfrm>
            <a:custGeom>
              <a:avLst/>
              <a:gdLst/>
              <a:ahLst/>
              <a:cxnLst/>
              <a:rect l="l" t="t" r="r" b="b"/>
              <a:pathLst>
                <a:path w="135890" h="167639">
                  <a:moveTo>
                    <a:pt x="135635" y="0"/>
                  </a:moveTo>
                  <a:lnTo>
                    <a:pt x="0" y="0"/>
                  </a:lnTo>
                  <a:lnTo>
                    <a:pt x="0" y="167639"/>
                  </a:lnTo>
                  <a:lnTo>
                    <a:pt x="135635" y="167639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920496" y="4354067"/>
              <a:ext cx="135890" cy="268605"/>
            </a:xfrm>
            <a:custGeom>
              <a:avLst/>
              <a:gdLst/>
              <a:ahLst/>
              <a:cxnLst/>
              <a:rect l="l" t="t" r="r" b="b"/>
              <a:pathLst>
                <a:path w="135890" h="268604">
                  <a:moveTo>
                    <a:pt x="135635" y="0"/>
                  </a:moveTo>
                  <a:lnTo>
                    <a:pt x="0" y="0"/>
                  </a:lnTo>
                  <a:lnTo>
                    <a:pt x="0" y="268223"/>
                  </a:lnTo>
                  <a:lnTo>
                    <a:pt x="135635" y="268223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920496" y="4622291"/>
              <a:ext cx="135890" cy="7620"/>
            </a:xfrm>
            <a:custGeom>
              <a:avLst/>
              <a:gdLst/>
              <a:ahLst/>
              <a:cxnLst/>
              <a:rect l="l" t="t" r="r" b="b"/>
              <a:pathLst>
                <a:path w="135890" h="7620">
                  <a:moveTo>
                    <a:pt x="135635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35635" y="7620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4088892" y="4212335"/>
              <a:ext cx="135890" cy="142240"/>
            </a:xfrm>
            <a:custGeom>
              <a:avLst/>
              <a:gdLst/>
              <a:ahLst/>
              <a:cxnLst/>
              <a:rect l="l" t="t" r="r" b="b"/>
              <a:pathLst>
                <a:path w="135889" h="142239">
                  <a:moveTo>
                    <a:pt x="135636" y="0"/>
                  </a:moveTo>
                  <a:lnTo>
                    <a:pt x="0" y="0"/>
                  </a:lnTo>
                  <a:lnTo>
                    <a:pt x="0" y="141731"/>
                  </a:lnTo>
                  <a:lnTo>
                    <a:pt x="135636" y="141731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4088892" y="3870960"/>
              <a:ext cx="135890" cy="341630"/>
            </a:xfrm>
            <a:custGeom>
              <a:avLst/>
              <a:gdLst/>
              <a:ahLst/>
              <a:cxnLst/>
              <a:rect l="l" t="t" r="r" b="b"/>
              <a:pathLst>
                <a:path w="135889" h="341629">
                  <a:moveTo>
                    <a:pt x="135636" y="0"/>
                  </a:moveTo>
                  <a:lnTo>
                    <a:pt x="0" y="0"/>
                  </a:lnTo>
                  <a:lnTo>
                    <a:pt x="0" y="341375"/>
                  </a:lnTo>
                  <a:lnTo>
                    <a:pt x="135636" y="34137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4088892" y="3768852"/>
              <a:ext cx="135890" cy="102235"/>
            </a:xfrm>
            <a:custGeom>
              <a:avLst/>
              <a:gdLst/>
              <a:ahLst/>
              <a:cxnLst/>
              <a:rect l="l" t="t" r="r" b="b"/>
              <a:pathLst>
                <a:path w="135889" h="102235">
                  <a:moveTo>
                    <a:pt x="135636" y="0"/>
                  </a:moveTo>
                  <a:lnTo>
                    <a:pt x="0" y="0"/>
                  </a:lnTo>
                  <a:lnTo>
                    <a:pt x="0" y="102108"/>
                  </a:lnTo>
                  <a:lnTo>
                    <a:pt x="135636" y="102108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4088892" y="4354067"/>
              <a:ext cx="135890" cy="111760"/>
            </a:xfrm>
            <a:custGeom>
              <a:avLst/>
              <a:gdLst/>
              <a:ahLst/>
              <a:cxnLst/>
              <a:rect l="l" t="t" r="r" b="b"/>
              <a:pathLst>
                <a:path w="135889" h="111760">
                  <a:moveTo>
                    <a:pt x="135636" y="0"/>
                  </a:moveTo>
                  <a:lnTo>
                    <a:pt x="0" y="0"/>
                  </a:lnTo>
                  <a:lnTo>
                    <a:pt x="0" y="111251"/>
                  </a:lnTo>
                  <a:lnTo>
                    <a:pt x="135636" y="111251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332731" y="4207764"/>
              <a:ext cx="135890" cy="146685"/>
            </a:xfrm>
            <a:custGeom>
              <a:avLst/>
              <a:gdLst/>
              <a:ahLst/>
              <a:cxnLst/>
              <a:rect l="l" t="t" r="r" b="b"/>
              <a:pathLst>
                <a:path w="135889" h="146685">
                  <a:moveTo>
                    <a:pt x="135635" y="0"/>
                  </a:moveTo>
                  <a:lnTo>
                    <a:pt x="0" y="0"/>
                  </a:lnTo>
                  <a:lnTo>
                    <a:pt x="0" y="146304"/>
                  </a:lnTo>
                  <a:lnTo>
                    <a:pt x="135635" y="146304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4332731" y="3837432"/>
              <a:ext cx="135890" cy="370840"/>
            </a:xfrm>
            <a:custGeom>
              <a:avLst/>
              <a:gdLst/>
              <a:ahLst/>
              <a:cxnLst/>
              <a:rect l="l" t="t" r="r" b="b"/>
              <a:pathLst>
                <a:path w="135889" h="370839">
                  <a:moveTo>
                    <a:pt x="135635" y="0"/>
                  </a:moveTo>
                  <a:lnTo>
                    <a:pt x="0" y="0"/>
                  </a:lnTo>
                  <a:lnTo>
                    <a:pt x="0" y="370332"/>
                  </a:lnTo>
                  <a:lnTo>
                    <a:pt x="135635" y="370332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4332731" y="3736847"/>
              <a:ext cx="135890" cy="100965"/>
            </a:xfrm>
            <a:custGeom>
              <a:avLst/>
              <a:gdLst/>
              <a:ahLst/>
              <a:cxnLst/>
              <a:rect l="l" t="t" r="r" b="b"/>
              <a:pathLst>
                <a:path w="135889" h="100964">
                  <a:moveTo>
                    <a:pt x="135636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135636" y="100583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4332731" y="4354067"/>
              <a:ext cx="135890" cy="43180"/>
            </a:xfrm>
            <a:custGeom>
              <a:avLst/>
              <a:gdLst/>
              <a:ahLst/>
              <a:cxnLst/>
              <a:rect l="l" t="t" r="r" b="b"/>
              <a:pathLst>
                <a:path w="135889" h="43179">
                  <a:moveTo>
                    <a:pt x="135636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135636" y="42672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4576572" y="4123944"/>
              <a:ext cx="135890" cy="230504"/>
            </a:xfrm>
            <a:custGeom>
              <a:avLst/>
              <a:gdLst/>
              <a:ahLst/>
              <a:cxnLst/>
              <a:rect l="l" t="t" r="r" b="b"/>
              <a:pathLst>
                <a:path w="135889" h="230504">
                  <a:moveTo>
                    <a:pt x="135636" y="0"/>
                  </a:moveTo>
                  <a:lnTo>
                    <a:pt x="0" y="0"/>
                  </a:lnTo>
                  <a:lnTo>
                    <a:pt x="0" y="230123"/>
                  </a:lnTo>
                  <a:lnTo>
                    <a:pt x="135636" y="230123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4576572" y="3989832"/>
              <a:ext cx="135890" cy="134620"/>
            </a:xfrm>
            <a:custGeom>
              <a:avLst/>
              <a:gdLst/>
              <a:ahLst/>
              <a:cxnLst/>
              <a:rect l="l" t="t" r="r" b="b"/>
              <a:pathLst>
                <a:path w="135889" h="134620">
                  <a:moveTo>
                    <a:pt x="135636" y="0"/>
                  </a:moveTo>
                  <a:lnTo>
                    <a:pt x="0" y="0"/>
                  </a:lnTo>
                  <a:lnTo>
                    <a:pt x="0" y="134112"/>
                  </a:lnTo>
                  <a:lnTo>
                    <a:pt x="135636" y="134112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4576572" y="3933444"/>
              <a:ext cx="135890" cy="56515"/>
            </a:xfrm>
            <a:custGeom>
              <a:avLst/>
              <a:gdLst/>
              <a:ahLst/>
              <a:cxnLst/>
              <a:rect l="l" t="t" r="r" b="b"/>
              <a:pathLst>
                <a:path w="135889" h="56514">
                  <a:moveTo>
                    <a:pt x="135636" y="0"/>
                  </a:moveTo>
                  <a:lnTo>
                    <a:pt x="0" y="0"/>
                  </a:lnTo>
                  <a:lnTo>
                    <a:pt x="0" y="56387"/>
                  </a:lnTo>
                  <a:lnTo>
                    <a:pt x="135636" y="56387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4576572" y="3831336"/>
              <a:ext cx="135890" cy="102235"/>
            </a:xfrm>
            <a:custGeom>
              <a:avLst/>
              <a:gdLst/>
              <a:ahLst/>
              <a:cxnLst/>
              <a:rect l="l" t="t" r="r" b="b"/>
              <a:pathLst>
                <a:path w="135889" h="102235">
                  <a:moveTo>
                    <a:pt x="135636" y="0"/>
                  </a:moveTo>
                  <a:lnTo>
                    <a:pt x="0" y="0"/>
                  </a:lnTo>
                  <a:lnTo>
                    <a:pt x="0" y="102107"/>
                  </a:lnTo>
                  <a:lnTo>
                    <a:pt x="135636" y="102107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4820412" y="4091939"/>
              <a:ext cx="135890" cy="262255"/>
            </a:xfrm>
            <a:custGeom>
              <a:avLst/>
              <a:gdLst/>
              <a:ahLst/>
              <a:cxnLst/>
              <a:rect l="l" t="t" r="r" b="b"/>
              <a:pathLst>
                <a:path w="135889" h="262254">
                  <a:moveTo>
                    <a:pt x="135636" y="0"/>
                  </a:moveTo>
                  <a:lnTo>
                    <a:pt x="0" y="0"/>
                  </a:lnTo>
                  <a:lnTo>
                    <a:pt x="0" y="262128"/>
                  </a:lnTo>
                  <a:lnTo>
                    <a:pt x="135636" y="262128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4820412" y="3741419"/>
              <a:ext cx="135890" cy="350520"/>
            </a:xfrm>
            <a:custGeom>
              <a:avLst/>
              <a:gdLst/>
              <a:ahLst/>
              <a:cxnLst/>
              <a:rect l="l" t="t" r="r" b="b"/>
              <a:pathLst>
                <a:path w="135889" h="350520">
                  <a:moveTo>
                    <a:pt x="135636" y="0"/>
                  </a:moveTo>
                  <a:lnTo>
                    <a:pt x="0" y="0"/>
                  </a:lnTo>
                  <a:lnTo>
                    <a:pt x="0" y="350519"/>
                  </a:lnTo>
                  <a:lnTo>
                    <a:pt x="135636" y="350519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4820412" y="3569208"/>
              <a:ext cx="135890" cy="172720"/>
            </a:xfrm>
            <a:custGeom>
              <a:avLst/>
              <a:gdLst/>
              <a:ahLst/>
              <a:cxnLst/>
              <a:rect l="l" t="t" r="r" b="b"/>
              <a:pathLst>
                <a:path w="135889" h="172720">
                  <a:moveTo>
                    <a:pt x="135636" y="0"/>
                  </a:moveTo>
                  <a:lnTo>
                    <a:pt x="0" y="0"/>
                  </a:lnTo>
                  <a:lnTo>
                    <a:pt x="0" y="172211"/>
                  </a:lnTo>
                  <a:lnTo>
                    <a:pt x="135636" y="172211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4820412" y="3442716"/>
              <a:ext cx="135890" cy="127000"/>
            </a:xfrm>
            <a:custGeom>
              <a:avLst/>
              <a:gdLst/>
              <a:ahLst/>
              <a:cxnLst/>
              <a:rect l="l" t="t" r="r" b="b"/>
              <a:pathLst>
                <a:path w="135889" h="127000">
                  <a:moveTo>
                    <a:pt x="135636" y="0"/>
                  </a:moveTo>
                  <a:lnTo>
                    <a:pt x="0" y="0"/>
                  </a:lnTo>
                  <a:lnTo>
                    <a:pt x="0" y="126491"/>
                  </a:lnTo>
                  <a:lnTo>
                    <a:pt x="135636" y="126491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5064251" y="3997452"/>
              <a:ext cx="134620" cy="356870"/>
            </a:xfrm>
            <a:custGeom>
              <a:avLst/>
              <a:gdLst/>
              <a:ahLst/>
              <a:cxnLst/>
              <a:rect l="l" t="t" r="r" b="b"/>
              <a:pathLst>
                <a:path w="134620" h="356870">
                  <a:moveTo>
                    <a:pt x="134112" y="0"/>
                  </a:moveTo>
                  <a:lnTo>
                    <a:pt x="0" y="0"/>
                  </a:lnTo>
                  <a:lnTo>
                    <a:pt x="0" y="356616"/>
                  </a:lnTo>
                  <a:lnTo>
                    <a:pt x="134112" y="356616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5064251" y="3663696"/>
              <a:ext cx="134620" cy="334010"/>
            </a:xfrm>
            <a:custGeom>
              <a:avLst/>
              <a:gdLst/>
              <a:ahLst/>
              <a:cxnLst/>
              <a:rect l="l" t="t" r="r" b="b"/>
              <a:pathLst>
                <a:path w="134620" h="334010">
                  <a:moveTo>
                    <a:pt x="134112" y="0"/>
                  </a:moveTo>
                  <a:lnTo>
                    <a:pt x="0" y="0"/>
                  </a:lnTo>
                  <a:lnTo>
                    <a:pt x="0" y="333755"/>
                  </a:lnTo>
                  <a:lnTo>
                    <a:pt x="134112" y="333755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5064251" y="3421380"/>
              <a:ext cx="134620" cy="242570"/>
            </a:xfrm>
            <a:custGeom>
              <a:avLst/>
              <a:gdLst/>
              <a:ahLst/>
              <a:cxnLst/>
              <a:rect l="l" t="t" r="r" b="b"/>
              <a:pathLst>
                <a:path w="134620" h="242570">
                  <a:moveTo>
                    <a:pt x="134112" y="0"/>
                  </a:moveTo>
                  <a:lnTo>
                    <a:pt x="0" y="0"/>
                  </a:lnTo>
                  <a:lnTo>
                    <a:pt x="0" y="242316"/>
                  </a:lnTo>
                  <a:lnTo>
                    <a:pt x="134112" y="242316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5064251" y="3272027"/>
              <a:ext cx="134620" cy="149860"/>
            </a:xfrm>
            <a:custGeom>
              <a:avLst/>
              <a:gdLst/>
              <a:ahLst/>
              <a:cxnLst/>
              <a:rect l="l" t="t" r="r" b="b"/>
              <a:pathLst>
                <a:path w="134620" h="149860">
                  <a:moveTo>
                    <a:pt x="134112" y="0"/>
                  </a:moveTo>
                  <a:lnTo>
                    <a:pt x="0" y="0"/>
                  </a:lnTo>
                  <a:lnTo>
                    <a:pt x="0" y="149351"/>
                  </a:lnTo>
                  <a:lnTo>
                    <a:pt x="134112" y="149351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5308092" y="3881627"/>
              <a:ext cx="134620" cy="472440"/>
            </a:xfrm>
            <a:custGeom>
              <a:avLst/>
              <a:gdLst/>
              <a:ahLst/>
              <a:cxnLst/>
              <a:rect l="l" t="t" r="r" b="b"/>
              <a:pathLst>
                <a:path w="134620" h="472439">
                  <a:moveTo>
                    <a:pt x="134112" y="0"/>
                  </a:moveTo>
                  <a:lnTo>
                    <a:pt x="0" y="0"/>
                  </a:lnTo>
                  <a:lnTo>
                    <a:pt x="0" y="472440"/>
                  </a:lnTo>
                  <a:lnTo>
                    <a:pt x="134112" y="472440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5308092" y="3358896"/>
              <a:ext cx="134620" cy="523240"/>
            </a:xfrm>
            <a:custGeom>
              <a:avLst/>
              <a:gdLst/>
              <a:ahLst/>
              <a:cxnLst/>
              <a:rect l="l" t="t" r="r" b="b"/>
              <a:pathLst>
                <a:path w="134620" h="523239">
                  <a:moveTo>
                    <a:pt x="134112" y="0"/>
                  </a:moveTo>
                  <a:lnTo>
                    <a:pt x="0" y="0"/>
                  </a:lnTo>
                  <a:lnTo>
                    <a:pt x="0" y="522731"/>
                  </a:lnTo>
                  <a:lnTo>
                    <a:pt x="134112" y="522731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308092" y="3026663"/>
              <a:ext cx="134620" cy="332740"/>
            </a:xfrm>
            <a:custGeom>
              <a:avLst/>
              <a:gdLst/>
              <a:ahLst/>
              <a:cxnLst/>
              <a:rect l="l" t="t" r="r" b="b"/>
              <a:pathLst>
                <a:path w="134620" h="332739">
                  <a:moveTo>
                    <a:pt x="134112" y="0"/>
                  </a:moveTo>
                  <a:lnTo>
                    <a:pt x="0" y="0"/>
                  </a:lnTo>
                  <a:lnTo>
                    <a:pt x="0" y="332232"/>
                  </a:lnTo>
                  <a:lnTo>
                    <a:pt x="134112" y="332232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5308092" y="2859024"/>
              <a:ext cx="134620" cy="167640"/>
            </a:xfrm>
            <a:custGeom>
              <a:avLst/>
              <a:gdLst/>
              <a:ahLst/>
              <a:cxnLst/>
              <a:rect l="l" t="t" r="r" b="b"/>
              <a:pathLst>
                <a:path w="134620" h="167639">
                  <a:moveTo>
                    <a:pt x="134112" y="0"/>
                  </a:moveTo>
                  <a:lnTo>
                    <a:pt x="0" y="0"/>
                  </a:lnTo>
                  <a:lnTo>
                    <a:pt x="0" y="167639"/>
                  </a:lnTo>
                  <a:lnTo>
                    <a:pt x="134112" y="167639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5550407" y="3845052"/>
              <a:ext cx="135890" cy="509270"/>
            </a:xfrm>
            <a:custGeom>
              <a:avLst/>
              <a:gdLst/>
              <a:ahLst/>
              <a:cxnLst/>
              <a:rect l="l" t="t" r="r" b="b"/>
              <a:pathLst>
                <a:path w="135889" h="509270">
                  <a:moveTo>
                    <a:pt x="135636" y="0"/>
                  </a:moveTo>
                  <a:lnTo>
                    <a:pt x="0" y="0"/>
                  </a:lnTo>
                  <a:lnTo>
                    <a:pt x="0" y="509016"/>
                  </a:lnTo>
                  <a:lnTo>
                    <a:pt x="135636" y="509016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5550407" y="3272027"/>
              <a:ext cx="135890" cy="573405"/>
            </a:xfrm>
            <a:custGeom>
              <a:avLst/>
              <a:gdLst/>
              <a:ahLst/>
              <a:cxnLst/>
              <a:rect l="l" t="t" r="r" b="b"/>
              <a:pathLst>
                <a:path w="135889" h="573404">
                  <a:moveTo>
                    <a:pt x="135636" y="0"/>
                  </a:moveTo>
                  <a:lnTo>
                    <a:pt x="0" y="0"/>
                  </a:lnTo>
                  <a:lnTo>
                    <a:pt x="0" y="573024"/>
                  </a:lnTo>
                  <a:lnTo>
                    <a:pt x="135636" y="573024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5550407" y="2913888"/>
              <a:ext cx="135890" cy="358140"/>
            </a:xfrm>
            <a:custGeom>
              <a:avLst/>
              <a:gdLst/>
              <a:ahLst/>
              <a:cxnLst/>
              <a:rect l="l" t="t" r="r" b="b"/>
              <a:pathLst>
                <a:path w="135889" h="358139">
                  <a:moveTo>
                    <a:pt x="135636" y="0"/>
                  </a:moveTo>
                  <a:lnTo>
                    <a:pt x="0" y="0"/>
                  </a:lnTo>
                  <a:lnTo>
                    <a:pt x="0" y="358139"/>
                  </a:lnTo>
                  <a:lnTo>
                    <a:pt x="135636" y="358139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5550407" y="2732531"/>
              <a:ext cx="135890" cy="181610"/>
            </a:xfrm>
            <a:custGeom>
              <a:avLst/>
              <a:gdLst/>
              <a:ahLst/>
              <a:cxnLst/>
              <a:rect l="l" t="t" r="r" b="b"/>
              <a:pathLst>
                <a:path w="135889" h="181610">
                  <a:moveTo>
                    <a:pt x="135636" y="0"/>
                  </a:moveTo>
                  <a:lnTo>
                    <a:pt x="0" y="0"/>
                  </a:lnTo>
                  <a:lnTo>
                    <a:pt x="0" y="181355"/>
                  </a:lnTo>
                  <a:lnTo>
                    <a:pt x="135636" y="18135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5794248" y="3808475"/>
              <a:ext cx="135890" cy="546100"/>
            </a:xfrm>
            <a:custGeom>
              <a:avLst/>
              <a:gdLst/>
              <a:ahLst/>
              <a:cxnLst/>
              <a:rect l="l" t="t" r="r" b="b"/>
              <a:pathLst>
                <a:path w="135889" h="546100">
                  <a:moveTo>
                    <a:pt x="135636" y="0"/>
                  </a:moveTo>
                  <a:lnTo>
                    <a:pt x="0" y="0"/>
                  </a:lnTo>
                  <a:lnTo>
                    <a:pt x="0" y="545592"/>
                  </a:lnTo>
                  <a:lnTo>
                    <a:pt x="135636" y="545592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5794248" y="3316223"/>
              <a:ext cx="135890" cy="492759"/>
            </a:xfrm>
            <a:custGeom>
              <a:avLst/>
              <a:gdLst/>
              <a:ahLst/>
              <a:cxnLst/>
              <a:rect l="l" t="t" r="r" b="b"/>
              <a:pathLst>
                <a:path w="135889" h="492760">
                  <a:moveTo>
                    <a:pt x="135636" y="0"/>
                  </a:moveTo>
                  <a:lnTo>
                    <a:pt x="0" y="0"/>
                  </a:lnTo>
                  <a:lnTo>
                    <a:pt x="0" y="492251"/>
                  </a:lnTo>
                  <a:lnTo>
                    <a:pt x="135636" y="492251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5794248" y="3083051"/>
              <a:ext cx="135890" cy="233679"/>
            </a:xfrm>
            <a:custGeom>
              <a:avLst/>
              <a:gdLst/>
              <a:ahLst/>
              <a:cxnLst/>
              <a:rect l="l" t="t" r="r" b="b"/>
              <a:pathLst>
                <a:path w="135889" h="233679">
                  <a:moveTo>
                    <a:pt x="135636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135636" y="233172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5794248" y="2891027"/>
              <a:ext cx="135890" cy="192405"/>
            </a:xfrm>
            <a:custGeom>
              <a:avLst/>
              <a:gdLst/>
              <a:ahLst/>
              <a:cxnLst/>
              <a:rect l="l" t="t" r="r" b="b"/>
              <a:pathLst>
                <a:path w="135889" h="192405">
                  <a:moveTo>
                    <a:pt x="135636" y="0"/>
                  </a:moveTo>
                  <a:lnTo>
                    <a:pt x="0" y="0"/>
                  </a:lnTo>
                  <a:lnTo>
                    <a:pt x="0" y="192024"/>
                  </a:lnTo>
                  <a:lnTo>
                    <a:pt x="135636" y="192024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6038087" y="3857244"/>
              <a:ext cx="135890" cy="497205"/>
            </a:xfrm>
            <a:custGeom>
              <a:avLst/>
              <a:gdLst/>
              <a:ahLst/>
              <a:cxnLst/>
              <a:rect l="l" t="t" r="r" b="b"/>
              <a:pathLst>
                <a:path w="135889" h="497204">
                  <a:moveTo>
                    <a:pt x="135636" y="0"/>
                  </a:moveTo>
                  <a:lnTo>
                    <a:pt x="0" y="0"/>
                  </a:lnTo>
                  <a:lnTo>
                    <a:pt x="0" y="496823"/>
                  </a:lnTo>
                  <a:lnTo>
                    <a:pt x="135636" y="496823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6038087" y="3188208"/>
              <a:ext cx="135890" cy="669290"/>
            </a:xfrm>
            <a:custGeom>
              <a:avLst/>
              <a:gdLst/>
              <a:ahLst/>
              <a:cxnLst/>
              <a:rect l="l" t="t" r="r" b="b"/>
              <a:pathLst>
                <a:path w="135889" h="669289">
                  <a:moveTo>
                    <a:pt x="135636" y="0"/>
                  </a:moveTo>
                  <a:lnTo>
                    <a:pt x="0" y="0"/>
                  </a:lnTo>
                  <a:lnTo>
                    <a:pt x="0" y="669035"/>
                  </a:lnTo>
                  <a:lnTo>
                    <a:pt x="135636" y="66903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6038087" y="3029712"/>
              <a:ext cx="135890" cy="158750"/>
            </a:xfrm>
            <a:custGeom>
              <a:avLst/>
              <a:gdLst/>
              <a:ahLst/>
              <a:cxnLst/>
              <a:rect l="l" t="t" r="r" b="b"/>
              <a:pathLst>
                <a:path w="135889" h="158750">
                  <a:moveTo>
                    <a:pt x="135636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135636" y="158496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6038087" y="2837688"/>
              <a:ext cx="135890" cy="192405"/>
            </a:xfrm>
            <a:custGeom>
              <a:avLst/>
              <a:gdLst/>
              <a:ahLst/>
              <a:cxnLst/>
              <a:rect l="l" t="t" r="r" b="b"/>
              <a:pathLst>
                <a:path w="135889" h="192405">
                  <a:moveTo>
                    <a:pt x="135636" y="0"/>
                  </a:moveTo>
                  <a:lnTo>
                    <a:pt x="0" y="0"/>
                  </a:lnTo>
                  <a:lnTo>
                    <a:pt x="0" y="192024"/>
                  </a:lnTo>
                  <a:lnTo>
                    <a:pt x="135636" y="192024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6281927" y="4143755"/>
              <a:ext cx="135890" cy="210820"/>
            </a:xfrm>
            <a:custGeom>
              <a:avLst/>
              <a:gdLst/>
              <a:ahLst/>
              <a:cxnLst/>
              <a:rect l="l" t="t" r="r" b="b"/>
              <a:pathLst>
                <a:path w="135889" h="210820">
                  <a:moveTo>
                    <a:pt x="135636" y="0"/>
                  </a:moveTo>
                  <a:lnTo>
                    <a:pt x="0" y="0"/>
                  </a:lnTo>
                  <a:lnTo>
                    <a:pt x="0" y="210312"/>
                  </a:lnTo>
                  <a:lnTo>
                    <a:pt x="135636" y="210312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6281927" y="3573780"/>
              <a:ext cx="135890" cy="570230"/>
            </a:xfrm>
            <a:custGeom>
              <a:avLst/>
              <a:gdLst/>
              <a:ahLst/>
              <a:cxnLst/>
              <a:rect l="l" t="t" r="r" b="b"/>
              <a:pathLst>
                <a:path w="135889" h="570229">
                  <a:moveTo>
                    <a:pt x="135636" y="0"/>
                  </a:moveTo>
                  <a:lnTo>
                    <a:pt x="0" y="0"/>
                  </a:lnTo>
                  <a:lnTo>
                    <a:pt x="0" y="569976"/>
                  </a:lnTo>
                  <a:lnTo>
                    <a:pt x="135636" y="569976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6281927" y="3552444"/>
              <a:ext cx="135890" cy="21590"/>
            </a:xfrm>
            <a:custGeom>
              <a:avLst/>
              <a:gdLst/>
              <a:ahLst/>
              <a:cxnLst/>
              <a:rect l="l" t="t" r="r" b="b"/>
              <a:pathLst>
                <a:path w="135889" h="21589">
                  <a:moveTo>
                    <a:pt x="135636" y="0"/>
                  </a:moveTo>
                  <a:lnTo>
                    <a:pt x="0" y="0"/>
                  </a:lnTo>
                  <a:lnTo>
                    <a:pt x="0" y="21335"/>
                  </a:lnTo>
                  <a:lnTo>
                    <a:pt x="135636" y="2133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6281927" y="3371088"/>
              <a:ext cx="135890" cy="181610"/>
            </a:xfrm>
            <a:custGeom>
              <a:avLst/>
              <a:gdLst/>
              <a:ahLst/>
              <a:cxnLst/>
              <a:rect l="l" t="t" r="r" b="b"/>
              <a:pathLst>
                <a:path w="135889" h="181610">
                  <a:moveTo>
                    <a:pt x="135636" y="0"/>
                  </a:moveTo>
                  <a:lnTo>
                    <a:pt x="0" y="0"/>
                  </a:lnTo>
                  <a:lnTo>
                    <a:pt x="0" y="181355"/>
                  </a:lnTo>
                  <a:lnTo>
                    <a:pt x="135636" y="18135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6525768" y="4088891"/>
              <a:ext cx="135890" cy="265430"/>
            </a:xfrm>
            <a:custGeom>
              <a:avLst/>
              <a:gdLst/>
              <a:ahLst/>
              <a:cxnLst/>
              <a:rect l="l" t="t" r="r" b="b"/>
              <a:pathLst>
                <a:path w="135890" h="265429">
                  <a:moveTo>
                    <a:pt x="135635" y="0"/>
                  </a:moveTo>
                  <a:lnTo>
                    <a:pt x="0" y="0"/>
                  </a:lnTo>
                  <a:lnTo>
                    <a:pt x="0" y="265175"/>
                  </a:lnTo>
                  <a:lnTo>
                    <a:pt x="135635" y="265175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6525768" y="3392424"/>
              <a:ext cx="135890" cy="696595"/>
            </a:xfrm>
            <a:custGeom>
              <a:avLst/>
              <a:gdLst/>
              <a:ahLst/>
              <a:cxnLst/>
              <a:rect l="l" t="t" r="r" b="b"/>
              <a:pathLst>
                <a:path w="135890" h="696595">
                  <a:moveTo>
                    <a:pt x="135635" y="0"/>
                  </a:moveTo>
                  <a:lnTo>
                    <a:pt x="0" y="0"/>
                  </a:lnTo>
                  <a:lnTo>
                    <a:pt x="0" y="696468"/>
                  </a:lnTo>
                  <a:lnTo>
                    <a:pt x="135635" y="696468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6525768" y="3203448"/>
              <a:ext cx="135890" cy="189230"/>
            </a:xfrm>
            <a:custGeom>
              <a:avLst/>
              <a:gdLst/>
              <a:ahLst/>
              <a:cxnLst/>
              <a:rect l="l" t="t" r="r" b="b"/>
              <a:pathLst>
                <a:path w="135890" h="189229">
                  <a:moveTo>
                    <a:pt x="135635" y="0"/>
                  </a:moveTo>
                  <a:lnTo>
                    <a:pt x="0" y="0"/>
                  </a:lnTo>
                  <a:lnTo>
                    <a:pt x="0" y="188975"/>
                  </a:lnTo>
                  <a:lnTo>
                    <a:pt x="135635" y="188975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6525768" y="4354067"/>
              <a:ext cx="135890" cy="140335"/>
            </a:xfrm>
            <a:custGeom>
              <a:avLst/>
              <a:gdLst/>
              <a:ahLst/>
              <a:cxnLst/>
              <a:rect l="l" t="t" r="r" b="b"/>
              <a:pathLst>
                <a:path w="135890" h="140335">
                  <a:moveTo>
                    <a:pt x="135635" y="0"/>
                  </a:moveTo>
                  <a:lnTo>
                    <a:pt x="0" y="0"/>
                  </a:lnTo>
                  <a:lnTo>
                    <a:pt x="0" y="140207"/>
                  </a:lnTo>
                  <a:lnTo>
                    <a:pt x="135635" y="140207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6769607" y="4096511"/>
              <a:ext cx="135890" cy="257810"/>
            </a:xfrm>
            <a:custGeom>
              <a:avLst/>
              <a:gdLst/>
              <a:ahLst/>
              <a:cxnLst/>
              <a:rect l="l" t="t" r="r" b="b"/>
              <a:pathLst>
                <a:path w="135890" h="257810">
                  <a:moveTo>
                    <a:pt x="135636" y="0"/>
                  </a:moveTo>
                  <a:lnTo>
                    <a:pt x="0" y="0"/>
                  </a:lnTo>
                  <a:lnTo>
                    <a:pt x="0" y="257556"/>
                  </a:lnTo>
                  <a:lnTo>
                    <a:pt x="135636" y="257556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6769607" y="3340608"/>
              <a:ext cx="135890" cy="756285"/>
            </a:xfrm>
            <a:custGeom>
              <a:avLst/>
              <a:gdLst/>
              <a:ahLst/>
              <a:cxnLst/>
              <a:rect l="l" t="t" r="r" b="b"/>
              <a:pathLst>
                <a:path w="135890" h="756285">
                  <a:moveTo>
                    <a:pt x="135636" y="0"/>
                  </a:moveTo>
                  <a:lnTo>
                    <a:pt x="0" y="0"/>
                  </a:lnTo>
                  <a:lnTo>
                    <a:pt x="0" y="755903"/>
                  </a:lnTo>
                  <a:lnTo>
                    <a:pt x="135636" y="755903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6769607" y="3171444"/>
              <a:ext cx="135890" cy="169545"/>
            </a:xfrm>
            <a:custGeom>
              <a:avLst/>
              <a:gdLst/>
              <a:ahLst/>
              <a:cxnLst/>
              <a:rect l="l" t="t" r="r" b="b"/>
              <a:pathLst>
                <a:path w="135890" h="169545">
                  <a:moveTo>
                    <a:pt x="135635" y="0"/>
                  </a:moveTo>
                  <a:lnTo>
                    <a:pt x="0" y="0"/>
                  </a:lnTo>
                  <a:lnTo>
                    <a:pt x="0" y="169163"/>
                  </a:lnTo>
                  <a:lnTo>
                    <a:pt x="135635" y="169163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6769607" y="4354067"/>
              <a:ext cx="135890" cy="166370"/>
            </a:xfrm>
            <a:custGeom>
              <a:avLst/>
              <a:gdLst/>
              <a:ahLst/>
              <a:cxnLst/>
              <a:rect l="l" t="t" r="r" b="b"/>
              <a:pathLst>
                <a:path w="135890" h="166370">
                  <a:moveTo>
                    <a:pt x="135635" y="0"/>
                  </a:moveTo>
                  <a:lnTo>
                    <a:pt x="0" y="0"/>
                  </a:lnTo>
                  <a:lnTo>
                    <a:pt x="0" y="166116"/>
                  </a:lnTo>
                  <a:lnTo>
                    <a:pt x="135635" y="166116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7013448" y="4085844"/>
              <a:ext cx="135890" cy="268605"/>
            </a:xfrm>
            <a:custGeom>
              <a:avLst/>
              <a:gdLst/>
              <a:ahLst/>
              <a:cxnLst/>
              <a:rect l="l" t="t" r="r" b="b"/>
              <a:pathLst>
                <a:path w="135890" h="268604">
                  <a:moveTo>
                    <a:pt x="135635" y="0"/>
                  </a:moveTo>
                  <a:lnTo>
                    <a:pt x="0" y="0"/>
                  </a:lnTo>
                  <a:lnTo>
                    <a:pt x="0" y="268223"/>
                  </a:lnTo>
                  <a:lnTo>
                    <a:pt x="135635" y="268223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7013448" y="3290316"/>
              <a:ext cx="135890" cy="795655"/>
            </a:xfrm>
            <a:custGeom>
              <a:avLst/>
              <a:gdLst/>
              <a:ahLst/>
              <a:cxnLst/>
              <a:rect l="l" t="t" r="r" b="b"/>
              <a:pathLst>
                <a:path w="135890" h="795654">
                  <a:moveTo>
                    <a:pt x="135635" y="0"/>
                  </a:moveTo>
                  <a:lnTo>
                    <a:pt x="0" y="0"/>
                  </a:lnTo>
                  <a:lnTo>
                    <a:pt x="0" y="795528"/>
                  </a:lnTo>
                  <a:lnTo>
                    <a:pt x="135635" y="795528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7013448" y="3124200"/>
              <a:ext cx="135890" cy="166370"/>
            </a:xfrm>
            <a:custGeom>
              <a:avLst/>
              <a:gdLst/>
              <a:ahLst/>
              <a:cxnLst/>
              <a:rect l="l" t="t" r="r" b="b"/>
              <a:pathLst>
                <a:path w="135890" h="166370">
                  <a:moveTo>
                    <a:pt x="135635" y="0"/>
                  </a:moveTo>
                  <a:lnTo>
                    <a:pt x="0" y="0"/>
                  </a:lnTo>
                  <a:lnTo>
                    <a:pt x="0" y="166115"/>
                  </a:lnTo>
                  <a:lnTo>
                    <a:pt x="135635" y="166115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7013448" y="4354067"/>
              <a:ext cx="135890" cy="97790"/>
            </a:xfrm>
            <a:custGeom>
              <a:avLst/>
              <a:gdLst/>
              <a:ahLst/>
              <a:cxnLst/>
              <a:rect l="l" t="t" r="r" b="b"/>
              <a:pathLst>
                <a:path w="135890" h="97789">
                  <a:moveTo>
                    <a:pt x="135635" y="0"/>
                  </a:moveTo>
                  <a:lnTo>
                    <a:pt x="0" y="0"/>
                  </a:lnTo>
                  <a:lnTo>
                    <a:pt x="0" y="97535"/>
                  </a:lnTo>
                  <a:lnTo>
                    <a:pt x="135635" y="97535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7257288" y="3957827"/>
              <a:ext cx="135890" cy="396240"/>
            </a:xfrm>
            <a:custGeom>
              <a:avLst/>
              <a:gdLst/>
              <a:ahLst/>
              <a:cxnLst/>
              <a:rect l="l" t="t" r="r" b="b"/>
              <a:pathLst>
                <a:path w="135890" h="396239">
                  <a:moveTo>
                    <a:pt x="135635" y="0"/>
                  </a:moveTo>
                  <a:lnTo>
                    <a:pt x="0" y="0"/>
                  </a:lnTo>
                  <a:lnTo>
                    <a:pt x="0" y="396240"/>
                  </a:lnTo>
                  <a:lnTo>
                    <a:pt x="135635" y="396240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7257288" y="3145536"/>
              <a:ext cx="135890" cy="812800"/>
            </a:xfrm>
            <a:custGeom>
              <a:avLst/>
              <a:gdLst/>
              <a:ahLst/>
              <a:cxnLst/>
              <a:rect l="l" t="t" r="r" b="b"/>
              <a:pathLst>
                <a:path w="135890" h="812800">
                  <a:moveTo>
                    <a:pt x="135635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135635" y="812291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7257288" y="2974848"/>
              <a:ext cx="135890" cy="170815"/>
            </a:xfrm>
            <a:custGeom>
              <a:avLst/>
              <a:gdLst/>
              <a:ahLst/>
              <a:cxnLst/>
              <a:rect l="l" t="t" r="r" b="b"/>
              <a:pathLst>
                <a:path w="135890" h="170814">
                  <a:moveTo>
                    <a:pt x="135635" y="0"/>
                  </a:moveTo>
                  <a:lnTo>
                    <a:pt x="0" y="0"/>
                  </a:lnTo>
                  <a:lnTo>
                    <a:pt x="0" y="170687"/>
                  </a:lnTo>
                  <a:lnTo>
                    <a:pt x="135635" y="170687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7257288" y="4354067"/>
              <a:ext cx="135890" cy="86995"/>
            </a:xfrm>
            <a:custGeom>
              <a:avLst/>
              <a:gdLst/>
              <a:ahLst/>
              <a:cxnLst/>
              <a:rect l="l" t="t" r="r" b="b"/>
              <a:pathLst>
                <a:path w="135890" h="86995">
                  <a:moveTo>
                    <a:pt x="135635" y="0"/>
                  </a:moveTo>
                  <a:lnTo>
                    <a:pt x="0" y="0"/>
                  </a:lnTo>
                  <a:lnTo>
                    <a:pt x="0" y="86867"/>
                  </a:lnTo>
                  <a:lnTo>
                    <a:pt x="135635" y="86867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7501128" y="3852672"/>
              <a:ext cx="135890" cy="501650"/>
            </a:xfrm>
            <a:custGeom>
              <a:avLst/>
              <a:gdLst/>
              <a:ahLst/>
              <a:cxnLst/>
              <a:rect l="l" t="t" r="r" b="b"/>
              <a:pathLst>
                <a:path w="135890" h="501650">
                  <a:moveTo>
                    <a:pt x="135636" y="0"/>
                  </a:moveTo>
                  <a:lnTo>
                    <a:pt x="0" y="0"/>
                  </a:lnTo>
                  <a:lnTo>
                    <a:pt x="0" y="501395"/>
                  </a:lnTo>
                  <a:lnTo>
                    <a:pt x="135636" y="50139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7501128" y="3142487"/>
              <a:ext cx="135890" cy="710565"/>
            </a:xfrm>
            <a:custGeom>
              <a:avLst/>
              <a:gdLst/>
              <a:ahLst/>
              <a:cxnLst/>
              <a:rect l="l" t="t" r="r" b="b"/>
              <a:pathLst>
                <a:path w="135890" h="710564">
                  <a:moveTo>
                    <a:pt x="135636" y="0"/>
                  </a:moveTo>
                  <a:lnTo>
                    <a:pt x="0" y="0"/>
                  </a:lnTo>
                  <a:lnTo>
                    <a:pt x="0" y="710184"/>
                  </a:lnTo>
                  <a:lnTo>
                    <a:pt x="135636" y="710184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7501128" y="2956559"/>
              <a:ext cx="135890" cy="186055"/>
            </a:xfrm>
            <a:custGeom>
              <a:avLst/>
              <a:gdLst/>
              <a:ahLst/>
              <a:cxnLst/>
              <a:rect l="l" t="t" r="r" b="b"/>
              <a:pathLst>
                <a:path w="135890" h="186055">
                  <a:moveTo>
                    <a:pt x="135635" y="0"/>
                  </a:moveTo>
                  <a:lnTo>
                    <a:pt x="0" y="0"/>
                  </a:lnTo>
                  <a:lnTo>
                    <a:pt x="0" y="185927"/>
                  </a:lnTo>
                  <a:lnTo>
                    <a:pt x="135635" y="185927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7501128" y="4354067"/>
              <a:ext cx="135890" cy="208915"/>
            </a:xfrm>
            <a:custGeom>
              <a:avLst/>
              <a:gdLst/>
              <a:ahLst/>
              <a:cxnLst/>
              <a:rect l="l" t="t" r="r" b="b"/>
              <a:pathLst>
                <a:path w="135890" h="208914">
                  <a:moveTo>
                    <a:pt x="135635" y="0"/>
                  </a:moveTo>
                  <a:lnTo>
                    <a:pt x="0" y="0"/>
                  </a:lnTo>
                  <a:lnTo>
                    <a:pt x="0" y="208787"/>
                  </a:lnTo>
                  <a:lnTo>
                    <a:pt x="135635" y="208787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7744967" y="3838955"/>
              <a:ext cx="135890" cy="515620"/>
            </a:xfrm>
            <a:custGeom>
              <a:avLst/>
              <a:gdLst/>
              <a:ahLst/>
              <a:cxnLst/>
              <a:rect l="l" t="t" r="r" b="b"/>
              <a:pathLst>
                <a:path w="135890" h="515620">
                  <a:moveTo>
                    <a:pt x="135635" y="0"/>
                  </a:moveTo>
                  <a:lnTo>
                    <a:pt x="0" y="0"/>
                  </a:lnTo>
                  <a:lnTo>
                    <a:pt x="0" y="515112"/>
                  </a:lnTo>
                  <a:lnTo>
                    <a:pt x="135635" y="515112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7744967" y="3247644"/>
              <a:ext cx="135890" cy="591820"/>
            </a:xfrm>
            <a:custGeom>
              <a:avLst/>
              <a:gdLst/>
              <a:ahLst/>
              <a:cxnLst/>
              <a:rect l="l" t="t" r="r" b="b"/>
              <a:pathLst>
                <a:path w="135890" h="591820">
                  <a:moveTo>
                    <a:pt x="135635" y="0"/>
                  </a:moveTo>
                  <a:lnTo>
                    <a:pt x="0" y="0"/>
                  </a:lnTo>
                  <a:lnTo>
                    <a:pt x="0" y="591311"/>
                  </a:lnTo>
                  <a:lnTo>
                    <a:pt x="135635" y="591311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7744967" y="3055619"/>
              <a:ext cx="135890" cy="192405"/>
            </a:xfrm>
            <a:custGeom>
              <a:avLst/>
              <a:gdLst/>
              <a:ahLst/>
              <a:cxnLst/>
              <a:rect l="l" t="t" r="r" b="b"/>
              <a:pathLst>
                <a:path w="135890" h="192405">
                  <a:moveTo>
                    <a:pt x="135635" y="0"/>
                  </a:moveTo>
                  <a:lnTo>
                    <a:pt x="0" y="0"/>
                  </a:lnTo>
                  <a:lnTo>
                    <a:pt x="0" y="192024"/>
                  </a:lnTo>
                  <a:lnTo>
                    <a:pt x="135635" y="192024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4" name="object 124"/>
            <p:cNvSpPr/>
            <p:nvPr/>
          </p:nvSpPr>
          <p:spPr>
            <a:xfrm>
              <a:off x="7744967" y="4354067"/>
              <a:ext cx="135890" cy="332740"/>
            </a:xfrm>
            <a:custGeom>
              <a:avLst/>
              <a:gdLst/>
              <a:ahLst/>
              <a:cxnLst/>
              <a:rect l="l" t="t" r="r" b="b"/>
              <a:pathLst>
                <a:path w="135890" h="332739">
                  <a:moveTo>
                    <a:pt x="135635" y="0"/>
                  </a:moveTo>
                  <a:lnTo>
                    <a:pt x="0" y="0"/>
                  </a:lnTo>
                  <a:lnTo>
                    <a:pt x="0" y="332231"/>
                  </a:lnTo>
                  <a:lnTo>
                    <a:pt x="135635" y="332231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5" name="object 125"/>
            <p:cNvSpPr/>
            <p:nvPr/>
          </p:nvSpPr>
          <p:spPr>
            <a:xfrm>
              <a:off x="7988807" y="3784091"/>
              <a:ext cx="135890" cy="570230"/>
            </a:xfrm>
            <a:custGeom>
              <a:avLst/>
              <a:gdLst/>
              <a:ahLst/>
              <a:cxnLst/>
              <a:rect l="l" t="t" r="r" b="b"/>
              <a:pathLst>
                <a:path w="135890" h="570229">
                  <a:moveTo>
                    <a:pt x="135636" y="0"/>
                  </a:moveTo>
                  <a:lnTo>
                    <a:pt x="0" y="0"/>
                  </a:lnTo>
                  <a:lnTo>
                    <a:pt x="0" y="569975"/>
                  </a:lnTo>
                  <a:lnTo>
                    <a:pt x="135636" y="569975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object 126"/>
            <p:cNvSpPr/>
            <p:nvPr/>
          </p:nvSpPr>
          <p:spPr>
            <a:xfrm>
              <a:off x="7988807" y="3116580"/>
              <a:ext cx="135890" cy="668020"/>
            </a:xfrm>
            <a:custGeom>
              <a:avLst/>
              <a:gdLst/>
              <a:ahLst/>
              <a:cxnLst/>
              <a:rect l="l" t="t" r="r" b="b"/>
              <a:pathLst>
                <a:path w="135890" h="668020">
                  <a:moveTo>
                    <a:pt x="135636" y="0"/>
                  </a:moveTo>
                  <a:lnTo>
                    <a:pt x="0" y="0"/>
                  </a:lnTo>
                  <a:lnTo>
                    <a:pt x="0" y="667512"/>
                  </a:lnTo>
                  <a:lnTo>
                    <a:pt x="135636" y="667512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7988807" y="2950463"/>
              <a:ext cx="135890" cy="166370"/>
            </a:xfrm>
            <a:custGeom>
              <a:avLst/>
              <a:gdLst/>
              <a:ahLst/>
              <a:cxnLst/>
              <a:rect l="l" t="t" r="r" b="b"/>
              <a:pathLst>
                <a:path w="135890" h="166369">
                  <a:moveTo>
                    <a:pt x="135635" y="0"/>
                  </a:moveTo>
                  <a:lnTo>
                    <a:pt x="0" y="0"/>
                  </a:lnTo>
                  <a:lnTo>
                    <a:pt x="0" y="166115"/>
                  </a:lnTo>
                  <a:lnTo>
                    <a:pt x="135635" y="166115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7988807" y="4354067"/>
              <a:ext cx="135890" cy="401320"/>
            </a:xfrm>
            <a:custGeom>
              <a:avLst/>
              <a:gdLst/>
              <a:ahLst/>
              <a:cxnLst/>
              <a:rect l="l" t="t" r="r" b="b"/>
              <a:pathLst>
                <a:path w="135890" h="401320">
                  <a:moveTo>
                    <a:pt x="135635" y="0"/>
                  </a:moveTo>
                  <a:lnTo>
                    <a:pt x="0" y="0"/>
                  </a:lnTo>
                  <a:lnTo>
                    <a:pt x="0" y="400811"/>
                  </a:lnTo>
                  <a:lnTo>
                    <a:pt x="135635" y="400811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8232648" y="3747516"/>
              <a:ext cx="135890" cy="607060"/>
            </a:xfrm>
            <a:custGeom>
              <a:avLst/>
              <a:gdLst/>
              <a:ahLst/>
              <a:cxnLst/>
              <a:rect l="l" t="t" r="r" b="b"/>
              <a:pathLst>
                <a:path w="135890" h="607060">
                  <a:moveTo>
                    <a:pt x="135635" y="0"/>
                  </a:moveTo>
                  <a:lnTo>
                    <a:pt x="0" y="0"/>
                  </a:lnTo>
                  <a:lnTo>
                    <a:pt x="0" y="606551"/>
                  </a:lnTo>
                  <a:lnTo>
                    <a:pt x="135635" y="606551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8232648" y="3048000"/>
              <a:ext cx="135890" cy="699770"/>
            </a:xfrm>
            <a:custGeom>
              <a:avLst/>
              <a:gdLst/>
              <a:ahLst/>
              <a:cxnLst/>
              <a:rect l="l" t="t" r="r" b="b"/>
              <a:pathLst>
                <a:path w="135890" h="699770">
                  <a:moveTo>
                    <a:pt x="135635" y="0"/>
                  </a:moveTo>
                  <a:lnTo>
                    <a:pt x="0" y="0"/>
                  </a:lnTo>
                  <a:lnTo>
                    <a:pt x="0" y="699516"/>
                  </a:lnTo>
                  <a:lnTo>
                    <a:pt x="135635" y="699516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8232648" y="2895600"/>
              <a:ext cx="135890" cy="152400"/>
            </a:xfrm>
            <a:custGeom>
              <a:avLst/>
              <a:gdLst/>
              <a:ahLst/>
              <a:cxnLst/>
              <a:rect l="l" t="t" r="r" b="b"/>
              <a:pathLst>
                <a:path w="135890" h="152400">
                  <a:moveTo>
                    <a:pt x="135635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35635" y="152400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object 132"/>
            <p:cNvSpPr/>
            <p:nvPr/>
          </p:nvSpPr>
          <p:spPr>
            <a:xfrm>
              <a:off x="8232648" y="4354067"/>
              <a:ext cx="135890" cy="413384"/>
            </a:xfrm>
            <a:custGeom>
              <a:avLst/>
              <a:gdLst/>
              <a:ahLst/>
              <a:cxnLst/>
              <a:rect l="l" t="t" r="r" b="b"/>
              <a:pathLst>
                <a:path w="135890" h="413385">
                  <a:moveTo>
                    <a:pt x="135635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35635" y="413003"/>
                  </a:lnTo>
                  <a:lnTo>
                    <a:pt x="13563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object 133"/>
            <p:cNvSpPr/>
            <p:nvPr/>
          </p:nvSpPr>
          <p:spPr>
            <a:xfrm>
              <a:off x="576072" y="2514600"/>
              <a:ext cx="7846059" cy="3154680"/>
            </a:xfrm>
            <a:custGeom>
              <a:avLst/>
              <a:gdLst/>
              <a:ahLst/>
              <a:cxnLst/>
              <a:rect l="l" t="t" r="r" b="b"/>
              <a:pathLst>
                <a:path w="7846059" h="3154679">
                  <a:moveTo>
                    <a:pt x="45720" y="3154680"/>
                  </a:moveTo>
                  <a:lnTo>
                    <a:pt x="45720" y="0"/>
                  </a:lnTo>
                </a:path>
                <a:path w="7846059" h="3154679">
                  <a:moveTo>
                    <a:pt x="0" y="3154680"/>
                  </a:moveTo>
                  <a:lnTo>
                    <a:pt x="45720" y="3154680"/>
                  </a:lnTo>
                </a:path>
                <a:path w="7846059" h="3154679">
                  <a:moveTo>
                    <a:pt x="0" y="2891028"/>
                  </a:moveTo>
                  <a:lnTo>
                    <a:pt x="45720" y="2891028"/>
                  </a:lnTo>
                </a:path>
                <a:path w="7846059" h="3154679">
                  <a:moveTo>
                    <a:pt x="0" y="2628900"/>
                  </a:moveTo>
                  <a:lnTo>
                    <a:pt x="45720" y="2628900"/>
                  </a:lnTo>
                </a:path>
                <a:path w="7846059" h="3154679">
                  <a:moveTo>
                    <a:pt x="0" y="2365248"/>
                  </a:moveTo>
                  <a:lnTo>
                    <a:pt x="45720" y="2365248"/>
                  </a:lnTo>
                </a:path>
                <a:path w="7846059" h="3154679">
                  <a:moveTo>
                    <a:pt x="0" y="2103120"/>
                  </a:moveTo>
                  <a:lnTo>
                    <a:pt x="45720" y="2103120"/>
                  </a:lnTo>
                </a:path>
                <a:path w="7846059" h="3154679">
                  <a:moveTo>
                    <a:pt x="0" y="1839468"/>
                  </a:moveTo>
                  <a:lnTo>
                    <a:pt x="45720" y="1839468"/>
                  </a:lnTo>
                </a:path>
                <a:path w="7846059" h="3154679">
                  <a:moveTo>
                    <a:pt x="0" y="1577339"/>
                  </a:moveTo>
                  <a:lnTo>
                    <a:pt x="45720" y="1577339"/>
                  </a:lnTo>
                </a:path>
                <a:path w="7846059" h="3154679">
                  <a:moveTo>
                    <a:pt x="0" y="1313688"/>
                  </a:moveTo>
                  <a:lnTo>
                    <a:pt x="45720" y="1313688"/>
                  </a:lnTo>
                </a:path>
                <a:path w="7846059" h="3154679">
                  <a:moveTo>
                    <a:pt x="0" y="1051560"/>
                  </a:moveTo>
                  <a:lnTo>
                    <a:pt x="45720" y="1051560"/>
                  </a:lnTo>
                </a:path>
                <a:path w="7846059" h="3154679">
                  <a:moveTo>
                    <a:pt x="0" y="787908"/>
                  </a:moveTo>
                  <a:lnTo>
                    <a:pt x="45720" y="787908"/>
                  </a:lnTo>
                </a:path>
                <a:path w="7846059" h="3154679">
                  <a:moveTo>
                    <a:pt x="0" y="525779"/>
                  </a:moveTo>
                  <a:lnTo>
                    <a:pt x="45720" y="525779"/>
                  </a:lnTo>
                </a:path>
                <a:path w="7846059" h="3154679">
                  <a:moveTo>
                    <a:pt x="0" y="262127"/>
                  </a:moveTo>
                  <a:lnTo>
                    <a:pt x="45720" y="262127"/>
                  </a:lnTo>
                </a:path>
                <a:path w="7846059" h="3154679">
                  <a:moveTo>
                    <a:pt x="0" y="0"/>
                  </a:moveTo>
                  <a:lnTo>
                    <a:pt x="45720" y="0"/>
                  </a:lnTo>
                </a:path>
                <a:path w="7846059" h="3154679">
                  <a:moveTo>
                    <a:pt x="45720" y="1839468"/>
                  </a:moveTo>
                  <a:lnTo>
                    <a:pt x="7845552" y="183946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744474" y="4252722"/>
              <a:ext cx="7556500" cy="1176655"/>
            </a:xfrm>
            <a:custGeom>
              <a:avLst/>
              <a:gdLst/>
              <a:ahLst/>
              <a:cxnLst/>
              <a:rect l="l" t="t" r="r" b="b"/>
              <a:pathLst>
                <a:path w="7556500" h="1176654">
                  <a:moveTo>
                    <a:pt x="0" y="0"/>
                  </a:moveTo>
                  <a:lnTo>
                    <a:pt x="243839" y="22859"/>
                  </a:lnTo>
                  <a:lnTo>
                    <a:pt x="487680" y="149351"/>
                  </a:lnTo>
                  <a:lnTo>
                    <a:pt x="731520" y="265175"/>
                  </a:lnTo>
                  <a:lnTo>
                    <a:pt x="975359" y="388619"/>
                  </a:lnTo>
                  <a:lnTo>
                    <a:pt x="1217676" y="457200"/>
                  </a:lnTo>
                  <a:lnTo>
                    <a:pt x="1461515" y="551688"/>
                  </a:lnTo>
                  <a:lnTo>
                    <a:pt x="1705356" y="736091"/>
                  </a:lnTo>
                  <a:lnTo>
                    <a:pt x="1949195" y="870203"/>
                  </a:lnTo>
                  <a:lnTo>
                    <a:pt x="2193036" y="940307"/>
                  </a:lnTo>
                  <a:lnTo>
                    <a:pt x="2436876" y="1030223"/>
                  </a:lnTo>
                  <a:lnTo>
                    <a:pt x="2680716" y="1042415"/>
                  </a:lnTo>
                  <a:lnTo>
                    <a:pt x="2924555" y="1042415"/>
                  </a:lnTo>
                  <a:lnTo>
                    <a:pt x="3168396" y="1074419"/>
                  </a:lnTo>
                  <a:lnTo>
                    <a:pt x="3412236" y="1022603"/>
                  </a:lnTo>
                  <a:lnTo>
                    <a:pt x="3656076" y="929639"/>
                  </a:lnTo>
                  <a:lnTo>
                    <a:pt x="3899916" y="914400"/>
                  </a:lnTo>
                  <a:lnTo>
                    <a:pt x="4143755" y="867155"/>
                  </a:lnTo>
                  <a:lnTo>
                    <a:pt x="4387596" y="827532"/>
                  </a:lnTo>
                  <a:lnTo>
                    <a:pt x="4629912" y="693419"/>
                  </a:lnTo>
                  <a:lnTo>
                    <a:pt x="4873752" y="577595"/>
                  </a:lnTo>
                  <a:lnTo>
                    <a:pt x="5117592" y="487679"/>
                  </a:lnTo>
                  <a:lnTo>
                    <a:pt x="5361432" y="464819"/>
                  </a:lnTo>
                  <a:lnTo>
                    <a:pt x="5605272" y="467867"/>
                  </a:lnTo>
                  <a:lnTo>
                    <a:pt x="5849111" y="620267"/>
                  </a:lnTo>
                  <a:lnTo>
                    <a:pt x="6092952" y="707135"/>
                  </a:lnTo>
                  <a:lnTo>
                    <a:pt x="6336792" y="777239"/>
                  </a:lnTo>
                  <a:lnTo>
                    <a:pt x="6580632" y="821435"/>
                  </a:lnTo>
                  <a:lnTo>
                    <a:pt x="6824472" y="908303"/>
                  </a:lnTo>
                  <a:lnTo>
                    <a:pt x="7068311" y="969263"/>
                  </a:lnTo>
                  <a:lnTo>
                    <a:pt x="7312152" y="1066799"/>
                  </a:lnTo>
                  <a:lnTo>
                    <a:pt x="7555992" y="1176527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object 135"/>
            <p:cNvSpPr/>
            <p:nvPr/>
          </p:nvSpPr>
          <p:spPr>
            <a:xfrm>
              <a:off x="8349995" y="297180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36449" y="0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object 136"/>
            <p:cNvSpPr/>
            <p:nvPr/>
          </p:nvSpPr>
          <p:spPr>
            <a:xfrm>
              <a:off x="8129015" y="3960875"/>
              <a:ext cx="340360" cy="182880"/>
            </a:xfrm>
            <a:custGeom>
              <a:avLst/>
              <a:gdLst/>
              <a:ahLst/>
              <a:cxnLst/>
              <a:rect l="l" t="t" r="r" b="b"/>
              <a:pathLst>
                <a:path w="340359" h="182879">
                  <a:moveTo>
                    <a:pt x="339851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39851" y="182880"/>
                  </a:lnTo>
                  <a:lnTo>
                    <a:pt x="3398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7" name="object 137"/>
          <p:cNvSpPr txBox="1"/>
          <p:nvPr/>
        </p:nvSpPr>
        <p:spPr>
          <a:xfrm>
            <a:off x="258267" y="2319020"/>
            <a:ext cx="247015" cy="344424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62865">
              <a:spcBef>
                <a:spcPts val="73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63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63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63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63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63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63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47955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-50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651265" y="5709309"/>
            <a:ext cx="7752080" cy="5854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9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9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8138921" y="3944492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23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,1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8222995" y="5102097"/>
            <a:ext cx="373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-40</a:t>
            </a:r>
            <a:r>
              <a:rPr sz="1200" b="1" dirty="0">
                <a:solidFill>
                  <a:prstClr val="black"/>
                </a:solidFill>
                <a:latin typeface="Arial"/>
                <a:cs typeface="Arial"/>
              </a:rPr>
              <a:t>,9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8129016" y="3307079"/>
            <a:ext cx="340360" cy="182880"/>
          </a:xfrm>
          <a:custGeom>
            <a:avLst/>
            <a:gdLst/>
            <a:ahLst/>
            <a:cxnLst/>
            <a:rect l="l" t="t" r="r" b="b"/>
            <a:pathLst>
              <a:path w="340359" h="182879">
                <a:moveTo>
                  <a:pt x="339851" y="0"/>
                </a:moveTo>
                <a:lnTo>
                  <a:pt x="0" y="0"/>
                </a:lnTo>
                <a:lnTo>
                  <a:pt x="0" y="182879"/>
                </a:lnTo>
                <a:lnTo>
                  <a:pt x="339851" y="182879"/>
                </a:lnTo>
                <a:lnTo>
                  <a:pt x="339851" y="0"/>
                </a:lnTo>
                <a:close/>
              </a:path>
            </a:pathLst>
          </a:custGeom>
          <a:solidFill>
            <a:srgbClr val="92C4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8138921" y="3290061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26</a:t>
            </a:r>
            <a:r>
              <a:rPr sz="1200" b="1" dirty="0">
                <a:solidFill>
                  <a:prstClr val="black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8104631" y="4469891"/>
            <a:ext cx="390525" cy="182880"/>
          </a:xfrm>
          <a:custGeom>
            <a:avLst/>
            <a:gdLst/>
            <a:ahLst/>
            <a:cxnLst/>
            <a:rect l="l" t="t" r="r" b="b"/>
            <a:pathLst>
              <a:path w="390525" h="182879">
                <a:moveTo>
                  <a:pt x="390144" y="0"/>
                </a:moveTo>
                <a:lnTo>
                  <a:pt x="0" y="0"/>
                </a:lnTo>
                <a:lnTo>
                  <a:pt x="0" y="182879"/>
                </a:lnTo>
                <a:lnTo>
                  <a:pt x="390144" y="182879"/>
                </a:lnTo>
                <a:lnTo>
                  <a:pt x="390144" y="0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8113521" y="4454144"/>
            <a:ext cx="373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-15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,7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8397620" y="2864611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200" b="1" dirty="0">
                <a:solidFill>
                  <a:prstClr val="black"/>
                </a:solidFill>
                <a:latin typeface="Arial"/>
                <a:cs typeface="Arial"/>
              </a:rPr>
              <a:t>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46" name="object 146"/>
          <p:cNvGrpSpPr/>
          <p:nvPr/>
        </p:nvGrpSpPr>
        <p:grpSpPr>
          <a:xfrm>
            <a:off x="682751" y="2520695"/>
            <a:ext cx="215265" cy="1031875"/>
            <a:chOff x="682751" y="2520695"/>
            <a:chExt cx="215265" cy="1031875"/>
          </a:xfrm>
        </p:grpSpPr>
        <p:sp>
          <p:nvSpPr>
            <p:cNvPr id="147" name="object 147"/>
            <p:cNvSpPr/>
            <p:nvPr/>
          </p:nvSpPr>
          <p:spPr>
            <a:xfrm>
              <a:off x="682751" y="3159251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20">
                  <a:moveTo>
                    <a:pt x="214884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4" y="160020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object 148"/>
            <p:cNvSpPr/>
            <p:nvPr/>
          </p:nvSpPr>
          <p:spPr>
            <a:xfrm>
              <a:off x="682751" y="2926079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19">
                  <a:moveTo>
                    <a:pt x="214884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4" y="160020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object 149"/>
            <p:cNvSpPr/>
            <p:nvPr/>
          </p:nvSpPr>
          <p:spPr>
            <a:xfrm>
              <a:off x="682751" y="2692907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19">
                  <a:moveTo>
                    <a:pt x="214884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4" y="160020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object 150"/>
            <p:cNvSpPr/>
            <p:nvPr/>
          </p:nvSpPr>
          <p:spPr>
            <a:xfrm>
              <a:off x="701801" y="253974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object 151"/>
            <p:cNvSpPr/>
            <p:nvPr/>
          </p:nvSpPr>
          <p:spPr>
            <a:xfrm>
              <a:off x="682751" y="3392423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20">
                  <a:moveTo>
                    <a:pt x="214884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4" y="160020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2" name="object 152"/>
          <p:cNvSpPr txBox="1"/>
          <p:nvPr/>
        </p:nvSpPr>
        <p:spPr>
          <a:xfrm>
            <a:off x="935227" y="2387091"/>
            <a:ext cx="1750060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Cari İşlemler Dengesi  Doğrudan Yatırımlar</a:t>
            </a:r>
            <a:r>
              <a:rPr sz="12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(net)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935227" y="2853689"/>
            <a:ext cx="1609725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Portföy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Yatırımları</a:t>
            </a:r>
            <a:r>
              <a:rPr sz="12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(net)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Diğer Yatırımlar</a:t>
            </a:r>
            <a:r>
              <a:rPr sz="12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(net)*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935227" y="3371215"/>
            <a:ext cx="13881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Net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Hata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</a:t>
            </a:r>
            <a:r>
              <a:rPr sz="12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Noksan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158292" y="6305499"/>
            <a:ext cx="87325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TCMB,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/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* Diğer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yatırımlar,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doğrudan yatırım,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portföy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yatırımları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ya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da rezerv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varlık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dışında kalan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tüm finansal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işlemleri içermektedir.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Efektif 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mevduatlar,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krediler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ticari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krediler ana</a:t>
            </a:r>
            <a:r>
              <a:rPr sz="12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kalemlerdir.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32514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71" y="838657"/>
            <a:ext cx="84124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Ekim ayının ilk yarısı itibarıyla, </a:t>
            </a:r>
            <a:r>
              <a:rPr sz="1800" b="1" dirty="0">
                <a:latin typeface="Tahoma"/>
                <a:cs typeface="Tahoma"/>
              </a:rPr>
              <a:t>Merkez </a:t>
            </a:r>
            <a:r>
              <a:rPr sz="1800" b="1" spc="-5" dirty="0">
                <a:latin typeface="Tahoma"/>
                <a:cs typeface="Tahoma"/>
              </a:rPr>
              <a:t>Bankası </a:t>
            </a:r>
            <a:r>
              <a:rPr sz="1800" b="1" dirty="0">
                <a:latin typeface="Tahoma"/>
                <a:cs typeface="Tahoma"/>
              </a:rPr>
              <a:t>brüt rezervleri 116</a:t>
            </a:r>
            <a:r>
              <a:rPr sz="1800" b="1" spc="1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milyar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latin typeface="Tahoma"/>
                <a:cs typeface="Tahoma"/>
              </a:rPr>
              <a:t>dolar, swaplar dahil net </a:t>
            </a:r>
            <a:r>
              <a:rPr sz="1800" b="1" dirty="0">
                <a:latin typeface="Tahoma"/>
                <a:cs typeface="Tahoma"/>
              </a:rPr>
              <a:t>rezervler </a:t>
            </a:r>
            <a:r>
              <a:rPr sz="1800" b="1" spc="-5" dirty="0">
                <a:latin typeface="Tahoma"/>
                <a:cs typeface="Tahoma"/>
              </a:rPr>
              <a:t>ise </a:t>
            </a:r>
            <a:r>
              <a:rPr sz="1800" b="1" dirty="0">
                <a:latin typeface="Tahoma"/>
                <a:cs typeface="Tahoma"/>
              </a:rPr>
              <a:t>-56,4 </a:t>
            </a:r>
            <a:r>
              <a:rPr sz="1800" b="1" spc="-5" dirty="0">
                <a:latin typeface="Tahoma"/>
                <a:cs typeface="Tahoma"/>
              </a:rPr>
              <a:t>milyar</a:t>
            </a:r>
            <a:r>
              <a:rPr sz="1800" b="1" spc="-3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dolardır.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671" y="1387855"/>
            <a:ext cx="8919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Eylül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ayına göre brüt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rezervler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9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milyar dolar,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net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rezervler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ise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4,2 milyar dolar</a:t>
            </a:r>
            <a:r>
              <a:rPr spc="22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artmıştır.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95833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10613" y="1988947"/>
            <a:ext cx="59239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Merkez Bankası rezervleri (milyar dolar) Ocak 2020 – Ekim</a:t>
            </a:r>
            <a:r>
              <a:rPr sz="16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2022*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6361" y="2582989"/>
            <a:ext cx="7933690" cy="2606675"/>
            <a:chOff x="606361" y="2582989"/>
            <a:chExt cx="7933690" cy="2606675"/>
          </a:xfrm>
        </p:grpSpPr>
        <p:sp>
          <p:nvSpPr>
            <p:cNvPr id="7" name="object 7"/>
            <p:cNvSpPr/>
            <p:nvPr/>
          </p:nvSpPr>
          <p:spPr>
            <a:xfrm>
              <a:off x="690371" y="3075431"/>
              <a:ext cx="82550" cy="1330960"/>
            </a:xfrm>
            <a:custGeom>
              <a:avLst/>
              <a:gdLst/>
              <a:ahLst/>
              <a:cxnLst/>
              <a:rect l="l" t="t" r="r" b="b"/>
              <a:pathLst>
                <a:path w="82550" h="1330960">
                  <a:moveTo>
                    <a:pt x="82296" y="0"/>
                  </a:moveTo>
                  <a:lnTo>
                    <a:pt x="0" y="0"/>
                  </a:lnTo>
                  <a:lnTo>
                    <a:pt x="0" y="1330451"/>
                  </a:lnTo>
                  <a:lnTo>
                    <a:pt x="82296" y="1330451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72667" y="3924299"/>
              <a:ext cx="83820" cy="481965"/>
            </a:xfrm>
            <a:custGeom>
              <a:avLst/>
              <a:gdLst/>
              <a:ahLst/>
              <a:cxnLst/>
              <a:rect l="l" t="t" r="r" b="b"/>
              <a:pathLst>
                <a:path w="83819" h="481964">
                  <a:moveTo>
                    <a:pt x="83819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83819" y="481583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11123" y="2587751"/>
              <a:ext cx="45720" cy="2597150"/>
            </a:xfrm>
            <a:custGeom>
              <a:avLst/>
              <a:gdLst/>
              <a:ahLst/>
              <a:cxnLst/>
              <a:rect l="l" t="t" r="r" b="b"/>
              <a:pathLst>
                <a:path w="45720" h="2597150">
                  <a:moveTo>
                    <a:pt x="45720" y="2596896"/>
                  </a:moveTo>
                  <a:lnTo>
                    <a:pt x="45720" y="0"/>
                  </a:lnTo>
                </a:path>
                <a:path w="45720" h="2597150">
                  <a:moveTo>
                    <a:pt x="0" y="2596896"/>
                  </a:moveTo>
                  <a:lnTo>
                    <a:pt x="45720" y="2596896"/>
                  </a:lnTo>
                </a:path>
                <a:path w="45720" h="2597150">
                  <a:moveTo>
                    <a:pt x="0" y="2337816"/>
                  </a:moveTo>
                  <a:lnTo>
                    <a:pt x="45720" y="2337816"/>
                  </a:lnTo>
                </a:path>
                <a:path w="45720" h="2597150">
                  <a:moveTo>
                    <a:pt x="0" y="2077212"/>
                  </a:moveTo>
                  <a:lnTo>
                    <a:pt x="45720" y="2077212"/>
                  </a:lnTo>
                </a:path>
                <a:path w="45720" h="2597150">
                  <a:moveTo>
                    <a:pt x="0" y="1818132"/>
                  </a:moveTo>
                  <a:lnTo>
                    <a:pt x="45720" y="1818132"/>
                  </a:lnTo>
                </a:path>
                <a:path w="45720" h="2597150">
                  <a:moveTo>
                    <a:pt x="0" y="1557528"/>
                  </a:moveTo>
                  <a:lnTo>
                    <a:pt x="45720" y="1557528"/>
                  </a:lnTo>
                </a:path>
                <a:path w="45720" h="2597150">
                  <a:moveTo>
                    <a:pt x="0" y="1298448"/>
                  </a:moveTo>
                  <a:lnTo>
                    <a:pt x="45720" y="1298448"/>
                  </a:lnTo>
                </a:path>
                <a:path w="45720" h="2597150">
                  <a:moveTo>
                    <a:pt x="0" y="1039368"/>
                  </a:moveTo>
                  <a:lnTo>
                    <a:pt x="45720" y="1039368"/>
                  </a:lnTo>
                </a:path>
                <a:path w="45720" h="2597150">
                  <a:moveTo>
                    <a:pt x="0" y="778763"/>
                  </a:moveTo>
                  <a:lnTo>
                    <a:pt x="45720" y="778763"/>
                  </a:lnTo>
                </a:path>
                <a:path w="45720" h="2597150">
                  <a:moveTo>
                    <a:pt x="0" y="519684"/>
                  </a:moveTo>
                  <a:lnTo>
                    <a:pt x="45720" y="519684"/>
                  </a:lnTo>
                </a:path>
                <a:path w="45720" h="2597150">
                  <a:moveTo>
                    <a:pt x="0" y="259080"/>
                  </a:moveTo>
                  <a:lnTo>
                    <a:pt x="45720" y="259080"/>
                  </a:lnTo>
                </a:path>
                <a:path w="45720" h="2597150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922019" y="3005327"/>
              <a:ext cx="82550" cy="1400810"/>
            </a:xfrm>
            <a:custGeom>
              <a:avLst/>
              <a:gdLst/>
              <a:ahLst/>
              <a:cxnLst/>
              <a:rect l="l" t="t" r="r" b="b"/>
              <a:pathLst>
                <a:path w="82550" h="1400810">
                  <a:moveTo>
                    <a:pt x="82296" y="0"/>
                  </a:moveTo>
                  <a:lnTo>
                    <a:pt x="0" y="0"/>
                  </a:lnTo>
                  <a:lnTo>
                    <a:pt x="0" y="1400556"/>
                  </a:lnTo>
                  <a:lnTo>
                    <a:pt x="82296" y="1400556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04315" y="3902963"/>
              <a:ext cx="83820" cy="502920"/>
            </a:xfrm>
            <a:custGeom>
              <a:avLst/>
              <a:gdLst/>
              <a:ahLst/>
              <a:cxnLst/>
              <a:rect l="l" t="t" r="r" b="b"/>
              <a:pathLst>
                <a:path w="83819" h="502920">
                  <a:moveTo>
                    <a:pt x="83820" y="0"/>
                  </a:moveTo>
                  <a:lnTo>
                    <a:pt x="0" y="0"/>
                  </a:lnTo>
                  <a:lnTo>
                    <a:pt x="0" y="502919"/>
                  </a:lnTo>
                  <a:lnTo>
                    <a:pt x="83820" y="502919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153668" y="3166871"/>
              <a:ext cx="82550" cy="1239520"/>
            </a:xfrm>
            <a:custGeom>
              <a:avLst/>
              <a:gdLst/>
              <a:ahLst/>
              <a:cxnLst/>
              <a:rect l="l" t="t" r="r" b="b"/>
              <a:pathLst>
                <a:path w="82550" h="1239520">
                  <a:moveTo>
                    <a:pt x="82295" y="0"/>
                  </a:moveTo>
                  <a:lnTo>
                    <a:pt x="0" y="0"/>
                  </a:lnTo>
                  <a:lnTo>
                    <a:pt x="0" y="1239011"/>
                  </a:lnTo>
                  <a:lnTo>
                    <a:pt x="82295" y="1239011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235963" y="3973067"/>
              <a:ext cx="83820" cy="433070"/>
            </a:xfrm>
            <a:custGeom>
              <a:avLst/>
              <a:gdLst/>
              <a:ahLst/>
              <a:cxnLst/>
              <a:rect l="l" t="t" r="r" b="b"/>
              <a:pathLst>
                <a:path w="83819" h="433070">
                  <a:moveTo>
                    <a:pt x="83820" y="0"/>
                  </a:moveTo>
                  <a:lnTo>
                    <a:pt x="0" y="0"/>
                  </a:lnTo>
                  <a:lnTo>
                    <a:pt x="0" y="432815"/>
                  </a:lnTo>
                  <a:lnTo>
                    <a:pt x="83820" y="432815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385315" y="3285743"/>
              <a:ext cx="83820" cy="1120140"/>
            </a:xfrm>
            <a:custGeom>
              <a:avLst/>
              <a:gdLst/>
              <a:ahLst/>
              <a:cxnLst/>
              <a:rect l="l" t="t" r="r" b="b"/>
              <a:pathLst>
                <a:path w="83819" h="1120139">
                  <a:moveTo>
                    <a:pt x="83820" y="0"/>
                  </a:moveTo>
                  <a:lnTo>
                    <a:pt x="0" y="0"/>
                  </a:lnTo>
                  <a:lnTo>
                    <a:pt x="0" y="1120139"/>
                  </a:lnTo>
                  <a:lnTo>
                    <a:pt x="83820" y="1120139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469135" y="4034027"/>
              <a:ext cx="82550" cy="372110"/>
            </a:xfrm>
            <a:custGeom>
              <a:avLst/>
              <a:gdLst/>
              <a:ahLst/>
              <a:cxnLst/>
              <a:rect l="l" t="t" r="r" b="b"/>
              <a:pathLst>
                <a:path w="82550" h="372110">
                  <a:moveTo>
                    <a:pt x="82295" y="0"/>
                  </a:moveTo>
                  <a:lnTo>
                    <a:pt x="0" y="0"/>
                  </a:lnTo>
                  <a:lnTo>
                    <a:pt x="0" y="371856"/>
                  </a:lnTo>
                  <a:lnTo>
                    <a:pt x="82295" y="371856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616963" y="3223259"/>
              <a:ext cx="83820" cy="1183005"/>
            </a:xfrm>
            <a:custGeom>
              <a:avLst/>
              <a:gdLst/>
              <a:ahLst/>
              <a:cxnLst/>
              <a:rect l="l" t="t" r="r" b="b"/>
              <a:pathLst>
                <a:path w="83819" h="1183004">
                  <a:moveTo>
                    <a:pt x="83819" y="0"/>
                  </a:moveTo>
                  <a:lnTo>
                    <a:pt x="0" y="0"/>
                  </a:lnTo>
                  <a:lnTo>
                    <a:pt x="0" y="1182623"/>
                  </a:lnTo>
                  <a:lnTo>
                    <a:pt x="83819" y="1182623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700784" y="3986783"/>
              <a:ext cx="82550" cy="419100"/>
            </a:xfrm>
            <a:custGeom>
              <a:avLst/>
              <a:gdLst/>
              <a:ahLst/>
              <a:cxnLst/>
              <a:rect l="l" t="t" r="r" b="b"/>
              <a:pathLst>
                <a:path w="82550" h="419100">
                  <a:moveTo>
                    <a:pt x="82296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82296" y="419100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848612" y="3233927"/>
              <a:ext cx="83820" cy="1172210"/>
            </a:xfrm>
            <a:custGeom>
              <a:avLst/>
              <a:gdLst/>
              <a:ahLst/>
              <a:cxnLst/>
              <a:rect l="l" t="t" r="r" b="b"/>
              <a:pathLst>
                <a:path w="83819" h="1172210">
                  <a:moveTo>
                    <a:pt x="83819" y="0"/>
                  </a:moveTo>
                  <a:lnTo>
                    <a:pt x="0" y="0"/>
                  </a:lnTo>
                  <a:lnTo>
                    <a:pt x="0" y="1171956"/>
                  </a:lnTo>
                  <a:lnTo>
                    <a:pt x="83819" y="1171956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932431" y="4026407"/>
              <a:ext cx="82550" cy="379730"/>
            </a:xfrm>
            <a:custGeom>
              <a:avLst/>
              <a:gdLst/>
              <a:ahLst/>
              <a:cxnLst/>
              <a:rect l="l" t="t" r="r" b="b"/>
              <a:pathLst>
                <a:path w="82550" h="379729">
                  <a:moveTo>
                    <a:pt x="82295" y="0"/>
                  </a:moveTo>
                  <a:lnTo>
                    <a:pt x="0" y="0"/>
                  </a:lnTo>
                  <a:lnTo>
                    <a:pt x="0" y="379476"/>
                  </a:lnTo>
                  <a:lnTo>
                    <a:pt x="82295" y="379476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080259" y="3233927"/>
              <a:ext cx="83820" cy="1172210"/>
            </a:xfrm>
            <a:custGeom>
              <a:avLst/>
              <a:gdLst/>
              <a:ahLst/>
              <a:cxnLst/>
              <a:rect l="l" t="t" r="r" b="b"/>
              <a:pathLst>
                <a:path w="83819" h="1172210">
                  <a:moveTo>
                    <a:pt x="83819" y="0"/>
                  </a:moveTo>
                  <a:lnTo>
                    <a:pt x="0" y="0"/>
                  </a:lnTo>
                  <a:lnTo>
                    <a:pt x="0" y="1171956"/>
                  </a:lnTo>
                  <a:lnTo>
                    <a:pt x="83819" y="1171956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164079" y="4056887"/>
              <a:ext cx="82550" cy="349250"/>
            </a:xfrm>
            <a:custGeom>
              <a:avLst/>
              <a:gdLst/>
              <a:ahLst/>
              <a:cxnLst/>
              <a:rect l="l" t="t" r="r" b="b"/>
              <a:pathLst>
                <a:path w="82550" h="349250">
                  <a:moveTo>
                    <a:pt x="82295" y="0"/>
                  </a:moveTo>
                  <a:lnTo>
                    <a:pt x="0" y="0"/>
                  </a:lnTo>
                  <a:lnTo>
                    <a:pt x="0" y="348995"/>
                  </a:lnTo>
                  <a:lnTo>
                    <a:pt x="82295" y="348995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313431" y="3307079"/>
              <a:ext cx="82550" cy="1099185"/>
            </a:xfrm>
            <a:custGeom>
              <a:avLst/>
              <a:gdLst/>
              <a:ahLst/>
              <a:cxnLst/>
              <a:rect l="l" t="t" r="r" b="b"/>
              <a:pathLst>
                <a:path w="82550" h="1099185">
                  <a:moveTo>
                    <a:pt x="82295" y="0"/>
                  </a:moveTo>
                  <a:lnTo>
                    <a:pt x="0" y="0"/>
                  </a:lnTo>
                  <a:lnTo>
                    <a:pt x="0" y="1098804"/>
                  </a:lnTo>
                  <a:lnTo>
                    <a:pt x="82295" y="1098804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395728" y="4101083"/>
              <a:ext cx="82550" cy="304800"/>
            </a:xfrm>
            <a:custGeom>
              <a:avLst/>
              <a:gdLst/>
              <a:ahLst/>
              <a:cxnLst/>
              <a:rect l="l" t="t" r="r" b="b"/>
              <a:pathLst>
                <a:path w="82550" h="304800">
                  <a:moveTo>
                    <a:pt x="8229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2296" y="304800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545079" y="3320795"/>
              <a:ext cx="82550" cy="1085215"/>
            </a:xfrm>
            <a:custGeom>
              <a:avLst/>
              <a:gdLst/>
              <a:ahLst/>
              <a:cxnLst/>
              <a:rect l="l" t="t" r="r" b="b"/>
              <a:pathLst>
                <a:path w="82550" h="1085214">
                  <a:moveTo>
                    <a:pt x="82295" y="0"/>
                  </a:moveTo>
                  <a:lnTo>
                    <a:pt x="0" y="0"/>
                  </a:lnTo>
                  <a:lnTo>
                    <a:pt x="0" y="1085087"/>
                  </a:lnTo>
                  <a:lnTo>
                    <a:pt x="82295" y="1085087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627375" y="4180331"/>
              <a:ext cx="82550" cy="226060"/>
            </a:xfrm>
            <a:custGeom>
              <a:avLst/>
              <a:gdLst/>
              <a:ahLst/>
              <a:cxnLst/>
              <a:rect l="l" t="t" r="r" b="b"/>
              <a:pathLst>
                <a:path w="82550" h="226060">
                  <a:moveTo>
                    <a:pt x="82296" y="0"/>
                  </a:moveTo>
                  <a:lnTo>
                    <a:pt x="0" y="0"/>
                  </a:lnTo>
                  <a:lnTo>
                    <a:pt x="0" y="225552"/>
                  </a:lnTo>
                  <a:lnTo>
                    <a:pt x="82296" y="225552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776728" y="3310127"/>
              <a:ext cx="82550" cy="1096010"/>
            </a:xfrm>
            <a:custGeom>
              <a:avLst/>
              <a:gdLst/>
              <a:ahLst/>
              <a:cxnLst/>
              <a:rect l="l" t="t" r="r" b="b"/>
              <a:pathLst>
                <a:path w="82550" h="1096010">
                  <a:moveTo>
                    <a:pt x="82296" y="0"/>
                  </a:moveTo>
                  <a:lnTo>
                    <a:pt x="0" y="0"/>
                  </a:lnTo>
                  <a:lnTo>
                    <a:pt x="0" y="1095756"/>
                  </a:lnTo>
                  <a:lnTo>
                    <a:pt x="82296" y="1095756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859023" y="4152899"/>
              <a:ext cx="82550" cy="253365"/>
            </a:xfrm>
            <a:custGeom>
              <a:avLst/>
              <a:gdLst/>
              <a:ahLst/>
              <a:cxnLst/>
              <a:rect l="l" t="t" r="r" b="b"/>
              <a:pathLst>
                <a:path w="82550" h="253364">
                  <a:moveTo>
                    <a:pt x="82295" y="0"/>
                  </a:moveTo>
                  <a:lnTo>
                    <a:pt x="0" y="0"/>
                  </a:lnTo>
                  <a:lnTo>
                    <a:pt x="0" y="252983"/>
                  </a:lnTo>
                  <a:lnTo>
                    <a:pt x="82295" y="252983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008375" y="3311651"/>
              <a:ext cx="82550" cy="1094740"/>
            </a:xfrm>
            <a:custGeom>
              <a:avLst/>
              <a:gdLst/>
              <a:ahLst/>
              <a:cxnLst/>
              <a:rect l="l" t="t" r="r" b="b"/>
              <a:pathLst>
                <a:path w="82550" h="1094739">
                  <a:moveTo>
                    <a:pt x="82296" y="0"/>
                  </a:moveTo>
                  <a:lnTo>
                    <a:pt x="0" y="0"/>
                  </a:lnTo>
                  <a:lnTo>
                    <a:pt x="0" y="1094232"/>
                  </a:lnTo>
                  <a:lnTo>
                    <a:pt x="82296" y="1094232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3090672" y="4230623"/>
              <a:ext cx="82550" cy="175260"/>
            </a:xfrm>
            <a:custGeom>
              <a:avLst/>
              <a:gdLst/>
              <a:ahLst/>
              <a:cxnLst/>
              <a:rect l="l" t="t" r="r" b="b"/>
              <a:pathLst>
                <a:path w="82550" h="175260">
                  <a:moveTo>
                    <a:pt x="82295" y="0"/>
                  </a:moveTo>
                  <a:lnTo>
                    <a:pt x="0" y="0"/>
                  </a:lnTo>
                  <a:lnTo>
                    <a:pt x="0" y="175259"/>
                  </a:lnTo>
                  <a:lnTo>
                    <a:pt x="82295" y="175259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240023" y="3195827"/>
              <a:ext cx="82550" cy="1210310"/>
            </a:xfrm>
            <a:custGeom>
              <a:avLst/>
              <a:gdLst/>
              <a:ahLst/>
              <a:cxnLst/>
              <a:rect l="l" t="t" r="r" b="b"/>
              <a:pathLst>
                <a:path w="82550" h="1210310">
                  <a:moveTo>
                    <a:pt x="82296" y="0"/>
                  </a:moveTo>
                  <a:lnTo>
                    <a:pt x="0" y="0"/>
                  </a:lnTo>
                  <a:lnTo>
                    <a:pt x="0" y="1210056"/>
                  </a:lnTo>
                  <a:lnTo>
                    <a:pt x="82296" y="1210056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322319" y="4236719"/>
              <a:ext cx="83820" cy="169545"/>
            </a:xfrm>
            <a:custGeom>
              <a:avLst/>
              <a:gdLst/>
              <a:ahLst/>
              <a:cxnLst/>
              <a:rect l="l" t="t" r="r" b="b"/>
              <a:pathLst>
                <a:path w="83820" h="169545">
                  <a:moveTo>
                    <a:pt x="83819" y="0"/>
                  </a:moveTo>
                  <a:lnTo>
                    <a:pt x="0" y="0"/>
                  </a:lnTo>
                  <a:lnTo>
                    <a:pt x="0" y="169163"/>
                  </a:lnTo>
                  <a:lnTo>
                    <a:pt x="83819" y="169163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471672" y="3165347"/>
              <a:ext cx="82550" cy="1240790"/>
            </a:xfrm>
            <a:custGeom>
              <a:avLst/>
              <a:gdLst/>
              <a:ahLst/>
              <a:cxnLst/>
              <a:rect l="l" t="t" r="r" b="b"/>
              <a:pathLst>
                <a:path w="82550" h="1240789">
                  <a:moveTo>
                    <a:pt x="82295" y="0"/>
                  </a:moveTo>
                  <a:lnTo>
                    <a:pt x="0" y="0"/>
                  </a:lnTo>
                  <a:lnTo>
                    <a:pt x="0" y="1240535"/>
                  </a:lnTo>
                  <a:lnTo>
                    <a:pt x="82295" y="1240535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3553968" y="4227575"/>
              <a:ext cx="83820" cy="178435"/>
            </a:xfrm>
            <a:custGeom>
              <a:avLst/>
              <a:gdLst/>
              <a:ahLst/>
              <a:cxnLst/>
              <a:rect l="l" t="t" r="r" b="b"/>
              <a:pathLst>
                <a:path w="83820" h="178435">
                  <a:moveTo>
                    <a:pt x="83820" y="0"/>
                  </a:moveTo>
                  <a:lnTo>
                    <a:pt x="0" y="0"/>
                  </a:lnTo>
                  <a:lnTo>
                    <a:pt x="0" y="178307"/>
                  </a:lnTo>
                  <a:lnTo>
                    <a:pt x="83820" y="178307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703319" y="3169919"/>
              <a:ext cx="82550" cy="1236345"/>
            </a:xfrm>
            <a:custGeom>
              <a:avLst/>
              <a:gdLst/>
              <a:ahLst/>
              <a:cxnLst/>
              <a:rect l="l" t="t" r="r" b="b"/>
              <a:pathLst>
                <a:path w="82550" h="1236345">
                  <a:moveTo>
                    <a:pt x="82295" y="0"/>
                  </a:moveTo>
                  <a:lnTo>
                    <a:pt x="0" y="0"/>
                  </a:lnTo>
                  <a:lnTo>
                    <a:pt x="0" y="1235963"/>
                  </a:lnTo>
                  <a:lnTo>
                    <a:pt x="82295" y="1235963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785616" y="4223003"/>
              <a:ext cx="83820" cy="182880"/>
            </a:xfrm>
            <a:custGeom>
              <a:avLst/>
              <a:gdLst/>
              <a:ahLst/>
              <a:cxnLst/>
              <a:rect l="l" t="t" r="r" b="b"/>
              <a:pathLst>
                <a:path w="83820" h="182879">
                  <a:moveTo>
                    <a:pt x="83820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83820" y="18288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3934968" y="3229355"/>
              <a:ext cx="82550" cy="1176655"/>
            </a:xfrm>
            <a:custGeom>
              <a:avLst/>
              <a:gdLst/>
              <a:ahLst/>
              <a:cxnLst/>
              <a:rect l="l" t="t" r="r" b="b"/>
              <a:pathLst>
                <a:path w="82550" h="1176654">
                  <a:moveTo>
                    <a:pt x="82296" y="0"/>
                  </a:moveTo>
                  <a:lnTo>
                    <a:pt x="0" y="0"/>
                  </a:lnTo>
                  <a:lnTo>
                    <a:pt x="0" y="1176528"/>
                  </a:lnTo>
                  <a:lnTo>
                    <a:pt x="82296" y="1176528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4017264" y="4233672"/>
              <a:ext cx="83820" cy="172720"/>
            </a:xfrm>
            <a:custGeom>
              <a:avLst/>
              <a:gdLst/>
              <a:ahLst/>
              <a:cxnLst/>
              <a:rect l="l" t="t" r="r" b="b"/>
              <a:pathLst>
                <a:path w="83820" h="172720">
                  <a:moveTo>
                    <a:pt x="83820" y="0"/>
                  </a:moveTo>
                  <a:lnTo>
                    <a:pt x="0" y="0"/>
                  </a:lnTo>
                  <a:lnTo>
                    <a:pt x="0" y="172211"/>
                  </a:lnTo>
                  <a:lnTo>
                    <a:pt x="83820" y="172211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4166615" y="3264407"/>
              <a:ext cx="83820" cy="1141730"/>
            </a:xfrm>
            <a:custGeom>
              <a:avLst/>
              <a:gdLst/>
              <a:ahLst/>
              <a:cxnLst/>
              <a:rect l="l" t="t" r="r" b="b"/>
              <a:pathLst>
                <a:path w="83820" h="1141729">
                  <a:moveTo>
                    <a:pt x="83820" y="0"/>
                  </a:moveTo>
                  <a:lnTo>
                    <a:pt x="0" y="0"/>
                  </a:lnTo>
                  <a:lnTo>
                    <a:pt x="0" y="1141475"/>
                  </a:lnTo>
                  <a:lnTo>
                    <a:pt x="83820" y="1141475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4250435" y="4250435"/>
              <a:ext cx="82550" cy="155575"/>
            </a:xfrm>
            <a:custGeom>
              <a:avLst/>
              <a:gdLst/>
              <a:ahLst/>
              <a:cxnLst/>
              <a:rect l="l" t="t" r="r" b="b"/>
              <a:pathLst>
                <a:path w="82550" h="155575">
                  <a:moveTo>
                    <a:pt x="82296" y="0"/>
                  </a:moveTo>
                  <a:lnTo>
                    <a:pt x="0" y="0"/>
                  </a:lnTo>
                  <a:lnTo>
                    <a:pt x="0" y="155447"/>
                  </a:lnTo>
                  <a:lnTo>
                    <a:pt x="82296" y="155447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4398264" y="3203447"/>
              <a:ext cx="83820" cy="1202690"/>
            </a:xfrm>
            <a:custGeom>
              <a:avLst/>
              <a:gdLst/>
              <a:ahLst/>
              <a:cxnLst/>
              <a:rect l="l" t="t" r="r" b="b"/>
              <a:pathLst>
                <a:path w="83820" h="1202689">
                  <a:moveTo>
                    <a:pt x="83820" y="0"/>
                  </a:moveTo>
                  <a:lnTo>
                    <a:pt x="0" y="0"/>
                  </a:lnTo>
                  <a:lnTo>
                    <a:pt x="0" y="1202435"/>
                  </a:lnTo>
                  <a:lnTo>
                    <a:pt x="83820" y="1202435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482083" y="4241291"/>
              <a:ext cx="82550" cy="165100"/>
            </a:xfrm>
            <a:custGeom>
              <a:avLst/>
              <a:gdLst/>
              <a:ahLst/>
              <a:cxnLst/>
              <a:rect l="l" t="t" r="r" b="b"/>
              <a:pathLst>
                <a:path w="82550" h="165100">
                  <a:moveTo>
                    <a:pt x="82295" y="0"/>
                  </a:moveTo>
                  <a:lnTo>
                    <a:pt x="0" y="0"/>
                  </a:lnTo>
                  <a:lnTo>
                    <a:pt x="0" y="164591"/>
                  </a:lnTo>
                  <a:lnTo>
                    <a:pt x="82295" y="164591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4629912" y="3104387"/>
              <a:ext cx="83820" cy="1301750"/>
            </a:xfrm>
            <a:custGeom>
              <a:avLst/>
              <a:gdLst/>
              <a:ahLst/>
              <a:cxnLst/>
              <a:rect l="l" t="t" r="r" b="b"/>
              <a:pathLst>
                <a:path w="83820" h="1301750">
                  <a:moveTo>
                    <a:pt x="83820" y="0"/>
                  </a:moveTo>
                  <a:lnTo>
                    <a:pt x="0" y="0"/>
                  </a:lnTo>
                  <a:lnTo>
                    <a:pt x="0" y="1301495"/>
                  </a:lnTo>
                  <a:lnTo>
                    <a:pt x="83820" y="1301495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4713732" y="4133087"/>
              <a:ext cx="82550" cy="273050"/>
            </a:xfrm>
            <a:custGeom>
              <a:avLst/>
              <a:gdLst/>
              <a:ahLst/>
              <a:cxnLst/>
              <a:rect l="l" t="t" r="r" b="b"/>
              <a:pathLst>
                <a:path w="82550" h="273050">
                  <a:moveTo>
                    <a:pt x="82295" y="0"/>
                  </a:moveTo>
                  <a:lnTo>
                    <a:pt x="0" y="0"/>
                  </a:lnTo>
                  <a:lnTo>
                    <a:pt x="0" y="272795"/>
                  </a:lnTo>
                  <a:lnTo>
                    <a:pt x="82295" y="272795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4861559" y="3032759"/>
              <a:ext cx="83820" cy="1373505"/>
            </a:xfrm>
            <a:custGeom>
              <a:avLst/>
              <a:gdLst/>
              <a:ahLst/>
              <a:cxnLst/>
              <a:rect l="l" t="t" r="r" b="b"/>
              <a:pathLst>
                <a:path w="83820" h="1373504">
                  <a:moveTo>
                    <a:pt x="83819" y="0"/>
                  </a:moveTo>
                  <a:lnTo>
                    <a:pt x="0" y="0"/>
                  </a:lnTo>
                  <a:lnTo>
                    <a:pt x="0" y="1373123"/>
                  </a:lnTo>
                  <a:lnTo>
                    <a:pt x="83819" y="1373123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4945379" y="4090415"/>
              <a:ext cx="82550" cy="315595"/>
            </a:xfrm>
            <a:custGeom>
              <a:avLst/>
              <a:gdLst/>
              <a:ahLst/>
              <a:cxnLst/>
              <a:rect l="l" t="t" r="r" b="b"/>
              <a:pathLst>
                <a:path w="82550" h="315595">
                  <a:moveTo>
                    <a:pt x="82296" y="0"/>
                  </a:moveTo>
                  <a:lnTo>
                    <a:pt x="0" y="0"/>
                  </a:lnTo>
                  <a:lnTo>
                    <a:pt x="0" y="315467"/>
                  </a:lnTo>
                  <a:lnTo>
                    <a:pt x="82296" y="315467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094732" y="2869691"/>
              <a:ext cx="82550" cy="1536700"/>
            </a:xfrm>
            <a:custGeom>
              <a:avLst/>
              <a:gdLst/>
              <a:ahLst/>
              <a:cxnLst/>
              <a:rect l="l" t="t" r="r" b="b"/>
              <a:pathLst>
                <a:path w="82550" h="1536700">
                  <a:moveTo>
                    <a:pt x="82295" y="0"/>
                  </a:moveTo>
                  <a:lnTo>
                    <a:pt x="0" y="0"/>
                  </a:lnTo>
                  <a:lnTo>
                    <a:pt x="0" y="1536192"/>
                  </a:lnTo>
                  <a:lnTo>
                    <a:pt x="82295" y="1536192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177027" y="4066031"/>
              <a:ext cx="82550" cy="340360"/>
            </a:xfrm>
            <a:custGeom>
              <a:avLst/>
              <a:gdLst/>
              <a:ahLst/>
              <a:cxnLst/>
              <a:rect l="l" t="t" r="r" b="b"/>
              <a:pathLst>
                <a:path w="82550" h="340360">
                  <a:moveTo>
                    <a:pt x="82296" y="0"/>
                  </a:moveTo>
                  <a:lnTo>
                    <a:pt x="0" y="0"/>
                  </a:lnTo>
                  <a:lnTo>
                    <a:pt x="0" y="339852"/>
                  </a:lnTo>
                  <a:lnTo>
                    <a:pt x="82296" y="339852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326379" y="2820923"/>
              <a:ext cx="82550" cy="1584960"/>
            </a:xfrm>
            <a:custGeom>
              <a:avLst/>
              <a:gdLst/>
              <a:ahLst/>
              <a:cxnLst/>
              <a:rect l="l" t="t" r="r" b="b"/>
              <a:pathLst>
                <a:path w="82550" h="1584960">
                  <a:moveTo>
                    <a:pt x="82296" y="0"/>
                  </a:moveTo>
                  <a:lnTo>
                    <a:pt x="0" y="0"/>
                  </a:lnTo>
                  <a:lnTo>
                    <a:pt x="0" y="1584959"/>
                  </a:lnTo>
                  <a:lnTo>
                    <a:pt x="82296" y="1584959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5408676" y="4005071"/>
              <a:ext cx="82550" cy="401320"/>
            </a:xfrm>
            <a:custGeom>
              <a:avLst/>
              <a:gdLst/>
              <a:ahLst/>
              <a:cxnLst/>
              <a:rect l="l" t="t" r="r" b="b"/>
              <a:pathLst>
                <a:path w="82550" h="401320">
                  <a:moveTo>
                    <a:pt x="82296" y="0"/>
                  </a:moveTo>
                  <a:lnTo>
                    <a:pt x="0" y="0"/>
                  </a:lnTo>
                  <a:lnTo>
                    <a:pt x="0" y="400811"/>
                  </a:lnTo>
                  <a:lnTo>
                    <a:pt x="82296" y="400811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5558027" y="2798063"/>
              <a:ext cx="82550" cy="1607820"/>
            </a:xfrm>
            <a:custGeom>
              <a:avLst/>
              <a:gdLst/>
              <a:ahLst/>
              <a:cxnLst/>
              <a:rect l="l" t="t" r="r" b="b"/>
              <a:pathLst>
                <a:path w="82550" h="1607820">
                  <a:moveTo>
                    <a:pt x="82296" y="0"/>
                  </a:moveTo>
                  <a:lnTo>
                    <a:pt x="0" y="0"/>
                  </a:lnTo>
                  <a:lnTo>
                    <a:pt x="0" y="1607820"/>
                  </a:lnTo>
                  <a:lnTo>
                    <a:pt x="82296" y="1607820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5640323" y="3966971"/>
              <a:ext cx="82550" cy="439420"/>
            </a:xfrm>
            <a:custGeom>
              <a:avLst/>
              <a:gdLst/>
              <a:ahLst/>
              <a:cxnLst/>
              <a:rect l="l" t="t" r="r" b="b"/>
              <a:pathLst>
                <a:path w="82550" h="439420">
                  <a:moveTo>
                    <a:pt x="82296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82296" y="438911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5789676" y="2767583"/>
              <a:ext cx="82550" cy="1638300"/>
            </a:xfrm>
            <a:custGeom>
              <a:avLst/>
              <a:gdLst/>
              <a:ahLst/>
              <a:cxnLst/>
              <a:rect l="l" t="t" r="r" b="b"/>
              <a:pathLst>
                <a:path w="82550" h="1638300">
                  <a:moveTo>
                    <a:pt x="82296" y="0"/>
                  </a:moveTo>
                  <a:lnTo>
                    <a:pt x="0" y="0"/>
                  </a:lnTo>
                  <a:lnTo>
                    <a:pt x="0" y="1638299"/>
                  </a:lnTo>
                  <a:lnTo>
                    <a:pt x="82296" y="1638299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5871971" y="4040123"/>
              <a:ext cx="82550" cy="365760"/>
            </a:xfrm>
            <a:custGeom>
              <a:avLst/>
              <a:gdLst/>
              <a:ahLst/>
              <a:cxnLst/>
              <a:rect l="l" t="t" r="r" b="b"/>
              <a:pathLst>
                <a:path w="82550" h="365760">
                  <a:moveTo>
                    <a:pt x="82295" y="0"/>
                  </a:moveTo>
                  <a:lnTo>
                    <a:pt x="0" y="0"/>
                  </a:lnTo>
                  <a:lnTo>
                    <a:pt x="0" y="365759"/>
                  </a:lnTo>
                  <a:lnTo>
                    <a:pt x="82295" y="365759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6021323" y="2962655"/>
              <a:ext cx="82550" cy="1443355"/>
            </a:xfrm>
            <a:custGeom>
              <a:avLst/>
              <a:gdLst/>
              <a:ahLst/>
              <a:cxnLst/>
              <a:rect l="l" t="t" r="r" b="b"/>
              <a:pathLst>
                <a:path w="82550" h="1443354">
                  <a:moveTo>
                    <a:pt x="82296" y="0"/>
                  </a:moveTo>
                  <a:lnTo>
                    <a:pt x="0" y="0"/>
                  </a:lnTo>
                  <a:lnTo>
                    <a:pt x="0" y="1443228"/>
                  </a:lnTo>
                  <a:lnTo>
                    <a:pt x="82296" y="1443228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6103620" y="4302251"/>
              <a:ext cx="83820" cy="104139"/>
            </a:xfrm>
            <a:custGeom>
              <a:avLst/>
              <a:gdLst/>
              <a:ahLst/>
              <a:cxnLst/>
              <a:rect l="l" t="t" r="r" b="b"/>
              <a:pathLst>
                <a:path w="83820" h="104139">
                  <a:moveTo>
                    <a:pt x="83819" y="0"/>
                  </a:moveTo>
                  <a:lnTo>
                    <a:pt x="0" y="0"/>
                  </a:lnTo>
                  <a:lnTo>
                    <a:pt x="0" y="103631"/>
                  </a:lnTo>
                  <a:lnTo>
                    <a:pt x="83819" y="103631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6252971" y="2974847"/>
              <a:ext cx="82550" cy="1431290"/>
            </a:xfrm>
            <a:custGeom>
              <a:avLst/>
              <a:gdLst/>
              <a:ahLst/>
              <a:cxnLst/>
              <a:rect l="l" t="t" r="r" b="b"/>
              <a:pathLst>
                <a:path w="82550" h="1431289">
                  <a:moveTo>
                    <a:pt x="82295" y="0"/>
                  </a:moveTo>
                  <a:lnTo>
                    <a:pt x="0" y="0"/>
                  </a:lnTo>
                  <a:lnTo>
                    <a:pt x="0" y="1431035"/>
                  </a:lnTo>
                  <a:lnTo>
                    <a:pt x="82295" y="1431035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6335268" y="4268723"/>
              <a:ext cx="83820" cy="137160"/>
            </a:xfrm>
            <a:custGeom>
              <a:avLst/>
              <a:gdLst/>
              <a:ahLst/>
              <a:cxnLst/>
              <a:rect l="l" t="t" r="r" b="b"/>
              <a:pathLst>
                <a:path w="83820" h="137160">
                  <a:moveTo>
                    <a:pt x="83820" y="0"/>
                  </a:moveTo>
                  <a:lnTo>
                    <a:pt x="0" y="0"/>
                  </a:lnTo>
                  <a:lnTo>
                    <a:pt x="0" y="137159"/>
                  </a:lnTo>
                  <a:lnTo>
                    <a:pt x="83820" y="137159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6484620" y="2936747"/>
              <a:ext cx="82550" cy="1469390"/>
            </a:xfrm>
            <a:custGeom>
              <a:avLst/>
              <a:gdLst/>
              <a:ahLst/>
              <a:cxnLst/>
              <a:rect l="l" t="t" r="r" b="b"/>
              <a:pathLst>
                <a:path w="82550" h="1469389">
                  <a:moveTo>
                    <a:pt x="82296" y="0"/>
                  </a:moveTo>
                  <a:lnTo>
                    <a:pt x="0" y="0"/>
                  </a:lnTo>
                  <a:lnTo>
                    <a:pt x="0" y="1469135"/>
                  </a:lnTo>
                  <a:lnTo>
                    <a:pt x="82296" y="1469135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6566915" y="4158995"/>
              <a:ext cx="83820" cy="247015"/>
            </a:xfrm>
            <a:custGeom>
              <a:avLst/>
              <a:gdLst/>
              <a:ahLst/>
              <a:cxnLst/>
              <a:rect l="l" t="t" r="r" b="b"/>
              <a:pathLst>
                <a:path w="83820" h="247014">
                  <a:moveTo>
                    <a:pt x="83819" y="0"/>
                  </a:moveTo>
                  <a:lnTo>
                    <a:pt x="0" y="0"/>
                  </a:lnTo>
                  <a:lnTo>
                    <a:pt x="0" y="246887"/>
                  </a:lnTo>
                  <a:lnTo>
                    <a:pt x="83819" y="246887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6716268" y="3003803"/>
              <a:ext cx="82550" cy="1402080"/>
            </a:xfrm>
            <a:custGeom>
              <a:avLst/>
              <a:gdLst/>
              <a:ahLst/>
              <a:cxnLst/>
              <a:rect l="l" t="t" r="r" b="b"/>
              <a:pathLst>
                <a:path w="82550" h="1402079">
                  <a:moveTo>
                    <a:pt x="82296" y="0"/>
                  </a:moveTo>
                  <a:lnTo>
                    <a:pt x="0" y="0"/>
                  </a:lnTo>
                  <a:lnTo>
                    <a:pt x="0" y="1402080"/>
                  </a:lnTo>
                  <a:lnTo>
                    <a:pt x="82296" y="1402080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6798564" y="4195571"/>
              <a:ext cx="83820" cy="210820"/>
            </a:xfrm>
            <a:custGeom>
              <a:avLst/>
              <a:gdLst/>
              <a:ahLst/>
              <a:cxnLst/>
              <a:rect l="l" t="t" r="r" b="b"/>
              <a:pathLst>
                <a:path w="83820" h="210820">
                  <a:moveTo>
                    <a:pt x="83819" y="0"/>
                  </a:moveTo>
                  <a:lnTo>
                    <a:pt x="0" y="0"/>
                  </a:lnTo>
                  <a:lnTo>
                    <a:pt x="0" y="210311"/>
                  </a:lnTo>
                  <a:lnTo>
                    <a:pt x="83819" y="210311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6947915" y="3017519"/>
              <a:ext cx="83820" cy="1388745"/>
            </a:xfrm>
            <a:custGeom>
              <a:avLst/>
              <a:gdLst/>
              <a:ahLst/>
              <a:cxnLst/>
              <a:rect l="l" t="t" r="r" b="b"/>
              <a:pathLst>
                <a:path w="83820" h="1388745">
                  <a:moveTo>
                    <a:pt x="83819" y="0"/>
                  </a:moveTo>
                  <a:lnTo>
                    <a:pt x="0" y="0"/>
                  </a:lnTo>
                  <a:lnTo>
                    <a:pt x="0" y="1388363"/>
                  </a:lnTo>
                  <a:lnTo>
                    <a:pt x="83819" y="1388363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7031735" y="4183379"/>
              <a:ext cx="82550" cy="222885"/>
            </a:xfrm>
            <a:custGeom>
              <a:avLst/>
              <a:gdLst/>
              <a:ahLst/>
              <a:cxnLst/>
              <a:rect l="l" t="t" r="r" b="b"/>
              <a:pathLst>
                <a:path w="82550" h="222885">
                  <a:moveTo>
                    <a:pt x="82296" y="0"/>
                  </a:moveTo>
                  <a:lnTo>
                    <a:pt x="0" y="0"/>
                  </a:lnTo>
                  <a:lnTo>
                    <a:pt x="0" y="222504"/>
                  </a:lnTo>
                  <a:lnTo>
                    <a:pt x="82296" y="222504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7179564" y="3069335"/>
              <a:ext cx="83820" cy="1336675"/>
            </a:xfrm>
            <a:custGeom>
              <a:avLst/>
              <a:gdLst/>
              <a:ahLst/>
              <a:cxnLst/>
              <a:rect l="l" t="t" r="r" b="b"/>
              <a:pathLst>
                <a:path w="83820" h="1336675">
                  <a:moveTo>
                    <a:pt x="83819" y="0"/>
                  </a:moveTo>
                  <a:lnTo>
                    <a:pt x="0" y="0"/>
                  </a:lnTo>
                  <a:lnTo>
                    <a:pt x="0" y="1336547"/>
                  </a:lnTo>
                  <a:lnTo>
                    <a:pt x="83819" y="1336547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7263383" y="4239767"/>
              <a:ext cx="82550" cy="166370"/>
            </a:xfrm>
            <a:custGeom>
              <a:avLst/>
              <a:gdLst/>
              <a:ahLst/>
              <a:cxnLst/>
              <a:rect l="l" t="t" r="r" b="b"/>
              <a:pathLst>
                <a:path w="82550" h="166370">
                  <a:moveTo>
                    <a:pt x="82296" y="0"/>
                  </a:moveTo>
                  <a:lnTo>
                    <a:pt x="0" y="0"/>
                  </a:lnTo>
                  <a:lnTo>
                    <a:pt x="0" y="166115"/>
                  </a:lnTo>
                  <a:lnTo>
                    <a:pt x="82296" y="166115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7411212" y="3083051"/>
              <a:ext cx="83820" cy="1323340"/>
            </a:xfrm>
            <a:custGeom>
              <a:avLst/>
              <a:gdLst/>
              <a:ahLst/>
              <a:cxnLst/>
              <a:rect l="l" t="t" r="r" b="b"/>
              <a:pathLst>
                <a:path w="83820" h="1323339">
                  <a:moveTo>
                    <a:pt x="83820" y="0"/>
                  </a:moveTo>
                  <a:lnTo>
                    <a:pt x="0" y="0"/>
                  </a:lnTo>
                  <a:lnTo>
                    <a:pt x="0" y="1322832"/>
                  </a:lnTo>
                  <a:lnTo>
                    <a:pt x="83820" y="1322832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7495031" y="4305300"/>
              <a:ext cx="82550" cy="100965"/>
            </a:xfrm>
            <a:custGeom>
              <a:avLst/>
              <a:gdLst/>
              <a:ahLst/>
              <a:cxnLst/>
              <a:rect l="l" t="t" r="r" b="b"/>
              <a:pathLst>
                <a:path w="82550" h="100964">
                  <a:moveTo>
                    <a:pt x="82296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82296" y="100583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7642859" y="3090671"/>
              <a:ext cx="83820" cy="1315720"/>
            </a:xfrm>
            <a:custGeom>
              <a:avLst/>
              <a:gdLst/>
              <a:ahLst/>
              <a:cxnLst/>
              <a:rect l="l" t="t" r="r" b="b"/>
              <a:pathLst>
                <a:path w="83820" h="1315720">
                  <a:moveTo>
                    <a:pt x="83820" y="0"/>
                  </a:moveTo>
                  <a:lnTo>
                    <a:pt x="0" y="0"/>
                  </a:lnTo>
                  <a:lnTo>
                    <a:pt x="0" y="1315211"/>
                  </a:lnTo>
                  <a:lnTo>
                    <a:pt x="83820" y="1315211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7726680" y="4283963"/>
              <a:ext cx="82550" cy="121920"/>
            </a:xfrm>
            <a:custGeom>
              <a:avLst/>
              <a:gdLst/>
              <a:ahLst/>
              <a:cxnLst/>
              <a:rect l="l" t="t" r="r" b="b"/>
              <a:pathLst>
                <a:path w="82550" h="121920">
                  <a:moveTo>
                    <a:pt x="82296" y="0"/>
                  </a:moveTo>
                  <a:lnTo>
                    <a:pt x="0" y="0"/>
                  </a:lnTo>
                  <a:lnTo>
                    <a:pt x="0" y="121919"/>
                  </a:lnTo>
                  <a:lnTo>
                    <a:pt x="82296" y="121919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7876031" y="2956559"/>
              <a:ext cx="82550" cy="1449705"/>
            </a:xfrm>
            <a:custGeom>
              <a:avLst/>
              <a:gdLst/>
              <a:ahLst/>
              <a:cxnLst/>
              <a:rect l="l" t="t" r="r" b="b"/>
              <a:pathLst>
                <a:path w="82550" h="1449704">
                  <a:moveTo>
                    <a:pt x="82296" y="0"/>
                  </a:moveTo>
                  <a:lnTo>
                    <a:pt x="0" y="0"/>
                  </a:lnTo>
                  <a:lnTo>
                    <a:pt x="0" y="1449323"/>
                  </a:lnTo>
                  <a:lnTo>
                    <a:pt x="82296" y="1449323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7958328" y="4241291"/>
              <a:ext cx="82550" cy="165100"/>
            </a:xfrm>
            <a:custGeom>
              <a:avLst/>
              <a:gdLst/>
              <a:ahLst/>
              <a:cxnLst/>
              <a:rect l="l" t="t" r="r" b="b"/>
              <a:pathLst>
                <a:path w="82550" h="165100">
                  <a:moveTo>
                    <a:pt x="82296" y="0"/>
                  </a:moveTo>
                  <a:lnTo>
                    <a:pt x="0" y="0"/>
                  </a:lnTo>
                  <a:lnTo>
                    <a:pt x="0" y="164591"/>
                  </a:lnTo>
                  <a:lnTo>
                    <a:pt x="82296" y="164591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8107680" y="3015995"/>
              <a:ext cx="82550" cy="1390015"/>
            </a:xfrm>
            <a:custGeom>
              <a:avLst/>
              <a:gdLst/>
              <a:ahLst/>
              <a:cxnLst/>
              <a:rect l="l" t="t" r="r" b="b"/>
              <a:pathLst>
                <a:path w="82550" h="1390014">
                  <a:moveTo>
                    <a:pt x="82296" y="0"/>
                  </a:moveTo>
                  <a:lnTo>
                    <a:pt x="0" y="0"/>
                  </a:lnTo>
                  <a:lnTo>
                    <a:pt x="0" y="1389887"/>
                  </a:lnTo>
                  <a:lnTo>
                    <a:pt x="82296" y="1389887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8189976" y="4277867"/>
              <a:ext cx="82550" cy="128270"/>
            </a:xfrm>
            <a:custGeom>
              <a:avLst/>
              <a:gdLst/>
              <a:ahLst/>
              <a:cxnLst/>
              <a:rect l="l" t="t" r="r" b="b"/>
              <a:pathLst>
                <a:path w="82550" h="128270">
                  <a:moveTo>
                    <a:pt x="82296" y="0"/>
                  </a:moveTo>
                  <a:lnTo>
                    <a:pt x="0" y="0"/>
                  </a:lnTo>
                  <a:lnTo>
                    <a:pt x="0" y="128015"/>
                  </a:lnTo>
                  <a:lnTo>
                    <a:pt x="82296" y="128015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656843" y="4403597"/>
              <a:ext cx="7880984" cy="5080"/>
            </a:xfrm>
            <a:custGeom>
              <a:avLst/>
              <a:gdLst/>
              <a:ahLst/>
              <a:cxnLst/>
              <a:rect l="l" t="t" r="r" b="b"/>
              <a:pathLst>
                <a:path w="7880984" h="5079">
                  <a:moveTo>
                    <a:pt x="0" y="0"/>
                  </a:moveTo>
                  <a:lnTo>
                    <a:pt x="7880604" y="0"/>
                  </a:lnTo>
                </a:path>
                <a:path w="7880984" h="5079">
                  <a:moveTo>
                    <a:pt x="0" y="4571"/>
                  </a:moveTo>
                  <a:lnTo>
                    <a:pt x="7880604" y="4571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8339328" y="2898647"/>
              <a:ext cx="82550" cy="1324610"/>
            </a:xfrm>
            <a:custGeom>
              <a:avLst/>
              <a:gdLst/>
              <a:ahLst/>
              <a:cxnLst/>
              <a:rect l="l" t="t" r="r" b="b"/>
              <a:pathLst>
                <a:path w="82550" h="1324610">
                  <a:moveTo>
                    <a:pt x="0" y="1324355"/>
                  </a:moveTo>
                  <a:lnTo>
                    <a:pt x="82296" y="1324355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132435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773429" y="4181093"/>
              <a:ext cx="7649209" cy="989330"/>
            </a:xfrm>
            <a:custGeom>
              <a:avLst/>
              <a:gdLst/>
              <a:ahLst/>
              <a:cxnLst/>
              <a:rect l="l" t="t" r="r" b="b"/>
              <a:pathLst>
                <a:path w="7649209" h="989329">
                  <a:moveTo>
                    <a:pt x="0" y="0"/>
                  </a:moveTo>
                  <a:lnTo>
                    <a:pt x="231648" y="71627"/>
                  </a:lnTo>
                  <a:lnTo>
                    <a:pt x="463295" y="195071"/>
                  </a:lnTo>
                  <a:lnTo>
                    <a:pt x="694944" y="344423"/>
                  </a:lnTo>
                  <a:lnTo>
                    <a:pt x="926592" y="522731"/>
                  </a:lnTo>
                  <a:lnTo>
                    <a:pt x="1158239" y="609599"/>
                  </a:lnTo>
                  <a:lnTo>
                    <a:pt x="1389888" y="633983"/>
                  </a:lnTo>
                  <a:lnTo>
                    <a:pt x="1621536" y="751331"/>
                  </a:lnTo>
                  <a:lnTo>
                    <a:pt x="1853183" y="816863"/>
                  </a:lnTo>
                  <a:lnTo>
                    <a:pt x="2086356" y="838199"/>
                  </a:lnTo>
                  <a:lnTo>
                    <a:pt x="2318004" y="873251"/>
                  </a:lnTo>
                  <a:lnTo>
                    <a:pt x="2549652" y="859535"/>
                  </a:lnTo>
                  <a:lnTo>
                    <a:pt x="2781299" y="815339"/>
                  </a:lnTo>
                  <a:lnTo>
                    <a:pt x="3012947" y="794003"/>
                  </a:lnTo>
                  <a:lnTo>
                    <a:pt x="3244596" y="829055"/>
                  </a:lnTo>
                  <a:lnTo>
                    <a:pt x="3476244" y="856487"/>
                  </a:lnTo>
                  <a:lnTo>
                    <a:pt x="3707892" y="841247"/>
                  </a:lnTo>
                  <a:lnTo>
                    <a:pt x="3939540" y="797051"/>
                  </a:lnTo>
                  <a:lnTo>
                    <a:pt x="4171188" y="766571"/>
                  </a:lnTo>
                  <a:lnTo>
                    <a:pt x="4402836" y="758951"/>
                  </a:lnTo>
                  <a:lnTo>
                    <a:pt x="4634484" y="713231"/>
                  </a:lnTo>
                  <a:lnTo>
                    <a:pt x="4867656" y="672083"/>
                  </a:lnTo>
                  <a:lnTo>
                    <a:pt x="5099304" y="646175"/>
                  </a:lnTo>
                  <a:lnTo>
                    <a:pt x="5330952" y="960119"/>
                  </a:lnTo>
                  <a:lnTo>
                    <a:pt x="5562600" y="931163"/>
                  </a:lnTo>
                  <a:lnTo>
                    <a:pt x="5794248" y="768095"/>
                  </a:lnTo>
                  <a:lnTo>
                    <a:pt x="6025896" y="819911"/>
                  </a:lnTo>
                  <a:lnTo>
                    <a:pt x="6257544" y="841247"/>
                  </a:lnTo>
                  <a:lnTo>
                    <a:pt x="6489192" y="897635"/>
                  </a:lnTo>
                  <a:lnTo>
                    <a:pt x="6720840" y="943355"/>
                  </a:lnTo>
                  <a:lnTo>
                    <a:pt x="6952488" y="932687"/>
                  </a:lnTo>
                  <a:lnTo>
                    <a:pt x="7184136" y="899159"/>
                  </a:lnTo>
                  <a:lnTo>
                    <a:pt x="7415784" y="989075"/>
                  </a:lnTo>
                  <a:lnTo>
                    <a:pt x="7648956" y="957071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236626" y="2402585"/>
            <a:ext cx="281940" cy="262382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R="5080" algn="r">
              <a:spcBef>
                <a:spcPts val="71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61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59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715" algn="r">
              <a:spcBef>
                <a:spcPts val="61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715" algn="r">
              <a:spcBef>
                <a:spcPts val="59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715" algn="r">
              <a:spcBef>
                <a:spcPts val="61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715" algn="r">
              <a:spcBef>
                <a:spcPts val="61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6350" algn="r">
              <a:spcBef>
                <a:spcPts val="59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61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59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78087" y="5223179"/>
            <a:ext cx="7846059" cy="6457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7112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9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9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9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9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4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4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9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9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9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1120">
              <a:spcBef>
                <a:spcPts val="38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9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2022-10*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235822" y="4884166"/>
            <a:ext cx="373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808080"/>
                </a:solidFill>
                <a:latin typeface="Arial"/>
                <a:cs typeface="Arial"/>
              </a:rPr>
              <a:t>-56</a:t>
            </a:r>
            <a:r>
              <a:rPr sz="1200" b="1" dirty="0">
                <a:solidFill>
                  <a:srgbClr val="808080"/>
                </a:solidFill>
                <a:latin typeface="Arial"/>
                <a:cs typeface="Arial"/>
              </a:rPr>
              <a:t>,4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293607" y="4223003"/>
            <a:ext cx="340360" cy="182880"/>
          </a:xfrm>
          <a:custGeom>
            <a:avLst/>
            <a:gdLst/>
            <a:ahLst/>
            <a:cxnLst/>
            <a:rect l="l" t="t" r="r" b="b"/>
            <a:pathLst>
              <a:path w="340359" h="182879">
                <a:moveTo>
                  <a:pt x="339851" y="0"/>
                </a:moveTo>
                <a:lnTo>
                  <a:pt x="0" y="0"/>
                </a:lnTo>
                <a:lnTo>
                  <a:pt x="0" y="182880"/>
                </a:lnTo>
                <a:lnTo>
                  <a:pt x="339851" y="182880"/>
                </a:lnTo>
                <a:lnTo>
                  <a:pt x="339851" y="0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293607" y="4223003"/>
            <a:ext cx="319405" cy="182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">
              <a:lnSpc>
                <a:spcPts val="1410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,1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167116" y="3560064"/>
            <a:ext cx="425450" cy="182880"/>
          </a:xfrm>
          <a:custGeom>
            <a:avLst/>
            <a:gdLst/>
            <a:ahLst/>
            <a:cxnLst/>
            <a:rect l="l" t="t" r="r" b="b"/>
            <a:pathLst>
              <a:path w="425450" h="182879">
                <a:moveTo>
                  <a:pt x="425196" y="0"/>
                </a:moveTo>
                <a:lnTo>
                  <a:pt x="0" y="0"/>
                </a:lnTo>
                <a:lnTo>
                  <a:pt x="0" y="182880"/>
                </a:lnTo>
                <a:lnTo>
                  <a:pt x="425196" y="182880"/>
                </a:lnTo>
                <a:lnTo>
                  <a:pt x="425196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167116" y="3544316"/>
            <a:ext cx="445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116,0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3124200" y="5899403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4" h="160020">
                <a:moveTo>
                  <a:pt x="214884" y="0"/>
                </a:moveTo>
                <a:lnTo>
                  <a:pt x="0" y="0"/>
                </a:lnTo>
                <a:lnTo>
                  <a:pt x="0" y="160020"/>
                </a:lnTo>
                <a:lnTo>
                  <a:pt x="214884" y="160020"/>
                </a:lnTo>
                <a:lnTo>
                  <a:pt x="214884" y="0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743455" y="5899403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20"/>
                </a:lnTo>
                <a:lnTo>
                  <a:pt x="213360" y="160020"/>
                </a:lnTo>
                <a:lnTo>
                  <a:pt x="21336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4440173" y="5979414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995932" y="5878474"/>
            <a:ext cx="996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Brüt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Rezervler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672710" y="5878474"/>
            <a:ext cx="1986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Net Rezervler (swaplar</a:t>
            </a:r>
            <a:r>
              <a:rPr sz="12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dahil)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3377310" y="5878474"/>
            <a:ext cx="95376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Net</a:t>
            </a:r>
            <a:r>
              <a:rPr sz="12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Rezervler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29946" y="6301536"/>
            <a:ext cx="27095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TCMB,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* 14 Ekim 2022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tarihi</a:t>
            </a:r>
            <a:r>
              <a:rPr sz="12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itibarıyladır.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97132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36802"/>
            <a:ext cx="8536305" cy="544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Tahoma"/>
                <a:cs typeface="Tahoma"/>
              </a:rPr>
              <a:t>2022 </a:t>
            </a:r>
            <a:r>
              <a:rPr b="1" dirty="0">
                <a:latin typeface="Tahoma"/>
                <a:cs typeface="Tahoma"/>
              </a:rPr>
              <a:t>yılında </a:t>
            </a:r>
            <a:r>
              <a:rPr b="1" spc="-5" dirty="0">
                <a:latin typeface="Tahoma"/>
                <a:cs typeface="Tahoma"/>
              </a:rPr>
              <a:t>cari </a:t>
            </a:r>
            <a:r>
              <a:rPr b="1" dirty="0">
                <a:latin typeface="Tahoma"/>
                <a:cs typeface="Tahoma"/>
              </a:rPr>
              <a:t>işlemler açığının </a:t>
            </a:r>
            <a:r>
              <a:rPr b="1" spc="-5" dirty="0">
                <a:latin typeface="Tahoma"/>
                <a:cs typeface="Tahoma"/>
              </a:rPr>
              <a:t>önemli ölçüde </a:t>
            </a:r>
            <a:r>
              <a:rPr b="1" dirty="0">
                <a:latin typeface="Tahoma"/>
                <a:cs typeface="Tahoma"/>
              </a:rPr>
              <a:t>artacağı tahmin</a:t>
            </a:r>
            <a:r>
              <a:rPr b="1" spc="-5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edilmektedir.</a:t>
            </a:r>
          </a:p>
          <a:p>
            <a:pPr marL="12700">
              <a:lnSpc>
                <a:spcPct val="100000"/>
              </a:lnSpc>
            </a:pPr>
            <a:r>
              <a:rPr spc="-5" dirty="0"/>
              <a:t>Uluslararası kuruluşların </a:t>
            </a:r>
            <a:r>
              <a:rPr dirty="0"/>
              <a:t>cari açık </a:t>
            </a:r>
            <a:r>
              <a:rPr spc="-5" dirty="0"/>
              <a:t>/GSYİH tahminleri </a:t>
            </a:r>
            <a:r>
              <a:rPr dirty="0"/>
              <a:t>%4,8 - 6,3</a:t>
            </a:r>
            <a:r>
              <a:rPr spc="-15" dirty="0"/>
              <a:t> </a:t>
            </a:r>
            <a:r>
              <a:rPr spc="-5" dirty="0"/>
              <a:t>aralığındadır.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618488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9144000" y="0"/>
                </a:moveTo>
                <a:lnTo>
                  <a:pt x="0" y="0"/>
                </a:lnTo>
                <a:lnTo>
                  <a:pt x="0" y="338327"/>
                </a:lnTo>
                <a:lnTo>
                  <a:pt x="9144000" y="33832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57069" y="1649348"/>
            <a:ext cx="4229735" cy="650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Cari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işlemler dengesi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/ GSYİH (%)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2011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600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2635885">
              <a:spcBef>
                <a:spcPts val="15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0,7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93191" y="2313432"/>
            <a:ext cx="7912734" cy="3072765"/>
            <a:chOff x="393191" y="2313432"/>
            <a:chExt cx="7912734" cy="3072765"/>
          </a:xfrm>
        </p:grpSpPr>
        <p:sp>
          <p:nvSpPr>
            <p:cNvPr id="6" name="object 6"/>
            <p:cNvSpPr/>
            <p:nvPr/>
          </p:nvSpPr>
          <p:spPr>
            <a:xfrm>
              <a:off x="6736080" y="2537459"/>
              <a:ext cx="1445260" cy="2016760"/>
            </a:xfrm>
            <a:custGeom>
              <a:avLst/>
              <a:gdLst/>
              <a:ahLst/>
              <a:cxnLst/>
              <a:rect l="l" t="t" r="r" b="b"/>
              <a:pathLst>
                <a:path w="1445259" h="2016760">
                  <a:moveTo>
                    <a:pt x="313944" y="0"/>
                  </a:moveTo>
                  <a:lnTo>
                    <a:pt x="0" y="0"/>
                  </a:lnTo>
                  <a:lnTo>
                    <a:pt x="0" y="1536192"/>
                  </a:lnTo>
                  <a:lnTo>
                    <a:pt x="313944" y="1536192"/>
                  </a:lnTo>
                  <a:lnTo>
                    <a:pt x="313944" y="0"/>
                  </a:lnTo>
                  <a:close/>
                </a:path>
                <a:path w="1445259" h="2016760">
                  <a:moveTo>
                    <a:pt x="879348" y="0"/>
                  </a:moveTo>
                  <a:lnTo>
                    <a:pt x="565404" y="0"/>
                  </a:lnTo>
                  <a:lnTo>
                    <a:pt x="565404" y="1824228"/>
                  </a:lnTo>
                  <a:lnTo>
                    <a:pt x="879348" y="1824228"/>
                  </a:lnTo>
                  <a:lnTo>
                    <a:pt x="879348" y="0"/>
                  </a:lnTo>
                  <a:close/>
                </a:path>
                <a:path w="1445259" h="2016760">
                  <a:moveTo>
                    <a:pt x="1444752" y="0"/>
                  </a:moveTo>
                  <a:lnTo>
                    <a:pt x="1130808" y="0"/>
                  </a:lnTo>
                  <a:lnTo>
                    <a:pt x="1130808" y="2016252"/>
                  </a:lnTo>
                  <a:lnTo>
                    <a:pt x="1444752" y="2016252"/>
                  </a:lnTo>
                  <a:lnTo>
                    <a:pt x="1444752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19684" y="2313431"/>
              <a:ext cx="5965190" cy="3072765"/>
            </a:xfrm>
            <a:custGeom>
              <a:avLst/>
              <a:gdLst/>
              <a:ahLst/>
              <a:cxnLst/>
              <a:rect l="l" t="t" r="r" b="b"/>
              <a:pathLst>
                <a:path w="5965190" h="3072765">
                  <a:moveTo>
                    <a:pt x="313944" y="224028"/>
                  </a:moveTo>
                  <a:lnTo>
                    <a:pt x="0" y="224028"/>
                  </a:lnTo>
                  <a:lnTo>
                    <a:pt x="0" y="3072384"/>
                  </a:lnTo>
                  <a:lnTo>
                    <a:pt x="313944" y="3072384"/>
                  </a:lnTo>
                  <a:lnTo>
                    <a:pt x="313944" y="224028"/>
                  </a:lnTo>
                  <a:close/>
                </a:path>
                <a:path w="5965190" h="3072765">
                  <a:moveTo>
                    <a:pt x="879348" y="224028"/>
                  </a:moveTo>
                  <a:lnTo>
                    <a:pt x="565404" y="224028"/>
                  </a:lnTo>
                  <a:lnTo>
                    <a:pt x="565404" y="1952244"/>
                  </a:lnTo>
                  <a:lnTo>
                    <a:pt x="879348" y="1952244"/>
                  </a:lnTo>
                  <a:lnTo>
                    <a:pt x="879348" y="224028"/>
                  </a:lnTo>
                  <a:close/>
                </a:path>
                <a:path w="5965190" h="3072765">
                  <a:moveTo>
                    <a:pt x="1443228" y="224028"/>
                  </a:moveTo>
                  <a:lnTo>
                    <a:pt x="1129284" y="224028"/>
                  </a:lnTo>
                  <a:lnTo>
                    <a:pt x="1129284" y="2080260"/>
                  </a:lnTo>
                  <a:lnTo>
                    <a:pt x="1443228" y="2080260"/>
                  </a:lnTo>
                  <a:lnTo>
                    <a:pt x="1443228" y="224028"/>
                  </a:lnTo>
                  <a:close/>
                </a:path>
                <a:path w="5965190" h="3072765">
                  <a:moveTo>
                    <a:pt x="2008632" y="224028"/>
                  </a:moveTo>
                  <a:lnTo>
                    <a:pt x="1694688" y="224028"/>
                  </a:lnTo>
                  <a:lnTo>
                    <a:pt x="1694688" y="1536192"/>
                  </a:lnTo>
                  <a:lnTo>
                    <a:pt x="2008632" y="1536192"/>
                  </a:lnTo>
                  <a:lnTo>
                    <a:pt x="2008632" y="224028"/>
                  </a:lnTo>
                  <a:close/>
                </a:path>
                <a:path w="5965190" h="3072765">
                  <a:moveTo>
                    <a:pt x="2574036" y="224028"/>
                  </a:moveTo>
                  <a:lnTo>
                    <a:pt x="2260092" y="224028"/>
                  </a:lnTo>
                  <a:lnTo>
                    <a:pt x="2260092" y="1248156"/>
                  </a:lnTo>
                  <a:lnTo>
                    <a:pt x="2574036" y="1248156"/>
                  </a:lnTo>
                  <a:lnTo>
                    <a:pt x="2574036" y="224028"/>
                  </a:lnTo>
                  <a:close/>
                </a:path>
                <a:path w="5965190" h="3072765">
                  <a:moveTo>
                    <a:pt x="3139440" y="224028"/>
                  </a:moveTo>
                  <a:lnTo>
                    <a:pt x="2825496" y="224028"/>
                  </a:lnTo>
                  <a:lnTo>
                    <a:pt x="2825496" y="1216164"/>
                  </a:lnTo>
                  <a:lnTo>
                    <a:pt x="3139440" y="1216164"/>
                  </a:lnTo>
                  <a:lnTo>
                    <a:pt x="3139440" y="224028"/>
                  </a:lnTo>
                  <a:close/>
                </a:path>
                <a:path w="5965190" h="3072765">
                  <a:moveTo>
                    <a:pt x="3704844" y="224028"/>
                  </a:moveTo>
                  <a:lnTo>
                    <a:pt x="3390900" y="224028"/>
                  </a:lnTo>
                  <a:lnTo>
                    <a:pt x="3390900" y="1760220"/>
                  </a:lnTo>
                  <a:lnTo>
                    <a:pt x="3704844" y="1760220"/>
                  </a:lnTo>
                  <a:lnTo>
                    <a:pt x="3704844" y="224028"/>
                  </a:lnTo>
                  <a:close/>
                </a:path>
                <a:path w="5965190" h="3072765">
                  <a:moveTo>
                    <a:pt x="4270248" y="224028"/>
                  </a:moveTo>
                  <a:lnTo>
                    <a:pt x="3956304" y="224028"/>
                  </a:lnTo>
                  <a:lnTo>
                    <a:pt x="3956304" y="1120140"/>
                  </a:lnTo>
                  <a:lnTo>
                    <a:pt x="4270248" y="1120140"/>
                  </a:lnTo>
                  <a:lnTo>
                    <a:pt x="4270248" y="224028"/>
                  </a:lnTo>
                  <a:close/>
                </a:path>
                <a:path w="5965190" h="3072765">
                  <a:moveTo>
                    <a:pt x="4834128" y="0"/>
                  </a:moveTo>
                  <a:lnTo>
                    <a:pt x="4520184" y="0"/>
                  </a:lnTo>
                  <a:lnTo>
                    <a:pt x="4520184" y="224028"/>
                  </a:lnTo>
                  <a:lnTo>
                    <a:pt x="4834128" y="224028"/>
                  </a:lnTo>
                  <a:lnTo>
                    <a:pt x="4834128" y="0"/>
                  </a:lnTo>
                  <a:close/>
                </a:path>
                <a:path w="5965190" h="3072765">
                  <a:moveTo>
                    <a:pt x="5399532" y="224028"/>
                  </a:moveTo>
                  <a:lnTo>
                    <a:pt x="5085588" y="224028"/>
                  </a:lnTo>
                  <a:lnTo>
                    <a:pt x="5085588" y="1824228"/>
                  </a:lnTo>
                  <a:lnTo>
                    <a:pt x="5399532" y="1824228"/>
                  </a:lnTo>
                  <a:lnTo>
                    <a:pt x="5399532" y="224028"/>
                  </a:lnTo>
                  <a:close/>
                </a:path>
                <a:path w="5965190" h="3072765">
                  <a:moveTo>
                    <a:pt x="5964936" y="224028"/>
                  </a:moveTo>
                  <a:lnTo>
                    <a:pt x="5650992" y="224028"/>
                  </a:lnTo>
                  <a:lnTo>
                    <a:pt x="5650992" y="768096"/>
                  </a:lnTo>
                  <a:lnTo>
                    <a:pt x="5964936" y="768096"/>
                  </a:lnTo>
                  <a:lnTo>
                    <a:pt x="5964936" y="224028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93191" y="2537460"/>
              <a:ext cx="7912734" cy="0"/>
            </a:xfrm>
            <a:custGeom>
              <a:avLst/>
              <a:gdLst/>
              <a:ahLst/>
              <a:cxnLst/>
              <a:rect l="l" t="t" r="r" b="b"/>
              <a:pathLst>
                <a:path w="7912734">
                  <a:moveTo>
                    <a:pt x="0" y="0"/>
                  </a:moveTo>
                  <a:lnTo>
                    <a:pt x="7912608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617590" y="4150867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60651" y="4406645"/>
            <a:ext cx="294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87036" y="3445891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82614" y="3093211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5552" y="4277995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26055" y="3861942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91205" y="3574542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48018" y="4085285"/>
            <a:ext cx="2933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56609" y="3540709"/>
            <a:ext cx="2933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21633" y="4085285"/>
            <a:ext cx="2933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13168" y="4374895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40" y="4566920"/>
            <a:ext cx="8570595" cy="2157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43865" algn="r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R="626745" algn="r">
              <a:spcBef>
                <a:spcPts val="12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2022</a:t>
            </a:r>
            <a:r>
              <a:rPr sz="1200" b="1" spc="-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Tahoma"/>
                <a:cs typeface="Tahoma"/>
              </a:rPr>
              <a:t>tahminleri*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02284">
              <a:spcBef>
                <a:spcPts val="78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-8,9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467359">
              <a:spcBef>
                <a:spcPts val="400"/>
              </a:spcBef>
              <a:tabLst>
                <a:tab pos="1031875" algn="l"/>
                <a:tab pos="1597025" algn="l"/>
                <a:tab pos="2162810" algn="l"/>
                <a:tab pos="2727960" algn="l"/>
                <a:tab pos="3293110" algn="l"/>
                <a:tab pos="3858260" algn="l"/>
                <a:tab pos="4423410" algn="l"/>
                <a:tab pos="4988560" algn="l"/>
                <a:tab pos="5554345" algn="l"/>
                <a:tab pos="6119495" algn="l"/>
                <a:tab pos="6659245" algn="l"/>
                <a:tab pos="7291070" algn="l"/>
                <a:tab pos="7768590" algn="l"/>
              </a:tabLst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2011	2012	2013	2014	2015	2016	2017	2018	2019	2020	2021	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OECD	IMF	Dünya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7726045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Bankası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19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TCMB,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*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IMF- Sonbahar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Dünya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Ekonomik Görünümü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Raporu,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OECD -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Haziran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tahminleri, Dünya Bankası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Sonbahar</a:t>
            </a:r>
            <a:r>
              <a:rPr sz="12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Avrupa ve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Orta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Asya Ekonomik Güncelleme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Raporu</a:t>
            </a:r>
            <a:r>
              <a:rPr sz="12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verileridir.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40136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40220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Tahoma"/>
                <a:cs typeface="Tahoma"/>
              </a:rPr>
              <a:t>İstihdam </a:t>
            </a:r>
            <a:r>
              <a:rPr sz="3200" b="1" dirty="0">
                <a:latin typeface="Tahoma"/>
                <a:cs typeface="Tahoma"/>
              </a:rPr>
              <a:t>ve</a:t>
            </a:r>
            <a:r>
              <a:rPr sz="3200" b="1" spc="-85" dirty="0">
                <a:latin typeface="Tahoma"/>
                <a:cs typeface="Tahoma"/>
              </a:rPr>
              <a:t> </a:t>
            </a:r>
            <a:r>
              <a:rPr sz="3200" b="1" spc="5" dirty="0">
                <a:latin typeface="Tahoma"/>
                <a:cs typeface="Tahoma"/>
              </a:rPr>
              <a:t>İşsizlik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632940"/>
            <a:ext cx="6521450" cy="313499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2900">
              <a:spcBef>
                <a:spcPts val="13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Toplam istihdam ve işsiz</a:t>
            </a:r>
            <a:r>
              <a:rPr sz="2000" spc="-7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sayıları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İşgücüne katılım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ve işsizlik</a:t>
            </a:r>
            <a:r>
              <a:rPr sz="2000" spc="-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oranları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Kadın ve genç işsizlik</a:t>
            </a:r>
            <a:r>
              <a:rPr sz="2000" spc="-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oranları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Geniş tanımlı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işsizlik oranları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Zamana bağlı eksik istihdam ve işsizlerin bütünleşik</a:t>
            </a:r>
            <a:r>
              <a:rPr spc="11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İşsiz ve potansiyel işgücünün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bütünleşik</a:t>
            </a:r>
            <a:r>
              <a:rPr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Atıl işgücü</a:t>
            </a:r>
            <a:r>
              <a:rPr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6014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652" y="921511"/>
            <a:ext cx="78606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Ağustos ayında istihdam artarken </a:t>
            </a:r>
            <a:r>
              <a:rPr sz="1800" b="1" dirty="0">
                <a:latin typeface="Tahoma"/>
                <a:cs typeface="Tahoma"/>
              </a:rPr>
              <a:t>işsiz </a:t>
            </a:r>
            <a:r>
              <a:rPr sz="1800" b="1" spc="-5" dirty="0">
                <a:latin typeface="Tahoma"/>
                <a:cs typeface="Tahoma"/>
              </a:rPr>
              <a:t>sayısı</a:t>
            </a:r>
            <a:r>
              <a:rPr sz="1800" b="1" spc="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gerilemiştir.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/>
              <a:t>İstihdam bir </a:t>
            </a:r>
            <a:r>
              <a:rPr sz="1800" dirty="0"/>
              <a:t>önceki aya göre 366 </a:t>
            </a:r>
            <a:r>
              <a:rPr sz="1800" spc="-5" dirty="0"/>
              <a:t>bin artmış, işsiz sayısı </a:t>
            </a:r>
            <a:r>
              <a:rPr sz="1800" dirty="0"/>
              <a:t>ise 100 </a:t>
            </a:r>
            <a:r>
              <a:rPr sz="1800" spc="-5" dirty="0"/>
              <a:t>bin</a:t>
            </a:r>
            <a:r>
              <a:rPr sz="1800" spc="130" dirty="0"/>
              <a:t> </a:t>
            </a:r>
            <a:r>
              <a:rPr sz="1800" spc="-5" dirty="0"/>
              <a:t>azalmıştır.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9144" y="1719072"/>
            <a:ext cx="9135110" cy="338455"/>
          </a:xfrm>
          <a:custGeom>
            <a:avLst/>
            <a:gdLst/>
            <a:ahLst/>
            <a:cxnLst/>
            <a:rect l="l" t="t" r="r" b="b"/>
            <a:pathLst>
              <a:path w="9135110" h="338455">
                <a:moveTo>
                  <a:pt x="0" y="338327"/>
                </a:moveTo>
                <a:lnTo>
                  <a:pt x="9134856" y="338327"/>
                </a:lnTo>
                <a:lnTo>
                  <a:pt x="9134856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887" y="1751787"/>
            <a:ext cx="8627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35" dirty="0">
                <a:solidFill>
                  <a:srgbClr val="FFFFFF"/>
                </a:solidFill>
                <a:latin typeface="Tahoma"/>
                <a:cs typeface="Tahoma"/>
              </a:rPr>
              <a:t>Toplam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istihdam </a:t>
            </a:r>
            <a:r>
              <a:rPr sz="1600" spc="-15" dirty="0">
                <a:solidFill>
                  <a:srgbClr val="FFFFFF"/>
                </a:solidFill>
                <a:latin typeface="Tahoma"/>
                <a:cs typeface="Tahoma"/>
              </a:rPr>
              <a:t>ve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işsiz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(mevsim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arındırılmış,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milyon kişi)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Ocak 2020 – Ağustos</a:t>
            </a:r>
            <a:r>
              <a:rPr sz="1600" spc="4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579" y="6591401"/>
            <a:ext cx="2560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3501" y="2482405"/>
            <a:ext cx="7777480" cy="3013710"/>
            <a:chOff x="583501" y="2482405"/>
            <a:chExt cx="7777480" cy="3013710"/>
          </a:xfrm>
        </p:grpSpPr>
        <p:sp>
          <p:nvSpPr>
            <p:cNvPr id="7" name="object 7"/>
            <p:cNvSpPr/>
            <p:nvPr/>
          </p:nvSpPr>
          <p:spPr>
            <a:xfrm>
              <a:off x="693420" y="2983991"/>
              <a:ext cx="7320280" cy="2507615"/>
            </a:xfrm>
            <a:custGeom>
              <a:avLst/>
              <a:gdLst/>
              <a:ahLst/>
              <a:cxnLst/>
              <a:rect l="l" t="t" r="r" b="b"/>
              <a:pathLst>
                <a:path w="7320280" h="2507615">
                  <a:moveTo>
                    <a:pt x="132588" y="1388364"/>
                  </a:moveTo>
                  <a:lnTo>
                    <a:pt x="0" y="1388364"/>
                  </a:lnTo>
                  <a:lnTo>
                    <a:pt x="0" y="2506980"/>
                  </a:lnTo>
                  <a:lnTo>
                    <a:pt x="132588" y="2506980"/>
                  </a:lnTo>
                  <a:lnTo>
                    <a:pt x="132588" y="1388364"/>
                  </a:lnTo>
                  <a:close/>
                </a:path>
                <a:path w="7320280" h="2507615">
                  <a:moveTo>
                    <a:pt x="371856" y="1382268"/>
                  </a:moveTo>
                  <a:lnTo>
                    <a:pt x="239268" y="1382268"/>
                  </a:lnTo>
                  <a:lnTo>
                    <a:pt x="239268" y="2506980"/>
                  </a:lnTo>
                  <a:lnTo>
                    <a:pt x="371856" y="2506980"/>
                  </a:lnTo>
                  <a:lnTo>
                    <a:pt x="371856" y="1382268"/>
                  </a:lnTo>
                  <a:close/>
                </a:path>
                <a:path w="7320280" h="2507615">
                  <a:moveTo>
                    <a:pt x="611124" y="1885188"/>
                  </a:moveTo>
                  <a:lnTo>
                    <a:pt x="478536" y="1885188"/>
                  </a:lnTo>
                  <a:lnTo>
                    <a:pt x="478536" y="2506980"/>
                  </a:lnTo>
                  <a:lnTo>
                    <a:pt x="611124" y="2506980"/>
                  </a:lnTo>
                  <a:lnTo>
                    <a:pt x="611124" y="1885188"/>
                  </a:lnTo>
                  <a:close/>
                </a:path>
                <a:path w="7320280" h="2507615">
                  <a:moveTo>
                    <a:pt x="851916" y="2366772"/>
                  </a:moveTo>
                  <a:lnTo>
                    <a:pt x="717804" y="2366772"/>
                  </a:lnTo>
                  <a:lnTo>
                    <a:pt x="717804" y="2506980"/>
                  </a:lnTo>
                  <a:lnTo>
                    <a:pt x="851916" y="2506980"/>
                  </a:lnTo>
                  <a:lnTo>
                    <a:pt x="851916" y="2366772"/>
                  </a:lnTo>
                  <a:close/>
                </a:path>
                <a:path w="7320280" h="2507615">
                  <a:moveTo>
                    <a:pt x="1091184" y="2136648"/>
                  </a:moveTo>
                  <a:lnTo>
                    <a:pt x="958596" y="2136648"/>
                  </a:lnTo>
                  <a:lnTo>
                    <a:pt x="958596" y="2506980"/>
                  </a:lnTo>
                  <a:lnTo>
                    <a:pt x="1091184" y="2506980"/>
                  </a:lnTo>
                  <a:lnTo>
                    <a:pt x="1091184" y="2136648"/>
                  </a:lnTo>
                  <a:close/>
                </a:path>
                <a:path w="7320280" h="2507615">
                  <a:moveTo>
                    <a:pt x="1330452" y="1877568"/>
                  </a:moveTo>
                  <a:lnTo>
                    <a:pt x="1197864" y="1877568"/>
                  </a:lnTo>
                  <a:lnTo>
                    <a:pt x="1197864" y="2506980"/>
                  </a:lnTo>
                  <a:lnTo>
                    <a:pt x="1330452" y="2506980"/>
                  </a:lnTo>
                  <a:lnTo>
                    <a:pt x="1330452" y="1877568"/>
                  </a:lnTo>
                  <a:close/>
                </a:path>
                <a:path w="7320280" h="2507615">
                  <a:moveTo>
                    <a:pt x="1569720" y="1991868"/>
                  </a:moveTo>
                  <a:lnTo>
                    <a:pt x="1437132" y="1991868"/>
                  </a:lnTo>
                  <a:lnTo>
                    <a:pt x="1437132" y="2506980"/>
                  </a:lnTo>
                  <a:lnTo>
                    <a:pt x="1569720" y="2506980"/>
                  </a:lnTo>
                  <a:lnTo>
                    <a:pt x="1569720" y="1991868"/>
                  </a:lnTo>
                  <a:close/>
                </a:path>
                <a:path w="7320280" h="2507615">
                  <a:moveTo>
                    <a:pt x="1808988" y="1688592"/>
                  </a:moveTo>
                  <a:lnTo>
                    <a:pt x="1676400" y="1688592"/>
                  </a:lnTo>
                  <a:lnTo>
                    <a:pt x="1676400" y="2506980"/>
                  </a:lnTo>
                  <a:lnTo>
                    <a:pt x="1808988" y="2506980"/>
                  </a:lnTo>
                  <a:lnTo>
                    <a:pt x="1808988" y="1688592"/>
                  </a:lnTo>
                  <a:close/>
                </a:path>
                <a:path w="7320280" h="2507615">
                  <a:moveTo>
                    <a:pt x="2049780" y="1606296"/>
                  </a:moveTo>
                  <a:lnTo>
                    <a:pt x="1915668" y="1606296"/>
                  </a:lnTo>
                  <a:lnTo>
                    <a:pt x="1915668" y="2506980"/>
                  </a:lnTo>
                  <a:lnTo>
                    <a:pt x="2049780" y="2506980"/>
                  </a:lnTo>
                  <a:lnTo>
                    <a:pt x="2049780" y="1606296"/>
                  </a:lnTo>
                  <a:close/>
                </a:path>
                <a:path w="7320280" h="2507615">
                  <a:moveTo>
                    <a:pt x="2289048" y="1630680"/>
                  </a:moveTo>
                  <a:lnTo>
                    <a:pt x="2154936" y="1630680"/>
                  </a:lnTo>
                  <a:lnTo>
                    <a:pt x="2154936" y="2506980"/>
                  </a:lnTo>
                  <a:lnTo>
                    <a:pt x="2289048" y="2506980"/>
                  </a:lnTo>
                  <a:lnTo>
                    <a:pt x="2289048" y="1630680"/>
                  </a:lnTo>
                  <a:close/>
                </a:path>
                <a:path w="7320280" h="2507615">
                  <a:moveTo>
                    <a:pt x="2528316" y="1569720"/>
                  </a:moveTo>
                  <a:lnTo>
                    <a:pt x="2395728" y="1569720"/>
                  </a:lnTo>
                  <a:lnTo>
                    <a:pt x="2395728" y="2506980"/>
                  </a:lnTo>
                  <a:lnTo>
                    <a:pt x="2528316" y="2506980"/>
                  </a:lnTo>
                  <a:lnTo>
                    <a:pt x="2528316" y="1569720"/>
                  </a:lnTo>
                  <a:close/>
                </a:path>
                <a:path w="7320280" h="2507615">
                  <a:moveTo>
                    <a:pt x="2767584" y="1636776"/>
                  </a:moveTo>
                  <a:lnTo>
                    <a:pt x="2634983" y="1636776"/>
                  </a:lnTo>
                  <a:lnTo>
                    <a:pt x="2634983" y="2506980"/>
                  </a:lnTo>
                  <a:lnTo>
                    <a:pt x="2767584" y="2506980"/>
                  </a:lnTo>
                  <a:lnTo>
                    <a:pt x="2767584" y="1636776"/>
                  </a:lnTo>
                  <a:close/>
                </a:path>
                <a:path w="7320280" h="2507615">
                  <a:moveTo>
                    <a:pt x="3006852" y="1434084"/>
                  </a:moveTo>
                  <a:lnTo>
                    <a:pt x="2874264" y="1434084"/>
                  </a:lnTo>
                  <a:lnTo>
                    <a:pt x="2874264" y="2506980"/>
                  </a:lnTo>
                  <a:lnTo>
                    <a:pt x="3006852" y="2506980"/>
                  </a:lnTo>
                  <a:lnTo>
                    <a:pt x="3006852" y="1434084"/>
                  </a:lnTo>
                  <a:close/>
                </a:path>
                <a:path w="7320280" h="2507615">
                  <a:moveTo>
                    <a:pt x="3247644" y="1400556"/>
                  </a:moveTo>
                  <a:lnTo>
                    <a:pt x="3113532" y="1400556"/>
                  </a:lnTo>
                  <a:lnTo>
                    <a:pt x="3113532" y="2506980"/>
                  </a:lnTo>
                  <a:lnTo>
                    <a:pt x="3247644" y="2506980"/>
                  </a:lnTo>
                  <a:lnTo>
                    <a:pt x="3247644" y="1400556"/>
                  </a:lnTo>
                  <a:close/>
                </a:path>
                <a:path w="7320280" h="2507615">
                  <a:moveTo>
                    <a:pt x="3486912" y="1098804"/>
                  </a:moveTo>
                  <a:lnTo>
                    <a:pt x="3352800" y="1098804"/>
                  </a:lnTo>
                  <a:lnTo>
                    <a:pt x="3352800" y="2506980"/>
                  </a:lnTo>
                  <a:lnTo>
                    <a:pt x="3486912" y="2506980"/>
                  </a:lnTo>
                  <a:lnTo>
                    <a:pt x="3486912" y="1098804"/>
                  </a:lnTo>
                  <a:close/>
                </a:path>
                <a:path w="7320280" h="2507615">
                  <a:moveTo>
                    <a:pt x="3726180" y="1138428"/>
                  </a:moveTo>
                  <a:lnTo>
                    <a:pt x="3593592" y="1138428"/>
                  </a:lnTo>
                  <a:lnTo>
                    <a:pt x="3593592" y="2506980"/>
                  </a:lnTo>
                  <a:lnTo>
                    <a:pt x="3726180" y="2506980"/>
                  </a:lnTo>
                  <a:lnTo>
                    <a:pt x="3726180" y="1138428"/>
                  </a:lnTo>
                  <a:close/>
                </a:path>
                <a:path w="7320280" h="2507615">
                  <a:moveTo>
                    <a:pt x="3965448" y="1129284"/>
                  </a:moveTo>
                  <a:lnTo>
                    <a:pt x="3832860" y="1129284"/>
                  </a:lnTo>
                  <a:lnTo>
                    <a:pt x="3832860" y="2506980"/>
                  </a:lnTo>
                  <a:lnTo>
                    <a:pt x="3965448" y="2506980"/>
                  </a:lnTo>
                  <a:lnTo>
                    <a:pt x="3965448" y="1129284"/>
                  </a:lnTo>
                  <a:close/>
                </a:path>
                <a:path w="7320280" h="2507615">
                  <a:moveTo>
                    <a:pt x="4204716" y="897636"/>
                  </a:moveTo>
                  <a:lnTo>
                    <a:pt x="4072128" y="897636"/>
                  </a:lnTo>
                  <a:lnTo>
                    <a:pt x="4072128" y="2506980"/>
                  </a:lnTo>
                  <a:lnTo>
                    <a:pt x="4204716" y="2506980"/>
                  </a:lnTo>
                  <a:lnTo>
                    <a:pt x="4204716" y="897636"/>
                  </a:lnTo>
                  <a:close/>
                </a:path>
                <a:path w="7320280" h="2507615">
                  <a:moveTo>
                    <a:pt x="4445508" y="839724"/>
                  </a:moveTo>
                  <a:lnTo>
                    <a:pt x="4311396" y="839736"/>
                  </a:lnTo>
                  <a:lnTo>
                    <a:pt x="4311396" y="2506980"/>
                  </a:lnTo>
                  <a:lnTo>
                    <a:pt x="4445508" y="2506980"/>
                  </a:lnTo>
                  <a:lnTo>
                    <a:pt x="4445508" y="839724"/>
                  </a:lnTo>
                  <a:close/>
                </a:path>
                <a:path w="7320280" h="2507615">
                  <a:moveTo>
                    <a:pt x="4684776" y="794004"/>
                  </a:moveTo>
                  <a:lnTo>
                    <a:pt x="4550664" y="794016"/>
                  </a:lnTo>
                  <a:lnTo>
                    <a:pt x="4550664" y="2506980"/>
                  </a:lnTo>
                  <a:lnTo>
                    <a:pt x="4684776" y="2506980"/>
                  </a:lnTo>
                  <a:lnTo>
                    <a:pt x="4684776" y="794004"/>
                  </a:lnTo>
                  <a:close/>
                </a:path>
                <a:path w="7320280" h="2507615">
                  <a:moveTo>
                    <a:pt x="4924044" y="620268"/>
                  </a:moveTo>
                  <a:lnTo>
                    <a:pt x="4791456" y="620268"/>
                  </a:lnTo>
                  <a:lnTo>
                    <a:pt x="4791456" y="2506980"/>
                  </a:lnTo>
                  <a:lnTo>
                    <a:pt x="4924044" y="2506992"/>
                  </a:lnTo>
                  <a:lnTo>
                    <a:pt x="4924044" y="620268"/>
                  </a:lnTo>
                  <a:close/>
                </a:path>
                <a:path w="7320280" h="2507615">
                  <a:moveTo>
                    <a:pt x="5163312" y="544068"/>
                  </a:moveTo>
                  <a:lnTo>
                    <a:pt x="5030724" y="544068"/>
                  </a:lnTo>
                  <a:lnTo>
                    <a:pt x="5030724" y="2506980"/>
                  </a:lnTo>
                  <a:lnTo>
                    <a:pt x="5163312" y="2506992"/>
                  </a:lnTo>
                  <a:lnTo>
                    <a:pt x="5163312" y="544068"/>
                  </a:lnTo>
                  <a:close/>
                </a:path>
                <a:path w="7320280" h="2507615">
                  <a:moveTo>
                    <a:pt x="5402580" y="472440"/>
                  </a:moveTo>
                  <a:lnTo>
                    <a:pt x="5269992" y="472440"/>
                  </a:lnTo>
                  <a:lnTo>
                    <a:pt x="5269992" y="2506980"/>
                  </a:lnTo>
                  <a:lnTo>
                    <a:pt x="5402580" y="2506992"/>
                  </a:lnTo>
                  <a:lnTo>
                    <a:pt x="5402580" y="472440"/>
                  </a:lnTo>
                  <a:close/>
                </a:path>
                <a:path w="7320280" h="2507615">
                  <a:moveTo>
                    <a:pt x="5643372" y="364236"/>
                  </a:moveTo>
                  <a:lnTo>
                    <a:pt x="5509260" y="364236"/>
                  </a:lnTo>
                  <a:lnTo>
                    <a:pt x="5509260" y="2506980"/>
                  </a:lnTo>
                  <a:lnTo>
                    <a:pt x="5643372" y="2506992"/>
                  </a:lnTo>
                  <a:lnTo>
                    <a:pt x="5643372" y="364236"/>
                  </a:lnTo>
                  <a:close/>
                </a:path>
                <a:path w="7320280" h="2507615">
                  <a:moveTo>
                    <a:pt x="5882627" y="405384"/>
                  </a:moveTo>
                  <a:lnTo>
                    <a:pt x="5748528" y="405384"/>
                  </a:lnTo>
                  <a:lnTo>
                    <a:pt x="5748528" y="2506980"/>
                  </a:lnTo>
                  <a:lnTo>
                    <a:pt x="5882627" y="2506992"/>
                  </a:lnTo>
                  <a:lnTo>
                    <a:pt x="5882627" y="405384"/>
                  </a:lnTo>
                  <a:close/>
                </a:path>
                <a:path w="7320280" h="2507615">
                  <a:moveTo>
                    <a:pt x="6121908" y="355092"/>
                  </a:moveTo>
                  <a:lnTo>
                    <a:pt x="5989320" y="355092"/>
                  </a:lnTo>
                  <a:lnTo>
                    <a:pt x="5989320" y="2506980"/>
                  </a:lnTo>
                  <a:lnTo>
                    <a:pt x="6121908" y="2506992"/>
                  </a:lnTo>
                  <a:lnTo>
                    <a:pt x="6121908" y="355092"/>
                  </a:lnTo>
                  <a:close/>
                </a:path>
                <a:path w="7320280" h="2507615">
                  <a:moveTo>
                    <a:pt x="6361176" y="356616"/>
                  </a:moveTo>
                  <a:lnTo>
                    <a:pt x="6228588" y="356616"/>
                  </a:lnTo>
                  <a:lnTo>
                    <a:pt x="6228588" y="2506980"/>
                  </a:lnTo>
                  <a:lnTo>
                    <a:pt x="6361176" y="2506992"/>
                  </a:lnTo>
                  <a:lnTo>
                    <a:pt x="6361176" y="356616"/>
                  </a:lnTo>
                  <a:close/>
                </a:path>
                <a:path w="7320280" h="2507615">
                  <a:moveTo>
                    <a:pt x="6600444" y="141732"/>
                  </a:moveTo>
                  <a:lnTo>
                    <a:pt x="6467856" y="141732"/>
                  </a:lnTo>
                  <a:lnTo>
                    <a:pt x="6467856" y="2506980"/>
                  </a:lnTo>
                  <a:lnTo>
                    <a:pt x="6600444" y="2506992"/>
                  </a:lnTo>
                  <a:lnTo>
                    <a:pt x="6600444" y="141732"/>
                  </a:lnTo>
                  <a:close/>
                </a:path>
                <a:path w="7320280" h="2507615">
                  <a:moveTo>
                    <a:pt x="6839712" y="0"/>
                  </a:moveTo>
                  <a:lnTo>
                    <a:pt x="6707124" y="0"/>
                  </a:lnTo>
                  <a:lnTo>
                    <a:pt x="6707124" y="2506980"/>
                  </a:lnTo>
                  <a:lnTo>
                    <a:pt x="6839712" y="2506992"/>
                  </a:lnTo>
                  <a:lnTo>
                    <a:pt x="6839712" y="0"/>
                  </a:lnTo>
                  <a:close/>
                </a:path>
                <a:path w="7320280" h="2507615">
                  <a:moveTo>
                    <a:pt x="7080504" y="22860"/>
                  </a:moveTo>
                  <a:lnTo>
                    <a:pt x="6946392" y="22860"/>
                  </a:lnTo>
                  <a:lnTo>
                    <a:pt x="6946392" y="2506980"/>
                  </a:lnTo>
                  <a:lnTo>
                    <a:pt x="7080504" y="2506992"/>
                  </a:lnTo>
                  <a:lnTo>
                    <a:pt x="7080504" y="22860"/>
                  </a:lnTo>
                  <a:close/>
                </a:path>
                <a:path w="7320280" h="2507615">
                  <a:moveTo>
                    <a:pt x="7319772" y="83820"/>
                  </a:moveTo>
                  <a:lnTo>
                    <a:pt x="7187184" y="83820"/>
                  </a:lnTo>
                  <a:lnTo>
                    <a:pt x="7187184" y="2506980"/>
                  </a:lnTo>
                  <a:lnTo>
                    <a:pt x="7319772" y="2506992"/>
                  </a:lnTo>
                  <a:lnTo>
                    <a:pt x="7319772" y="8382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88263" y="2487167"/>
              <a:ext cx="7767955" cy="3004185"/>
            </a:xfrm>
            <a:custGeom>
              <a:avLst/>
              <a:gdLst/>
              <a:ahLst/>
              <a:cxnLst/>
              <a:rect l="l" t="t" r="r" b="b"/>
              <a:pathLst>
                <a:path w="7767955" h="3004185">
                  <a:moveTo>
                    <a:pt x="7717535" y="3003804"/>
                  </a:moveTo>
                  <a:lnTo>
                    <a:pt x="7717535" y="0"/>
                  </a:lnTo>
                </a:path>
                <a:path w="7767955" h="3004185">
                  <a:moveTo>
                    <a:pt x="7717535" y="3003804"/>
                  </a:moveTo>
                  <a:lnTo>
                    <a:pt x="7767828" y="3003804"/>
                  </a:lnTo>
                </a:path>
                <a:path w="7767955" h="3004185">
                  <a:moveTo>
                    <a:pt x="7717535" y="2002536"/>
                  </a:moveTo>
                  <a:lnTo>
                    <a:pt x="7767828" y="2002536"/>
                  </a:lnTo>
                </a:path>
                <a:path w="7767955" h="3004185">
                  <a:moveTo>
                    <a:pt x="7717535" y="1001268"/>
                  </a:moveTo>
                  <a:lnTo>
                    <a:pt x="7767828" y="1001268"/>
                  </a:lnTo>
                </a:path>
                <a:path w="7767955" h="3004185">
                  <a:moveTo>
                    <a:pt x="7717535" y="0"/>
                  </a:moveTo>
                  <a:lnTo>
                    <a:pt x="7767828" y="0"/>
                  </a:lnTo>
                </a:path>
                <a:path w="7767955" h="3004185">
                  <a:moveTo>
                    <a:pt x="51815" y="3003804"/>
                  </a:moveTo>
                  <a:lnTo>
                    <a:pt x="51815" y="0"/>
                  </a:lnTo>
                </a:path>
                <a:path w="7767955" h="3004185">
                  <a:moveTo>
                    <a:pt x="0" y="3003804"/>
                  </a:moveTo>
                  <a:lnTo>
                    <a:pt x="51815" y="3003804"/>
                  </a:lnTo>
                </a:path>
                <a:path w="7767955" h="3004185">
                  <a:moveTo>
                    <a:pt x="0" y="2575560"/>
                  </a:moveTo>
                  <a:lnTo>
                    <a:pt x="51815" y="2575560"/>
                  </a:lnTo>
                </a:path>
                <a:path w="7767955" h="3004185">
                  <a:moveTo>
                    <a:pt x="0" y="2145792"/>
                  </a:moveTo>
                  <a:lnTo>
                    <a:pt x="51815" y="2145792"/>
                  </a:lnTo>
                </a:path>
                <a:path w="7767955" h="3004185">
                  <a:moveTo>
                    <a:pt x="0" y="1716024"/>
                  </a:moveTo>
                  <a:lnTo>
                    <a:pt x="51815" y="1716024"/>
                  </a:lnTo>
                </a:path>
                <a:path w="7767955" h="3004185">
                  <a:moveTo>
                    <a:pt x="0" y="1287780"/>
                  </a:moveTo>
                  <a:lnTo>
                    <a:pt x="51815" y="1287780"/>
                  </a:lnTo>
                </a:path>
                <a:path w="7767955" h="3004185">
                  <a:moveTo>
                    <a:pt x="0" y="858012"/>
                  </a:moveTo>
                  <a:lnTo>
                    <a:pt x="51815" y="858012"/>
                  </a:lnTo>
                </a:path>
                <a:path w="7767955" h="3004185">
                  <a:moveTo>
                    <a:pt x="0" y="429768"/>
                  </a:moveTo>
                  <a:lnTo>
                    <a:pt x="51815" y="429768"/>
                  </a:lnTo>
                </a:path>
                <a:path w="7767955" h="3004185">
                  <a:moveTo>
                    <a:pt x="0" y="0"/>
                  </a:moveTo>
                  <a:lnTo>
                    <a:pt x="51815" y="0"/>
                  </a:lnTo>
                </a:path>
                <a:path w="7767955" h="3004185">
                  <a:moveTo>
                    <a:pt x="51815" y="3003804"/>
                  </a:moveTo>
                  <a:lnTo>
                    <a:pt x="7717535" y="300380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119871" y="2910839"/>
              <a:ext cx="132715" cy="2356485"/>
            </a:xfrm>
            <a:custGeom>
              <a:avLst/>
              <a:gdLst/>
              <a:ahLst/>
              <a:cxnLst/>
              <a:rect l="l" t="t" r="r" b="b"/>
              <a:pathLst>
                <a:path w="132715" h="2356485">
                  <a:moveTo>
                    <a:pt x="0" y="2356104"/>
                  </a:moveTo>
                  <a:lnTo>
                    <a:pt x="132587" y="2356104"/>
                  </a:lnTo>
                  <a:lnTo>
                    <a:pt x="132587" y="0"/>
                  </a:lnTo>
                  <a:lnTo>
                    <a:pt x="0" y="0"/>
                  </a:lnTo>
                  <a:lnTo>
                    <a:pt x="0" y="2356104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59713" y="2524505"/>
              <a:ext cx="7426959" cy="2687320"/>
            </a:xfrm>
            <a:custGeom>
              <a:avLst/>
              <a:gdLst/>
              <a:ahLst/>
              <a:cxnLst/>
              <a:rect l="l" t="t" r="r" b="b"/>
              <a:pathLst>
                <a:path w="7426959" h="2687320">
                  <a:moveTo>
                    <a:pt x="0" y="521208"/>
                  </a:moveTo>
                  <a:lnTo>
                    <a:pt x="239267" y="989076"/>
                  </a:lnTo>
                  <a:lnTo>
                    <a:pt x="478536" y="1164336"/>
                  </a:lnTo>
                  <a:lnTo>
                    <a:pt x="717804" y="1124712"/>
                  </a:lnTo>
                  <a:lnTo>
                    <a:pt x="958596" y="1001268"/>
                  </a:lnTo>
                  <a:lnTo>
                    <a:pt x="1197864" y="676656"/>
                  </a:lnTo>
                  <a:lnTo>
                    <a:pt x="1437132" y="181356"/>
                  </a:lnTo>
                  <a:lnTo>
                    <a:pt x="1676400" y="1063752"/>
                  </a:lnTo>
                  <a:lnTo>
                    <a:pt x="1915668" y="1109472"/>
                  </a:lnTo>
                  <a:lnTo>
                    <a:pt x="2156460" y="748284"/>
                  </a:lnTo>
                  <a:lnTo>
                    <a:pt x="2395728" y="754380"/>
                  </a:lnTo>
                  <a:lnTo>
                    <a:pt x="2634996" y="1007364"/>
                  </a:lnTo>
                  <a:lnTo>
                    <a:pt x="2874264" y="1019556"/>
                  </a:lnTo>
                  <a:lnTo>
                    <a:pt x="3113532" y="446532"/>
                  </a:lnTo>
                  <a:lnTo>
                    <a:pt x="3354324" y="591312"/>
                  </a:lnTo>
                  <a:lnTo>
                    <a:pt x="3593591" y="0"/>
                  </a:lnTo>
                  <a:lnTo>
                    <a:pt x="3832860" y="434340"/>
                  </a:lnTo>
                  <a:lnTo>
                    <a:pt x="4072128" y="2193036"/>
                  </a:lnTo>
                  <a:lnTo>
                    <a:pt x="4311396" y="1638300"/>
                  </a:lnTo>
                  <a:lnTo>
                    <a:pt x="4552188" y="1284732"/>
                  </a:lnTo>
                  <a:lnTo>
                    <a:pt x="4791456" y="1412748"/>
                  </a:lnTo>
                  <a:lnTo>
                    <a:pt x="5030724" y="1612392"/>
                  </a:lnTo>
                  <a:lnTo>
                    <a:pt x="5269992" y="1525524"/>
                  </a:lnTo>
                  <a:lnTo>
                    <a:pt x="5509260" y="1502664"/>
                  </a:lnTo>
                  <a:lnTo>
                    <a:pt x="5750052" y="1514856"/>
                  </a:lnTo>
                  <a:lnTo>
                    <a:pt x="5989320" y="1975104"/>
                  </a:lnTo>
                  <a:lnTo>
                    <a:pt x="6228588" y="1722120"/>
                  </a:lnTo>
                  <a:lnTo>
                    <a:pt x="6467856" y="1642872"/>
                  </a:lnTo>
                  <a:lnTo>
                    <a:pt x="6707124" y="1822704"/>
                  </a:lnTo>
                  <a:lnTo>
                    <a:pt x="6947915" y="2142744"/>
                  </a:lnTo>
                  <a:lnTo>
                    <a:pt x="7187183" y="2435352"/>
                  </a:lnTo>
                  <a:lnTo>
                    <a:pt x="7426452" y="2686812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18008" y="5379542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8008" y="4521454"/>
            <a:ext cx="193040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"/>
              </a:spcBef>
            </a:pP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8008" y="3663188"/>
            <a:ext cx="193040" cy="637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"/>
              </a:spcBef>
            </a:pP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8008" y="3234054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8008" y="2804921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8008" y="2375661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46769" y="2383282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46769" y="5387721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46769" y="4385259"/>
            <a:ext cx="2387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46769" y="3384880"/>
            <a:ext cx="2387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4127" y="5531306"/>
            <a:ext cx="7637145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30642" y="2689605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31,0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82711" y="5266944"/>
            <a:ext cx="285115" cy="182880"/>
          </a:xfrm>
          <a:custGeom>
            <a:avLst/>
            <a:gdLst/>
            <a:ahLst/>
            <a:cxnLst/>
            <a:rect l="l" t="t" r="r" b="b"/>
            <a:pathLst>
              <a:path w="285115" h="182879">
                <a:moveTo>
                  <a:pt x="284988" y="0"/>
                </a:moveTo>
                <a:lnTo>
                  <a:pt x="0" y="0"/>
                </a:lnTo>
                <a:lnTo>
                  <a:pt x="0" y="182879"/>
                </a:lnTo>
                <a:lnTo>
                  <a:pt x="284988" y="182879"/>
                </a:lnTo>
                <a:lnTo>
                  <a:pt x="2849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92871" y="5254497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A80000"/>
                </a:solidFill>
                <a:latin typeface="Tahoma"/>
                <a:cs typeface="Tahoma"/>
              </a:rPr>
              <a:t>3</a:t>
            </a:r>
            <a:r>
              <a:rPr sz="1200" b="1" u="heavy" dirty="0">
                <a:solidFill>
                  <a:srgbClr val="A80000"/>
                </a:solidFill>
                <a:uFill>
                  <a:solidFill>
                    <a:srgbClr val="001F5F"/>
                  </a:solidFill>
                </a:uFill>
                <a:latin typeface="Tahoma"/>
                <a:cs typeface="Tahoma"/>
              </a:rPr>
              <a:t>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99516" y="2353055"/>
            <a:ext cx="215265" cy="332740"/>
            <a:chOff x="699516" y="2353055"/>
            <a:chExt cx="215265" cy="332740"/>
          </a:xfrm>
        </p:grpSpPr>
        <p:sp>
          <p:nvSpPr>
            <p:cNvPr id="26" name="object 26"/>
            <p:cNvSpPr/>
            <p:nvPr/>
          </p:nvSpPr>
          <p:spPr>
            <a:xfrm>
              <a:off x="699516" y="2353055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19">
                  <a:moveTo>
                    <a:pt x="214884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4" y="160020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20090" y="266623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52601" y="2334259"/>
            <a:ext cx="11214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Toplam</a:t>
            </a:r>
            <a:r>
              <a:rPr sz="1200" spc="-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istihdam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52601" y="2567127"/>
            <a:ext cx="11569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İşsiz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(sağ</a:t>
            </a:r>
            <a:r>
              <a:rPr sz="1200" spc="-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eksen)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99341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1813560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6250" y="1846579"/>
            <a:ext cx="85979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İşsizlik ve işgücüne katılım oranı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(mevsim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arındırılmış, %) Ocak 2020 – Ağustos</a:t>
            </a:r>
            <a:r>
              <a:rPr sz="1600" spc="3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6491122"/>
            <a:ext cx="2560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322" y="920622"/>
            <a:ext cx="79400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Ağustos ayında </a:t>
            </a:r>
            <a:r>
              <a:rPr sz="1800" b="1" dirty="0">
                <a:latin typeface="Tahoma"/>
                <a:cs typeface="Tahoma"/>
              </a:rPr>
              <a:t>işsizlik oranı 0,4 </a:t>
            </a:r>
            <a:r>
              <a:rPr sz="1800" b="1" spc="-5" dirty="0">
                <a:latin typeface="Tahoma"/>
                <a:cs typeface="Tahoma"/>
              </a:rPr>
              <a:t>puan gerileyerek </a:t>
            </a:r>
            <a:r>
              <a:rPr sz="1800" b="1" dirty="0">
                <a:latin typeface="Tahoma"/>
                <a:cs typeface="Tahoma"/>
              </a:rPr>
              <a:t>%9,6</a:t>
            </a:r>
            <a:r>
              <a:rPr sz="1800" b="1" spc="1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olmuştur.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/>
              <a:t>İşgücüne katılım oranı </a:t>
            </a:r>
            <a:r>
              <a:rPr sz="1800" dirty="0"/>
              <a:t>ise </a:t>
            </a:r>
            <a:r>
              <a:rPr sz="1800" spc="-5" dirty="0"/>
              <a:t>0,4 </a:t>
            </a:r>
            <a:r>
              <a:rPr sz="1800" dirty="0"/>
              <a:t>puan artarak ve </a:t>
            </a:r>
            <a:r>
              <a:rPr sz="1800" spc="-5" dirty="0"/>
              <a:t>%53 </a:t>
            </a:r>
            <a:r>
              <a:rPr sz="1800" dirty="0"/>
              <a:t>düzeyinde</a:t>
            </a:r>
            <a:r>
              <a:rPr sz="1800" spc="60" dirty="0"/>
              <a:t> </a:t>
            </a:r>
            <a:r>
              <a:rPr sz="1800" spc="-5" dirty="0"/>
              <a:t>gerçekleşmiştir.</a:t>
            </a:r>
            <a:endParaRPr sz="1800"/>
          </a:p>
        </p:txBody>
      </p:sp>
      <p:grpSp>
        <p:nvGrpSpPr>
          <p:cNvPr id="6" name="object 6"/>
          <p:cNvGrpSpPr/>
          <p:nvPr/>
        </p:nvGrpSpPr>
        <p:grpSpPr>
          <a:xfrm>
            <a:off x="495109" y="2471737"/>
            <a:ext cx="7865745" cy="3039745"/>
            <a:chOff x="495109" y="2471737"/>
            <a:chExt cx="7865745" cy="3039745"/>
          </a:xfrm>
        </p:grpSpPr>
        <p:sp>
          <p:nvSpPr>
            <p:cNvPr id="7" name="object 7"/>
            <p:cNvSpPr/>
            <p:nvPr/>
          </p:nvSpPr>
          <p:spPr>
            <a:xfrm>
              <a:off x="605028" y="2703575"/>
              <a:ext cx="7647940" cy="2802890"/>
            </a:xfrm>
            <a:custGeom>
              <a:avLst/>
              <a:gdLst/>
              <a:ahLst/>
              <a:cxnLst/>
              <a:rect l="l" t="t" r="r" b="b"/>
              <a:pathLst>
                <a:path w="7647940" h="2802890">
                  <a:moveTo>
                    <a:pt x="134112" y="795528"/>
                  </a:moveTo>
                  <a:lnTo>
                    <a:pt x="0" y="795528"/>
                  </a:lnTo>
                  <a:lnTo>
                    <a:pt x="0" y="2802636"/>
                  </a:lnTo>
                  <a:lnTo>
                    <a:pt x="134112" y="2802636"/>
                  </a:lnTo>
                  <a:lnTo>
                    <a:pt x="134112" y="795528"/>
                  </a:lnTo>
                  <a:close/>
                </a:path>
                <a:path w="7647940" h="2802890">
                  <a:moveTo>
                    <a:pt x="376428" y="946404"/>
                  </a:moveTo>
                  <a:lnTo>
                    <a:pt x="242316" y="946404"/>
                  </a:lnTo>
                  <a:lnTo>
                    <a:pt x="242316" y="2802636"/>
                  </a:lnTo>
                  <a:lnTo>
                    <a:pt x="376428" y="2802636"/>
                  </a:lnTo>
                  <a:lnTo>
                    <a:pt x="376428" y="946404"/>
                  </a:lnTo>
                  <a:close/>
                </a:path>
                <a:path w="7647940" h="2802890">
                  <a:moveTo>
                    <a:pt x="618744" y="1741932"/>
                  </a:moveTo>
                  <a:lnTo>
                    <a:pt x="484632" y="1741932"/>
                  </a:lnTo>
                  <a:lnTo>
                    <a:pt x="484632" y="2802636"/>
                  </a:lnTo>
                  <a:lnTo>
                    <a:pt x="618744" y="2802636"/>
                  </a:lnTo>
                  <a:lnTo>
                    <a:pt x="618744" y="1741932"/>
                  </a:lnTo>
                  <a:close/>
                </a:path>
                <a:path w="7647940" h="2802890">
                  <a:moveTo>
                    <a:pt x="861060" y="2423160"/>
                  </a:moveTo>
                  <a:lnTo>
                    <a:pt x="726948" y="2423160"/>
                  </a:lnTo>
                  <a:lnTo>
                    <a:pt x="726948" y="2802636"/>
                  </a:lnTo>
                  <a:lnTo>
                    <a:pt x="861060" y="2802636"/>
                  </a:lnTo>
                  <a:lnTo>
                    <a:pt x="861060" y="2423160"/>
                  </a:lnTo>
                  <a:close/>
                </a:path>
                <a:path w="7647940" h="2802890">
                  <a:moveTo>
                    <a:pt x="1103376" y="2119884"/>
                  </a:moveTo>
                  <a:lnTo>
                    <a:pt x="969264" y="2119884"/>
                  </a:lnTo>
                  <a:lnTo>
                    <a:pt x="969264" y="2802636"/>
                  </a:lnTo>
                  <a:lnTo>
                    <a:pt x="1103376" y="2802636"/>
                  </a:lnTo>
                  <a:lnTo>
                    <a:pt x="1103376" y="2119884"/>
                  </a:lnTo>
                  <a:close/>
                </a:path>
                <a:path w="7647940" h="2802890">
                  <a:moveTo>
                    <a:pt x="1345692" y="1703832"/>
                  </a:moveTo>
                  <a:lnTo>
                    <a:pt x="1211580" y="1703832"/>
                  </a:lnTo>
                  <a:lnTo>
                    <a:pt x="1211580" y="2802636"/>
                  </a:lnTo>
                  <a:lnTo>
                    <a:pt x="1345692" y="2802636"/>
                  </a:lnTo>
                  <a:lnTo>
                    <a:pt x="1345692" y="1703832"/>
                  </a:lnTo>
                  <a:close/>
                </a:path>
                <a:path w="7647940" h="2802890">
                  <a:moveTo>
                    <a:pt x="1588008" y="1780032"/>
                  </a:moveTo>
                  <a:lnTo>
                    <a:pt x="1453896" y="1780032"/>
                  </a:lnTo>
                  <a:lnTo>
                    <a:pt x="1453896" y="2802636"/>
                  </a:lnTo>
                  <a:lnTo>
                    <a:pt x="1588008" y="2802636"/>
                  </a:lnTo>
                  <a:lnTo>
                    <a:pt x="1588008" y="1780032"/>
                  </a:lnTo>
                  <a:close/>
                </a:path>
                <a:path w="7647940" h="2802890">
                  <a:moveTo>
                    <a:pt x="1830324" y="1591056"/>
                  </a:moveTo>
                  <a:lnTo>
                    <a:pt x="1696212" y="1591056"/>
                  </a:lnTo>
                  <a:lnTo>
                    <a:pt x="1696212" y="2802636"/>
                  </a:lnTo>
                  <a:lnTo>
                    <a:pt x="1830324" y="2802636"/>
                  </a:lnTo>
                  <a:lnTo>
                    <a:pt x="1830324" y="1591056"/>
                  </a:lnTo>
                  <a:close/>
                </a:path>
                <a:path w="7647940" h="2802890">
                  <a:moveTo>
                    <a:pt x="2072640" y="1514856"/>
                  </a:moveTo>
                  <a:lnTo>
                    <a:pt x="1938528" y="1514856"/>
                  </a:lnTo>
                  <a:lnTo>
                    <a:pt x="1938528" y="2802636"/>
                  </a:lnTo>
                  <a:lnTo>
                    <a:pt x="2072640" y="2802636"/>
                  </a:lnTo>
                  <a:lnTo>
                    <a:pt x="2072640" y="1514856"/>
                  </a:lnTo>
                  <a:close/>
                </a:path>
                <a:path w="7647940" h="2802890">
                  <a:moveTo>
                    <a:pt x="2314956" y="1476756"/>
                  </a:moveTo>
                  <a:lnTo>
                    <a:pt x="2180844" y="1476756"/>
                  </a:lnTo>
                  <a:lnTo>
                    <a:pt x="2180844" y="2802636"/>
                  </a:lnTo>
                  <a:lnTo>
                    <a:pt x="2314956" y="2802636"/>
                  </a:lnTo>
                  <a:lnTo>
                    <a:pt x="2314956" y="1476756"/>
                  </a:lnTo>
                  <a:close/>
                </a:path>
                <a:path w="7647940" h="2802890">
                  <a:moveTo>
                    <a:pt x="2557272" y="1438656"/>
                  </a:moveTo>
                  <a:lnTo>
                    <a:pt x="2423160" y="1438656"/>
                  </a:lnTo>
                  <a:lnTo>
                    <a:pt x="2423160" y="2802636"/>
                  </a:lnTo>
                  <a:lnTo>
                    <a:pt x="2557272" y="2802636"/>
                  </a:lnTo>
                  <a:lnTo>
                    <a:pt x="2557272" y="1438656"/>
                  </a:lnTo>
                  <a:close/>
                </a:path>
                <a:path w="7647940" h="2802890">
                  <a:moveTo>
                    <a:pt x="2799588" y="1627632"/>
                  </a:moveTo>
                  <a:lnTo>
                    <a:pt x="2665463" y="1627632"/>
                  </a:lnTo>
                  <a:lnTo>
                    <a:pt x="2665463" y="2802636"/>
                  </a:lnTo>
                  <a:lnTo>
                    <a:pt x="2799588" y="2802636"/>
                  </a:lnTo>
                  <a:lnTo>
                    <a:pt x="2799588" y="1627632"/>
                  </a:lnTo>
                  <a:close/>
                </a:path>
                <a:path w="7647940" h="2802890">
                  <a:moveTo>
                    <a:pt x="3041904" y="1362456"/>
                  </a:moveTo>
                  <a:lnTo>
                    <a:pt x="2907792" y="1362456"/>
                  </a:lnTo>
                  <a:lnTo>
                    <a:pt x="2907792" y="2802636"/>
                  </a:lnTo>
                  <a:lnTo>
                    <a:pt x="3041904" y="2802636"/>
                  </a:lnTo>
                  <a:lnTo>
                    <a:pt x="3041904" y="1362456"/>
                  </a:lnTo>
                  <a:close/>
                </a:path>
                <a:path w="7647940" h="2802890">
                  <a:moveTo>
                    <a:pt x="3284220" y="1211580"/>
                  </a:moveTo>
                  <a:lnTo>
                    <a:pt x="3150108" y="1211580"/>
                  </a:lnTo>
                  <a:lnTo>
                    <a:pt x="3150108" y="2802636"/>
                  </a:lnTo>
                  <a:lnTo>
                    <a:pt x="3284220" y="2802636"/>
                  </a:lnTo>
                  <a:lnTo>
                    <a:pt x="3284220" y="1211580"/>
                  </a:lnTo>
                  <a:close/>
                </a:path>
                <a:path w="7647940" h="2802890">
                  <a:moveTo>
                    <a:pt x="3526536" y="833628"/>
                  </a:moveTo>
                  <a:lnTo>
                    <a:pt x="3392424" y="833628"/>
                  </a:lnTo>
                  <a:lnTo>
                    <a:pt x="3392424" y="2802636"/>
                  </a:lnTo>
                  <a:lnTo>
                    <a:pt x="3526536" y="2802636"/>
                  </a:lnTo>
                  <a:lnTo>
                    <a:pt x="3526536" y="833628"/>
                  </a:lnTo>
                  <a:close/>
                </a:path>
                <a:path w="7647940" h="2802890">
                  <a:moveTo>
                    <a:pt x="3768852" y="795528"/>
                  </a:moveTo>
                  <a:lnTo>
                    <a:pt x="3634740" y="795528"/>
                  </a:lnTo>
                  <a:lnTo>
                    <a:pt x="3634740" y="2802636"/>
                  </a:lnTo>
                  <a:lnTo>
                    <a:pt x="3768852" y="2802636"/>
                  </a:lnTo>
                  <a:lnTo>
                    <a:pt x="3768852" y="795528"/>
                  </a:lnTo>
                  <a:close/>
                </a:path>
                <a:path w="7647940" h="2802890">
                  <a:moveTo>
                    <a:pt x="4011168" y="908304"/>
                  </a:moveTo>
                  <a:lnTo>
                    <a:pt x="3877056" y="908304"/>
                  </a:lnTo>
                  <a:lnTo>
                    <a:pt x="3877056" y="2802636"/>
                  </a:lnTo>
                  <a:lnTo>
                    <a:pt x="4011168" y="2802636"/>
                  </a:lnTo>
                  <a:lnTo>
                    <a:pt x="4011168" y="908304"/>
                  </a:lnTo>
                  <a:close/>
                </a:path>
                <a:path w="7647940" h="2802890">
                  <a:moveTo>
                    <a:pt x="4253484" y="1022604"/>
                  </a:moveTo>
                  <a:lnTo>
                    <a:pt x="4119372" y="1022604"/>
                  </a:lnTo>
                  <a:lnTo>
                    <a:pt x="4119372" y="2802636"/>
                  </a:lnTo>
                  <a:lnTo>
                    <a:pt x="4253484" y="2802636"/>
                  </a:lnTo>
                  <a:lnTo>
                    <a:pt x="4253484" y="1022604"/>
                  </a:lnTo>
                  <a:close/>
                </a:path>
                <a:path w="7647940" h="2802890">
                  <a:moveTo>
                    <a:pt x="4495800" y="833628"/>
                  </a:moveTo>
                  <a:lnTo>
                    <a:pt x="4361688" y="833628"/>
                  </a:lnTo>
                  <a:lnTo>
                    <a:pt x="4361688" y="2802636"/>
                  </a:lnTo>
                  <a:lnTo>
                    <a:pt x="4495800" y="2802636"/>
                  </a:lnTo>
                  <a:lnTo>
                    <a:pt x="4495800" y="833628"/>
                  </a:lnTo>
                  <a:close/>
                </a:path>
                <a:path w="7647940" h="2802890">
                  <a:moveTo>
                    <a:pt x="4738116" y="719328"/>
                  </a:moveTo>
                  <a:lnTo>
                    <a:pt x="4604004" y="719328"/>
                  </a:lnTo>
                  <a:lnTo>
                    <a:pt x="4604004" y="2802636"/>
                  </a:lnTo>
                  <a:lnTo>
                    <a:pt x="4738116" y="2802636"/>
                  </a:lnTo>
                  <a:lnTo>
                    <a:pt x="4738116" y="719328"/>
                  </a:lnTo>
                  <a:close/>
                </a:path>
                <a:path w="7647940" h="2802890">
                  <a:moveTo>
                    <a:pt x="4980432" y="530352"/>
                  </a:moveTo>
                  <a:lnTo>
                    <a:pt x="4846320" y="530352"/>
                  </a:lnTo>
                  <a:lnTo>
                    <a:pt x="4846320" y="2802636"/>
                  </a:lnTo>
                  <a:lnTo>
                    <a:pt x="4980432" y="2802636"/>
                  </a:lnTo>
                  <a:lnTo>
                    <a:pt x="4980432" y="530352"/>
                  </a:lnTo>
                  <a:close/>
                </a:path>
                <a:path w="7647940" h="2802890">
                  <a:moveTo>
                    <a:pt x="5222748" y="492252"/>
                  </a:moveTo>
                  <a:lnTo>
                    <a:pt x="5088636" y="492252"/>
                  </a:lnTo>
                  <a:lnTo>
                    <a:pt x="5088636" y="2802636"/>
                  </a:lnTo>
                  <a:lnTo>
                    <a:pt x="5222748" y="2802636"/>
                  </a:lnTo>
                  <a:lnTo>
                    <a:pt x="5222748" y="492252"/>
                  </a:lnTo>
                  <a:close/>
                </a:path>
                <a:path w="7647940" h="2802890">
                  <a:moveTo>
                    <a:pt x="5466588" y="416052"/>
                  </a:moveTo>
                  <a:lnTo>
                    <a:pt x="5330952" y="416052"/>
                  </a:lnTo>
                  <a:lnTo>
                    <a:pt x="5330952" y="2802636"/>
                  </a:lnTo>
                  <a:lnTo>
                    <a:pt x="5466588" y="2802636"/>
                  </a:lnTo>
                  <a:lnTo>
                    <a:pt x="5466588" y="416052"/>
                  </a:lnTo>
                  <a:close/>
                </a:path>
                <a:path w="7647940" h="2802890">
                  <a:moveTo>
                    <a:pt x="5708904" y="303276"/>
                  </a:moveTo>
                  <a:lnTo>
                    <a:pt x="5573268" y="303276"/>
                  </a:lnTo>
                  <a:lnTo>
                    <a:pt x="5573268" y="2802636"/>
                  </a:lnTo>
                  <a:lnTo>
                    <a:pt x="5708904" y="2802636"/>
                  </a:lnTo>
                  <a:lnTo>
                    <a:pt x="5708904" y="303276"/>
                  </a:lnTo>
                  <a:close/>
                </a:path>
                <a:path w="7647940" h="2802890">
                  <a:moveTo>
                    <a:pt x="5951220" y="379476"/>
                  </a:moveTo>
                  <a:lnTo>
                    <a:pt x="5815584" y="379476"/>
                  </a:lnTo>
                  <a:lnTo>
                    <a:pt x="5815584" y="2802636"/>
                  </a:lnTo>
                  <a:lnTo>
                    <a:pt x="5951220" y="2802636"/>
                  </a:lnTo>
                  <a:lnTo>
                    <a:pt x="5951220" y="379476"/>
                  </a:lnTo>
                  <a:close/>
                </a:path>
                <a:path w="7647940" h="2802890">
                  <a:moveTo>
                    <a:pt x="6193536" y="454152"/>
                  </a:moveTo>
                  <a:lnTo>
                    <a:pt x="6057900" y="454152"/>
                  </a:lnTo>
                  <a:lnTo>
                    <a:pt x="6057900" y="2802636"/>
                  </a:lnTo>
                  <a:lnTo>
                    <a:pt x="6193536" y="2802636"/>
                  </a:lnTo>
                  <a:lnTo>
                    <a:pt x="6193536" y="454152"/>
                  </a:lnTo>
                  <a:close/>
                </a:path>
                <a:path w="7647940" h="2802890">
                  <a:moveTo>
                    <a:pt x="6435852" y="416052"/>
                  </a:moveTo>
                  <a:lnTo>
                    <a:pt x="6300216" y="416052"/>
                  </a:lnTo>
                  <a:lnTo>
                    <a:pt x="6300216" y="2802636"/>
                  </a:lnTo>
                  <a:lnTo>
                    <a:pt x="6435852" y="2802636"/>
                  </a:lnTo>
                  <a:lnTo>
                    <a:pt x="6435852" y="416052"/>
                  </a:lnTo>
                  <a:close/>
                </a:path>
                <a:path w="7647940" h="2802890">
                  <a:moveTo>
                    <a:pt x="6678168" y="114300"/>
                  </a:moveTo>
                  <a:lnTo>
                    <a:pt x="6542532" y="114300"/>
                  </a:lnTo>
                  <a:lnTo>
                    <a:pt x="6542532" y="2802636"/>
                  </a:lnTo>
                  <a:lnTo>
                    <a:pt x="6678168" y="2802636"/>
                  </a:lnTo>
                  <a:lnTo>
                    <a:pt x="6678168" y="114300"/>
                  </a:lnTo>
                  <a:close/>
                </a:path>
                <a:path w="7647940" h="2802890">
                  <a:moveTo>
                    <a:pt x="6920484" y="0"/>
                  </a:moveTo>
                  <a:lnTo>
                    <a:pt x="6784848" y="0"/>
                  </a:lnTo>
                  <a:lnTo>
                    <a:pt x="6784848" y="2802636"/>
                  </a:lnTo>
                  <a:lnTo>
                    <a:pt x="6920484" y="2802636"/>
                  </a:lnTo>
                  <a:lnTo>
                    <a:pt x="6920484" y="0"/>
                  </a:lnTo>
                  <a:close/>
                </a:path>
                <a:path w="7647940" h="2802890">
                  <a:moveTo>
                    <a:pt x="7162800" y="114300"/>
                  </a:moveTo>
                  <a:lnTo>
                    <a:pt x="7027164" y="114300"/>
                  </a:lnTo>
                  <a:lnTo>
                    <a:pt x="7027164" y="2802636"/>
                  </a:lnTo>
                  <a:lnTo>
                    <a:pt x="7162800" y="2802636"/>
                  </a:lnTo>
                  <a:lnTo>
                    <a:pt x="7162800" y="114300"/>
                  </a:lnTo>
                  <a:close/>
                </a:path>
                <a:path w="7647940" h="2802890">
                  <a:moveTo>
                    <a:pt x="7405116" y="303276"/>
                  </a:moveTo>
                  <a:lnTo>
                    <a:pt x="7269480" y="303276"/>
                  </a:lnTo>
                  <a:lnTo>
                    <a:pt x="7269480" y="2802636"/>
                  </a:lnTo>
                  <a:lnTo>
                    <a:pt x="7405116" y="2802636"/>
                  </a:lnTo>
                  <a:lnTo>
                    <a:pt x="7405116" y="303276"/>
                  </a:lnTo>
                  <a:close/>
                </a:path>
                <a:path w="7647940" h="2802890">
                  <a:moveTo>
                    <a:pt x="7647432" y="2435352"/>
                  </a:moveTo>
                  <a:lnTo>
                    <a:pt x="7511796" y="2435352"/>
                  </a:lnTo>
                  <a:lnTo>
                    <a:pt x="7511796" y="2802636"/>
                  </a:lnTo>
                  <a:lnTo>
                    <a:pt x="7647432" y="2802636"/>
                  </a:lnTo>
                  <a:lnTo>
                    <a:pt x="7647432" y="2435352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99872" y="2476500"/>
              <a:ext cx="7856220" cy="3030220"/>
            </a:xfrm>
            <a:custGeom>
              <a:avLst/>
              <a:gdLst/>
              <a:ahLst/>
              <a:cxnLst/>
              <a:rect l="l" t="t" r="r" b="b"/>
              <a:pathLst>
                <a:path w="7856220" h="3030220">
                  <a:moveTo>
                    <a:pt x="7805928" y="3029712"/>
                  </a:moveTo>
                  <a:lnTo>
                    <a:pt x="7805928" y="0"/>
                  </a:lnTo>
                </a:path>
                <a:path w="7856220" h="3030220">
                  <a:moveTo>
                    <a:pt x="7805928" y="3029712"/>
                  </a:moveTo>
                  <a:lnTo>
                    <a:pt x="7856220" y="3029712"/>
                  </a:lnTo>
                </a:path>
                <a:path w="7856220" h="3030220">
                  <a:moveTo>
                    <a:pt x="7805928" y="2272284"/>
                  </a:moveTo>
                  <a:lnTo>
                    <a:pt x="7856220" y="2272284"/>
                  </a:lnTo>
                </a:path>
                <a:path w="7856220" h="3030220">
                  <a:moveTo>
                    <a:pt x="7805928" y="1514856"/>
                  </a:moveTo>
                  <a:lnTo>
                    <a:pt x="7856220" y="1514856"/>
                  </a:lnTo>
                </a:path>
                <a:path w="7856220" h="3030220">
                  <a:moveTo>
                    <a:pt x="7805928" y="757427"/>
                  </a:moveTo>
                  <a:lnTo>
                    <a:pt x="7856220" y="757427"/>
                  </a:lnTo>
                </a:path>
                <a:path w="7856220" h="3030220">
                  <a:moveTo>
                    <a:pt x="7805928" y="0"/>
                  </a:moveTo>
                  <a:lnTo>
                    <a:pt x="7856220" y="0"/>
                  </a:lnTo>
                </a:path>
                <a:path w="7856220" h="3030220">
                  <a:moveTo>
                    <a:pt x="50292" y="3029712"/>
                  </a:moveTo>
                  <a:lnTo>
                    <a:pt x="50292" y="0"/>
                  </a:lnTo>
                </a:path>
                <a:path w="7856220" h="3030220">
                  <a:moveTo>
                    <a:pt x="0" y="3029712"/>
                  </a:moveTo>
                  <a:lnTo>
                    <a:pt x="50292" y="3029712"/>
                  </a:lnTo>
                </a:path>
                <a:path w="7856220" h="3030220">
                  <a:moveTo>
                    <a:pt x="0" y="2650236"/>
                  </a:moveTo>
                  <a:lnTo>
                    <a:pt x="50292" y="2650236"/>
                  </a:lnTo>
                </a:path>
                <a:path w="7856220" h="3030220">
                  <a:moveTo>
                    <a:pt x="0" y="2272284"/>
                  </a:moveTo>
                  <a:lnTo>
                    <a:pt x="50292" y="2272284"/>
                  </a:lnTo>
                </a:path>
                <a:path w="7856220" h="3030220">
                  <a:moveTo>
                    <a:pt x="0" y="1892808"/>
                  </a:moveTo>
                  <a:lnTo>
                    <a:pt x="50292" y="1892808"/>
                  </a:lnTo>
                </a:path>
                <a:path w="7856220" h="3030220">
                  <a:moveTo>
                    <a:pt x="0" y="1514856"/>
                  </a:moveTo>
                  <a:lnTo>
                    <a:pt x="50292" y="1514856"/>
                  </a:lnTo>
                </a:path>
                <a:path w="7856220" h="3030220">
                  <a:moveTo>
                    <a:pt x="0" y="1135380"/>
                  </a:moveTo>
                  <a:lnTo>
                    <a:pt x="50292" y="1135380"/>
                  </a:lnTo>
                </a:path>
                <a:path w="7856220" h="3030220">
                  <a:moveTo>
                    <a:pt x="0" y="757427"/>
                  </a:moveTo>
                  <a:lnTo>
                    <a:pt x="50292" y="757427"/>
                  </a:lnTo>
                </a:path>
                <a:path w="7856220" h="3030220">
                  <a:moveTo>
                    <a:pt x="0" y="377951"/>
                  </a:moveTo>
                  <a:lnTo>
                    <a:pt x="50292" y="377951"/>
                  </a:lnTo>
                </a:path>
                <a:path w="7856220" h="3030220">
                  <a:moveTo>
                    <a:pt x="0" y="0"/>
                  </a:moveTo>
                  <a:lnTo>
                    <a:pt x="50292" y="0"/>
                  </a:lnTo>
                </a:path>
                <a:path w="7856220" h="3030220">
                  <a:moveTo>
                    <a:pt x="50292" y="3029712"/>
                  </a:moveTo>
                  <a:lnTo>
                    <a:pt x="7805928" y="302971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116824" y="2854452"/>
              <a:ext cx="135890" cy="2101850"/>
            </a:xfrm>
            <a:custGeom>
              <a:avLst/>
              <a:gdLst/>
              <a:ahLst/>
              <a:cxnLst/>
              <a:rect l="l" t="t" r="r" b="b"/>
              <a:pathLst>
                <a:path w="135890" h="2101850">
                  <a:moveTo>
                    <a:pt x="0" y="2101596"/>
                  </a:moveTo>
                  <a:lnTo>
                    <a:pt x="135635" y="2101596"/>
                  </a:lnTo>
                  <a:lnTo>
                    <a:pt x="135635" y="0"/>
                  </a:lnTo>
                  <a:lnTo>
                    <a:pt x="0" y="0"/>
                  </a:lnTo>
                  <a:lnTo>
                    <a:pt x="0" y="2101596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71322" y="3196590"/>
              <a:ext cx="7513320" cy="1704339"/>
            </a:xfrm>
            <a:custGeom>
              <a:avLst/>
              <a:gdLst/>
              <a:ahLst/>
              <a:cxnLst/>
              <a:rect l="l" t="t" r="r" b="b"/>
              <a:pathLst>
                <a:path w="7513320" h="1704339">
                  <a:moveTo>
                    <a:pt x="0" y="377951"/>
                  </a:moveTo>
                  <a:lnTo>
                    <a:pt x="242315" y="566928"/>
                  </a:lnTo>
                  <a:lnTo>
                    <a:pt x="486156" y="454152"/>
                  </a:lnTo>
                  <a:lnTo>
                    <a:pt x="728472" y="263651"/>
                  </a:lnTo>
                  <a:lnTo>
                    <a:pt x="970788" y="263651"/>
                  </a:lnTo>
                  <a:lnTo>
                    <a:pt x="1213104" y="227075"/>
                  </a:lnTo>
                  <a:lnTo>
                    <a:pt x="1455420" y="0"/>
                  </a:lnTo>
                  <a:lnTo>
                    <a:pt x="1697736" y="492252"/>
                  </a:lnTo>
                  <a:lnTo>
                    <a:pt x="1940052" y="528828"/>
                  </a:lnTo>
                  <a:lnTo>
                    <a:pt x="2182367" y="377951"/>
                  </a:lnTo>
                  <a:lnTo>
                    <a:pt x="2424684" y="377951"/>
                  </a:lnTo>
                  <a:lnTo>
                    <a:pt x="2667000" y="492252"/>
                  </a:lnTo>
                  <a:lnTo>
                    <a:pt x="2909316" y="566928"/>
                  </a:lnTo>
                  <a:lnTo>
                    <a:pt x="3151631" y="339851"/>
                  </a:lnTo>
                  <a:lnTo>
                    <a:pt x="3393948" y="492252"/>
                  </a:lnTo>
                  <a:lnTo>
                    <a:pt x="3636264" y="227075"/>
                  </a:lnTo>
                  <a:lnTo>
                    <a:pt x="3878579" y="416052"/>
                  </a:lnTo>
                  <a:lnTo>
                    <a:pt x="4120895" y="1211580"/>
                  </a:lnTo>
                  <a:lnTo>
                    <a:pt x="4363212" y="1021080"/>
                  </a:lnTo>
                  <a:lnTo>
                    <a:pt x="4605528" y="870204"/>
                  </a:lnTo>
                  <a:lnTo>
                    <a:pt x="4847844" y="982980"/>
                  </a:lnTo>
                  <a:lnTo>
                    <a:pt x="5090160" y="1097280"/>
                  </a:lnTo>
                  <a:lnTo>
                    <a:pt x="5332476" y="1059180"/>
                  </a:lnTo>
                  <a:lnTo>
                    <a:pt x="5574792" y="1097280"/>
                  </a:lnTo>
                  <a:lnTo>
                    <a:pt x="5817108" y="1097280"/>
                  </a:lnTo>
                  <a:lnTo>
                    <a:pt x="6059424" y="1286256"/>
                  </a:lnTo>
                  <a:lnTo>
                    <a:pt x="6301739" y="1173480"/>
                  </a:lnTo>
                  <a:lnTo>
                    <a:pt x="6544056" y="1211580"/>
                  </a:lnTo>
                  <a:lnTo>
                    <a:pt x="6786372" y="1324356"/>
                  </a:lnTo>
                  <a:lnTo>
                    <a:pt x="7028687" y="1438656"/>
                  </a:lnTo>
                  <a:lnTo>
                    <a:pt x="7271004" y="1551432"/>
                  </a:lnTo>
                  <a:lnTo>
                    <a:pt x="7513320" y="1703832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437244" y="5394197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37244" y="463677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37244" y="3879037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37244" y="3121609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9006" y="2364181"/>
            <a:ext cx="84016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8220709" algn="l"/>
              </a:tabLst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54	16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9006" y="5394197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9006" y="501561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9006" y="463677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9006" y="4258182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9006" y="3879037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9006" y="3500754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9006" y="3121609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9006" y="2743327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122919" y="2830067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6650" y="5545632"/>
            <a:ext cx="772287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43468" y="2634234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13306C"/>
                </a:solidFill>
                <a:latin typeface="Tahoma"/>
                <a:cs typeface="Tahoma"/>
              </a:rPr>
              <a:t>53,0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982711" y="4956047"/>
            <a:ext cx="285115" cy="182880"/>
          </a:xfrm>
          <a:custGeom>
            <a:avLst/>
            <a:gdLst/>
            <a:ahLst/>
            <a:cxnLst/>
            <a:rect l="l" t="t" r="r" b="b"/>
            <a:pathLst>
              <a:path w="285115" h="182879">
                <a:moveTo>
                  <a:pt x="284988" y="0"/>
                </a:moveTo>
                <a:lnTo>
                  <a:pt x="0" y="0"/>
                </a:lnTo>
                <a:lnTo>
                  <a:pt x="0" y="182879"/>
                </a:lnTo>
                <a:lnTo>
                  <a:pt x="284988" y="182879"/>
                </a:lnTo>
                <a:lnTo>
                  <a:pt x="2849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992871" y="4943347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9,6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11123" y="2542032"/>
            <a:ext cx="215265" cy="332740"/>
            <a:chOff x="611123" y="2542032"/>
            <a:chExt cx="215265" cy="332740"/>
          </a:xfrm>
        </p:grpSpPr>
        <p:sp>
          <p:nvSpPr>
            <p:cNvPr id="30" name="object 30"/>
            <p:cNvSpPr/>
            <p:nvPr/>
          </p:nvSpPr>
          <p:spPr>
            <a:xfrm>
              <a:off x="611123" y="2542032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19">
                  <a:moveTo>
                    <a:pt x="214883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3" y="160020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31697" y="2855214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63600" y="2473348"/>
            <a:ext cx="1690370" cy="49149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spcBef>
                <a:spcPts val="49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İşgücüne katılım</a:t>
            </a:r>
            <a:r>
              <a:rPr sz="12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İşsizlik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(sağ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eksen)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79039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55880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Büyüme, </a:t>
            </a:r>
            <a:r>
              <a:rPr sz="3200" dirty="0"/>
              <a:t>Üretim ve</a:t>
            </a:r>
            <a:r>
              <a:rPr sz="3200" spc="-105" dirty="0"/>
              <a:t> </a:t>
            </a:r>
            <a:r>
              <a:rPr sz="3200" spc="-5" dirty="0"/>
              <a:t>Satışlar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543220"/>
            <a:ext cx="4555490" cy="4859655"/>
          </a:xfrm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355600" indent="-342900">
              <a:spcBef>
                <a:spcPts val="143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Gayri Safi Yurt İçi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Hasıla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(GSYİH)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GSYİH büyümesi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Üretim ve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harcama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yönünden</a:t>
            </a:r>
            <a:r>
              <a:rPr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katkılar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Potansiyel GSYİH</a:t>
            </a:r>
            <a:r>
              <a:rPr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Endeksi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Üretim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Sanayi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Üretim Endeksi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(SÜE)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Öncü</a:t>
            </a:r>
            <a:r>
              <a:rPr spc="-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göstergeler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Kapasite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Kullanım Oranı</a:t>
            </a:r>
            <a:r>
              <a:rPr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(KKO)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Satışlar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Perakende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Satış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Hacim</a:t>
            </a:r>
            <a:r>
              <a:rPr spc="-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Endeksi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Ekonomik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Güven</a:t>
            </a:r>
            <a:r>
              <a:rPr sz="2000"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Endeksi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015"/>
            <a:ext cx="5594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8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2912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955675"/>
            <a:ext cx="86963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Kadın </a:t>
            </a:r>
            <a:r>
              <a:rPr sz="1800" b="1" dirty="0">
                <a:latin typeface="Tahoma"/>
                <a:cs typeface="Tahoma"/>
              </a:rPr>
              <a:t>ve </a:t>
            </a:r>
            <a:r>
              <a:rPr sz="1800" b="1" spc="-5" dirty="0">
                <a:latin typeface="Tahoma"/>
                <a:cs typeface="Tahoma"/>
              </a:rPr>
              <a:t>genç </a:t>
            </a:r>
            <a:r>
              <a:rPr sz="1800" b="1" dirty="0">
                <a:latin typeface="Tahoma"/>
                <a:cs typeface="Tahoma"/>
              </a:rPr>
              <a:t>işsizlik </a:t>
            </a:r>
            <a:r>
              <a:rPr sz="1800" b="1" spc="-5" dirty="0">
                <a:latin typeface="Tahoma"/>
                <a:cs typeface="Tahoma"/>
              </a:rPr>
              <a:t>oranları da</a:t>
            </a:r>
            <a:r>
              <a:rPr sz="1800" b="1" spc="-3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gerilemiştir.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/>
              <a:t>Ağustos </a:t>
            </a:r>
            <a:r>
              <a:rPr sz="1800" dirty="0"/>
              <a:t>ayında </a:t>
            </a:r>
            <a:r>
              <a:rPr sz="1800" spc="-5" dirty="0"/>
              <a:t>işsizlik oranları kadınlarda 0,4 </a:t>
            </a:r>
            <a:r>
              <a:rPr sz="1800" dirty="0"/>
              <a:t>puan, gençlerde ise </a:t>
            </a:r>
            <a:r>
              <a:rPr sz="1800" spc="-5" dirty="0"/>
              <a:t>0,8 </a:t>
            </a:r>
            <a:r>
              <a:rPr sz="1800" dirty="0"/>
              <a:t>puan</a:t>
            </a:r>
            <a:r>
              <a:rPr sz="1800" spc="190" dirty="0"/>
              <a:t> </a:t>
            </a:r>
            <a:r>
              <a:rPr sz="1800" spc="-5" dirty="0"/>
              <a:t>azalmıştır.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1523" y="1801367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8475" y="1835276"/>
            <a:ext cx="83464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Genç ve kadın işsizlik oranları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(mevsim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arındırılmış, %) Ocak 2020 – Ağustos</a:t>
            </a:r>
            <a:r>
              <a:rPr sz="1600" spc="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017" y="6588049"/>
            <a:ext cx="2560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70369" y="2509837"/>
            <a:ext cx="7655559" cy="3091180"/>
            <a:chOff x="670369" y="2509837"/>
            <a:chExt cx="7655559" cy="3091180"/>
          </a:xfrm>
        </p:grpSpPr>
        <p:sp>
          <p:nvSpPr>
            <p:cNvPr id="7" name="object 7"/>
            <p:cNvSpPr/>
            <p:nvPr/>
          </p:nvSpPr>
          <p:spPr>
            <a:xfrm>
              <a:off x="675131" y="2514600"/>
              <a:ext cx="7630795" cy="3081655"/>
            </a:xfrm>
            <a:custGeom>
              <a:avLst/>
              <a:gdLst/>
              <a:ahLst/>
              <a:cxnLst/>
              <a:rect l="l" t="t" r="r" b="b"/>
              <a:pathLst>
                <a:path w="7630795" h="3081654">
                  <a:moveTo>
                    <a:pt x="50292" y="3081528"/>
                  </a:moveTo>
                  <a:lnTo>
                    <a:pt x="50292" y="0"/>
                  </a:lnTo>
                </a:path>
                <a:path w="7630795" h="3081654">
                  <a:moveTo>
                    <a:pt x="0" y="3081528"/>
                  </a:moveTo>
                  <a:lnTo>
                    <a:pt x="50292" y="3081528"/>
                  </a:lnTo>
                </a:path>
                <a:path w="7630795" h="3081654">
                  <a:moveTo>
                    <a:pt x="0" y="2310384"/>
                  </a:moveTo>
                  <a:lnTo>
                    <a:pt x="50292" y="2310384"/>
                  </a:lnTo>
                </a:path>
                <a:path w="7630795" h="3081654">
                  <a:moveTo>
                    <a:pt x="0" y="1540764"/>
                  </a:moveTo>
                  <a:lnTo>
                    <a:pt x="50292" y="1540764"/>
                  </a:lnTo>
                </a:path>
                <a:path w="7630795" h="3081654">
                  <a:moveTo>
                    <a:pt x="0" y="769620"/>
                  </a:moveTo>
                  <a:lnTo>
                    <a:pt x="50292" y="769620"/>
                  </a:lnTo>
                </a:path>
                <a:path w="7630795" h="3081654">
                  <a:moveTo>
                    <a:pt x="0" y="0"/>
                  </a:moveTo>
                  <a:lnTo>
                    <a:pt x="50292" y="0"/>
                  </a:lnTo>
                </a:path>
                <a:path w="7630795" h="3081654">
                  <a:moveTo>
                    <a:pt x="50292" y="3081528"/>
                  </a:moveTo>
                  <a:lnTo>
                    <a:pt x="7630668" y="308152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26185" y="2841497"/>
              <a:ext cx="7580630" cy="1598930"/>
            </a:xfrm>
            <a:custGeom>
              <a:avLst/>
              <a:gdLst/>
              <a:ahLst/>
              <a:cxnLst/>
              <a:rect l="l" t="t" r="r" b="b"/>
              <a:pathLst>
                <a:path w="7580630" h="1598929">
                  <a:moveTo>
                    <a:pt x="0" y="365760"/>
                  </a:moveTo>
                  <a:lnTo>
                    <a:pt x="243839" y="481584"/>
                  </a:lnTo>
                  <a:lnTo>
                    <a:pt x="487680" y="597407"/>
                  </a:lnTo>
                  <a:lnTo>
                    <a:pt x="733044" y="405384"/>
                  </a:lnTo>
                  <a:lnTo>
                    <a:pt x="976883" y="251460"/>
                  </a:lnTo>
                  <a:lnTo>
                    <a:pt x="1222247" y="289560"/>
                  </a:lnTo>
                  <a:lnTo>
                    <a:pt x="1466088" y="211836"/>
                  </a:lnTo>
                  <a:lnTo>
                    <a:pt x="1711452" y="423672"/>
                  </a:lnTo>
                  <a:lnTo>
                    <a:pt x="1955291" y="211836"/>
                  </a:lnTo>
                  <a:lnTo>
                    <a:pt x="2200656" y="193548"/>
                  </a:lnTo>
                  <a:lnTo>
                    <a:pt x="2444496" y="231648"/>
                  </a:lnTo>
                  <a:lnTo>
                    <a:pt x="2688336" y="115824"/>
                  </a:lnTo>
                  <a:lnTo>
                    <a:pt x="2933700" y="309372"/>
                  </a:lnTo>
                  <a:lnTo>
                    <a:pt x="3177540" y="0"/>
                  </a:lnTo>
                  <a:lnTo>
                    <a:pt x="3422904" y="289560"/>
                  </a:lnTo>
                  <a:lnTo>
                    <a:pt x="3666743" y="269748"/>
                  </a:lnTo>
                  <a:lnTo>
                    <a:pt x="3912108" y="423672"/>
                  </a:lnTo>
                  <a:lnTo>
                    <a:pt x="4155948" y="982979"/>
                  </a:lnTo>
                  <a:lnTo>
                    <a:pt x="4401312" y="905256"/>
                  </a:lnTo>
                  <a:lnTo>
                    <a:pt x="4645152" y="789432"/>
                  </a:lnTo>
                  <a:lnTo>
                    <a:pt x="4890516" y="1040891"/>
                  </a:lnTo>
                  <a:lnTo>
                    <a:pt x="5134356" y="1136903"/>
                  </a:lnTo>
                  <a:lnTo>
                    <a:pt x="5378196" y="771144"/>
                  </a:lnTo>
                  <a:lnTo>
                    <a:pt x="5623560" y="1001268"/>
                  </a:lnTo>
                  <a:lnTo>
                    <a:pt x="5867399" y="1059179"/>
                  </a:lnTo>
                  <a:lnTo>
                    <a:pt x="6112764" y="1213103"/>
                  </a:lnTo>
                  <a:lnTo>
                    <a:pt x="6356604" y="1156715"/>
                  </a:lnTo>
                  <a:lnTo>
                    <a:pt x="6601968" y="1310639"/>
                  </a:lnTo>
                  <a:lnTo>
                    <a:pt x="6845808" y="1271015"/>
                  </a:lnTo>
                  <a:lnTo>
                    <a:pt x="7091172" y="1290827"/>
                  </a:lnTo>
                  <a:lnTo>
                    <a:pt x="7335012" y="1444752"/>
                  </a:lnTo>
                  <a:lnTo>
                    <a:pt x="7580376" y="1598676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26185" y="4825745"/>
              <a:ext cx="7580630" cy="673735"/>
            </a:xfrm>
            <a:custGeom>
              <a:avLst/>
              <a:gdLst/>
              <a:ahLst/>
              <a:cxnLst/>
              <a:rect l="l" t="t" r="r" b="b"/>
              <a:pathLst>
                <a:path w="7580630" h="673735">
                  <a:moveTo>
                    <a:pt x="0" y="0"/>
                  </a:moveTo>
                  <a:lnTo>
                    <a:pt x="243839" y="288035"/>
                  </a:lnTo>
                  <a:lnTo>
                    <a:pt x="487680" y="249935"/>
                  </a:lnTo>
                  <a:lnTo>
                    <a:pt x="733044" y="365759"/>
                  </a:lnTo>
                  <a:lnTo>
                    <a:pt x="976883" y="327659"/>
                  </a:lnTo>
                  <a:lnTo>
                    <a:pt x="1222247" y="96011"/>
                  </a:lnTo>
                  <a:lnTo>
                    <a:pt x="1466088" y="76199"/>
                  </a:lnTo>
                  <a:lnTo>
                    <a:pt x="1711452" y="231647"/>
                  </a:lnTo>
                  <a:lnTo>
                    <a:pt x="1955291" y="288035"/>
                  </a:lnTo>
                  <a:lnTo>
                    <a:pt x="2200656" y="192023"/>
                  </a:lnTo>
                  <a:lnTo>
                    <a:pt x="2444496" y="307847"/>
                  </a:lnTo>
                  <a:lnTo>
                    <a:pt x="2688336" y="365759"/>
                  </a:lnTo>
                  <a:lnTo>
                    <a:pt x="2933700" y="288035"/>
                  </a:lnTo>
                  <a:lnTo>
                    <a:pt x="3177540" y="134111"/>
                  </a:lnTo>
                  <a:lnTo>
                    <a:pt x="3422904" y="38099"/>
                  </a:lnTo>
                  <a:lnTo>
                    <a:pt x="3666743" y="76199"/>
                  </a:lnTo>
                  <a:lnTo>
                    <a:pt x="3912108" y="173735"/>
                  </a:lnTo>
                  <a:lnTo>
                    <a:pt x="4155948" y="385571"/>
                  </a:lnTo>
                  <a:lnTo>
                    <a:pt x="4401312" y="365759"/>
                  </a:lnTo>
                  <a:lnTo>
                    <a:pt x="4645152" y="211835"/>
                  </a:lnTo>
                  <a:lnTo>
                    <a:pt x="4890516" y="288035"/>
                  </a:lnTo>
                  <a:lnTo>
                    <a:pt x="5134356" y="365759"/>
                  </a:lnTo>
                  <a:lnTo>
                    <a:pt x="5378196" y="288035"/>
                  </a:lnTo>
                  <a:lnTo>
                    <a:pt x="5623560" y="385571"/>
                  </a:lnTo>
                  <a:lnTo>
                    <a:pt x="5867399" y="443483"/>
                  </a:lnTo>
                  <a:lnTo>
                    <a:pt x="6112764" y="481583"/>
                  </a:lnTo>
                  <a:lnTo>
                    <a:pt x="6356604" y="403859"/>
                  </a:lnTo>
                  <a:lnTo>
                    <a:pt x="6601968" y="365759"/>
                  </a:lnTo>
                  <a:lnTo>
                    <a:pt x="6845808" y="461771"/>
                  </a:lnTo>
                  <a:lnTo>
                    <a:pt x="7091172" y="461771"/>
                  </a:lnTo>
                  <a:lnTo>
                    <a:pt x="7335012" y="597407"/>
                  </a:lnTo>
                  <a:lnTo>
                    <a:pt x="7580376" y="673607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03656" y="5484672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3656" y="4714113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3656" y="3943299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3656" y="3172790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3656" y="2402281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599" y="5636158"/>
            <a:ext cx="77914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9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9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26094" y="5247894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12,5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26094" y="4484370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18,0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05433" y="2529839"/>
            <a:ext cx="176530" cy="271780"/>
            <a:chOff x="805433" y="2529839"/>
            <a:chExt cx="176530" cy="271780"/>
          </a:xfrm>
        </p:grpSpPr>
        <p:sp>
          <p:nvSpPr>
            <p:cNvPr id="19" name="object 19"/>
            <p:cNvSpPr/>
            <p:nvPr/>
          </p:nvSpPr>
          <p:spPr>
            <a:xfrm>
              <a:off x="805433" y="254888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805433" y="278206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038250" y="2399538"/>
            <a:ext cx="1247775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Genç işsizlik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  Kadın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işsizlik</a:t>
            </a:r>
            <a:r>
              <a:rPr sz="1200"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09417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007" y="722121"/>
            <a:ext cx="82003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ahoma"/>
                <a:cs typeface="Tahoma"/>
              </a:rPr>
              <a:t>Geniş </a:t>
            </a:r>
            <a:r>
              <a:rPr sz="1800" b="1" spc="-5" dirty="0">
                <a:latin typeface="Tahoma"/>
                <a:cs typeface="Tahoma"/>
              </a:rPr>
              <a:t>tanımlı </a:t>
            </a:r>
            <a:r>
              <a:rPr sz="1800" b="1" dirty="0">
                <a:latin typeface="Tahoma"/>
                <a:cs typeface="Tahoma"/>
              </a:rPr>
              <a:t>işsizlik </a:t>
            </a:r>
            <a:r>
              <a:rPr sz="1800" b="1" spc="-5" dirty="0">
                <a:latin typeface="Tahoma"/>
                <a:cs typeface="Tahoma"/>
              </a:rPr>
              <a:t>göstergeleri</a:t>
            </a:r>
            <a:r>
              <a:rPr sz="1800" b="1" spc="-25" dirty="0">
                <a:latin typeface="Tahoma"/>
                <a:cs typeface="Tahoma"/>
              </a:rPr>
              <a:t> </a:t>
            </a:r>
            <a:r>
              <a:rPr sz="1800" b="1" spc="-10" dirty="0">
                <a:latin typeface="Tahoma"/>
                <a:cs typeface="Tahoma"/>
              </a:rPr>
              <a:t>gerilemiştir.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/>
              <a:t>Atıl işgücü oranı bir </a:t>
            </a:r>
            <a:r>
              <a:rPr sz="1800" dirty="0"/>
              <a:t>önceki aya göre </a:t>
            </a:r>
            <a:r>
              <a:rPr sz="1800" spc="-5" dirty="0"/>
              <a:t>2,6 </a:t>
            </a:r>
            <a:r>
              <a:rPr sz="1800" dirty="0"/>
              <a:t>puan azalarak </a:t>
            </a:r>
            <a:r>
              <a:rPr sz="1800" spc="-5" dirty="0"/>
              <a:t>%19,8’e düşmüştür; </a:t>
            </a:r>
            <a:r>
              <a:rPr sz="1800" dirty="0"/>
              <a:t>Ocak  </a:t>
            </a:r>
            <a:r>
              <a:rPr sz="1800" spc="-5" dirty="0"/>
              <a:t>2020’den bu yana </a:t>
            </a:r>
            <a:r>
              <a:rPr sz="1800" dirty="0"/>
              <a:t>en düşük</a:t>
            </a:r>
            <a:r>
              <a:rPr sz="1800" spc="-15" dirty="0"/>
              <a:t> </a:t>
            </a:r>
            <a:r>
              <a:rPr sz="1800" spc="-5" dirty="0"/>
              <a:t>seviyedir.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4572" y="1661160"/>
            <a:ext cx="9139555" cy="584200"/>
          </a:xfrm>
          <a:custGeom>
            <a:avLst/>
            <a:gdLst/>
            <a:ahLst/>
            <a:cxnLst/>
            <a:rect l="l" t="t" r="r" b="b"/>
            <a:pathLst>
              <a:path w="9139555" h="584200">
                <a:moveTo>
                  <a:pt x="9139428" y="0"/>
                </a:moveTo>
                <a:lnTo>
                  <a:pt x="0" y="0"/>
                </a:lnTo>
                <a:lnTo>
                  <a:pt x="0" y="583691"/>
                </a:lnTo>
                <a:lnTo>
                  <a:pt x="9139428" y="58369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592" y="5941872"/>
            <a:ext cx="864552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* Zamana bağlı eksik istihdam: Referans haftasında istihdamda olan, esas işinde ve diğer işinde/işlerinde fiili olarak 40 saatten daha az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süre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çalışmış </a:t>
            </a:r>
            <a:r>
              <a:rPr sz="1000" spc="5" dirty="0">
                <a:solidFill>
                  <a:prstClr val="black"/>
                </a:solidFill>
                <a:latin typeface="Tahoma"/>
                <a:cs typeface="Tahoma"/>
              </a:rPr>
              <a:t>olup, 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daha fazla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süre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çalışmak istediğini belirten ve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mümkün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olduğu takdirde daha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fazla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çalışmaya başlayabilecek olan</a:t>
            </a:r>
            <a:r>
              <a:rPr sz="1000" spc="1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kişilerdir.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Potansiyel</a:t>
            </a:r>
            <a:r>
              <a:rPr sz="1000" spc="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işgücü:</a:t>
            </a:r>
            <a:r>
              <a:rPr sz="1000" spc="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Referans</a:t>
            </a:r>
            <a:r>
              <a:rPr sz="1000" spc="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haftasında</a:t>
            </a:r>
            <a:r>
              <a:rPr sz="1000" spc="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ne</a:t>
            </a:r>
            <a:r>
              <a:rPr sz="10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istihdamda</a:t>
            </a:r>
            <a:r>
              <a:rPr sz="10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ne</a:t>
            </a:r>
            <a:r>
              <a:rPr sz="10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de</a:t>
            </a:r>
            <a:r>
              <a:rPr sz="10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işsiz</a:t>
            </a:r>
            <a:r>
              <a:rPr sz="1000" spc="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olan</a:t>
            </a:r>
            <a:r>
              <a:rPr sz="10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çalışma</a:t>
            </a:r>
            <a:r>
              <a:rPr sz="10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çağındaki</a:t>
            </a:r>
            <a:r>
              <a:rPr sz="10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kişilerden;</a:t>
            </a:r>
            <a:r>
              <a:rPr sz="10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iş</a:t>
            </a:r>
            <a:r>
              <a:rPr sz="10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arayan</a:t>
            </a:r>
            <a:r>
              <a:rPr sz="1000" spc="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fakat</a:t>
            </a:r>
            <a:r>
              <a:rPr sz="10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kısa</a:t>
            </a:r>
            <a:r>
              <a:rPr sz="10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süre</a:t>
            </a:r>
            <a:r>
              <a:rPr sz="1000" spc="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içerisinde</a:t>
            </a:r>
            <a:r>
              <a:rPr sz="10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işbaşı</a:t>
            </a:r>
            <a:r>
              <a:rPr sz="1000" spc="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yapabilecek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1556385"/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durumda olmayanlarla, iş aramadığı halde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çalışma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isteği olan ve kısa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süre içerisinde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işbaşı yapabilecek durumda olan </a:t>
            </a:r>
            <a:r>
              <a:rPr sz="1000" dirty="0">
                <a:solidFill>
                  <a:prstClr val="black"/>
                </a:solidFill>
                <a:latin typeface="Tahoma"/>
                <a:cs typeface="Tahoma"/>
              </a:rPr>
              <a:t>kişilerdir. 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Atıl işgücü: Zamana bağlı eksik istihdam, işsiz ve potansiyel işgücünün</a:t>
            </a:r>
            <a:r>
              <a:rPr sz="1000" spc="14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toplamıdır.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30351" y="2464307"/>
            <a:ext cx="7795259" cy="2085339"/>
            <a:chOff x="530351" y="2464307"/>
            <a:chExt cx="7795259" cy="2085339"/>
          </a:xfrm>
        </p:grpSpPr>
        <p:sp>
          <p:nvSpPr>
            <p:cNvPr id="6" name="object 6"/>
            <p:cNvSpPr/>
            <p:nvPr/>
          </p:nvSpPr>
          <p:spPr>
            <a:xfrm>
              <a:off x="530351" y="2468879"/>
              <a:ext cx="7775575" cy="2075814"/>
            </a:xfrm>
            <a:custGeom>
              <a:avLst/>
              <a:gdLst/>
              <a:ahLst/>
              <a:cxnLst/>
              <a:rect l="l" t="t" r="r" b="b"/>
              <a:pathLst>
                <a:path w="7775575" h="2075814">
                  <a:moveTo>
                    <a:pt x="50292" y="2075688"/>
                  </a:moveTo>
                  <a:lnTo>
                    <a:pt x="50292" y="0"/>
                  </a:lnTo>
                </a:path>
                <a:path w="7775575" h="2075814">
                  <a:moveTo>
                    <a:pt x="0" y="2075688"/>
                  </a:moveTo>
                  <a:lnTo>
                    <a:pt x="50292" y="2075688"/>
                  </a:lnTo>
                </a:path>
                <a:path w="7775575" h="2075814">
                  <a:moveTo>
                    <a:pt x="0" y="1661160"/>
                  </a:moveTo>
                  <a:lnTo>
                    <a:pt x="50292" y="1661160"/>
                  </a:lnTo>
                </a:path>
                <a:path w="7775575" h="2075814">
                  <a:moveTo>
                    <a:pt x="0" y="1245108"/>
                  </a:moveTo>
                  <a:lnTo>
                    <a:pt x="50292" y="1245108"/>
                  </a:lnTo>
                </a:path>
                <a:path w="7775575" h="2075814">
                  <a:moveTo>
                    <a:pt x="0" y="830580"/>
                  </a:moveTo>
                  <a:lnTo>
                    <a:pt x="50292" y="830580"/>
                  </a:lnTo>
                </a:path>
                <a:path w="7775575" h="2075814">
                  <a:moveTo>
                    <a:pt x="0" y="414528"/>
                  </a:moveTo>
                  <a:lnTo>
                    <a:pt x="50292" y="414528"/>
                  </a:lnTo>
                </a:path>
                <a:path w="7775575" h="2075814">
                  <a:moveTo>
                    <a:pt x="0" y="0"/>
                  </a:moveTo>
                  <a:lnTo>
                    <a:pt x="50292" y="0"/>
                  </a:lnTo>
                </a:path>
                <a:path w="7775575" h="2075814">
                  <a:moveTo>
                    <a:pt x="50292" y="2075688"/>
                  </a:moveTo>
                  <a:lnTo>
                    <a:pt x="7775448" y="207568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81405" y="3789425"/>
              <a:ext cx="7725409" cy="373380"/>
            </a:xfrm>
            <a:custGeom>
              <a:avLst/>
              <a:gdLst/>
              <a:ahLst/>
              <a:cxnLst/>
              <a:rect l="l" t="t" r="r" b="b"/>
              <a:pathLst>
                <a:path w="7725409" h="373379">
                  <a:moveTo>
                    <a:pt x="0" y="82296"/>
                  </a:moveTo>
                  <a:lnTo>
                    <a:pt x="248412" y="124968"/>
                  </a:lnTo>
                  <a:lnTo>
                    <a:pt x="498347" y="99060"/>
                  </a:lnTo>
                  <a:lnTo>
                    <a:pt x="746760" y="57912"/>
                  </a:lnTo>
                  <a:lnTo>
                    <a:pt x="996696" y="57912"/>
                  </a:lnTo>
                  <a:lnTo>
                    <a:pt x="1245108" y="50292"/>
                  </a:lnTo>
                  <a:lnTo>
                    <a:pt x="1495044" y="0"/>
                  </a:lnTo>
                  <a:lnTo>
                    <a:pt x="1743456" y="108204"/>
                  </a:lnTo>
                  <a:lnTo>
                    <a:pt x="1993392" y="115824"/>
                  </a:lnTo>
                  <a:lnTo>
                    <a:pt x="2241804" y="82296"/>
                  </a:lnTo>
                  <a:lnTo>
                    <a:pt x="2491740" y="82296"/>
                  </a:lnTo>
                  <a:lnTo>
                    <a:pt x="2740152" y="108204"/>
                  </a:lnTo>
                  <a:lnTo>
                    <a:pt x="2990088" y="124968"/>
                  </a:lnTo>
                  <a:lnTo>
                    <a:pt x="3238499" y="74675"/>
                  </a:lnTo>
                  <a:lnTo>
                    <a:pt x="3488435" y="108204"/>
                  </a:lnTo>
                  <a:lnTo>
                    <a:pt x="3736848" y="50292"/>
                  </a:lnTo>
                  <a:lnTo>
                    <a:pt x="3986783" y="91440"/>
                  </a:lnTo>
                  <a:lnTo>
                    <a:pt x="4235196" y="265175"/>
                  </a:lnTo>
                  <a:lnTo>
                    <a:pt x="4485132" y="224028"/>
                  </a:lnTo>
                  <a:lnTo>
                    <a:pt x="4733544" y="190500"/>
                  </a:lnTo>
                  <a:lnTo>
                    <a:pt x="4983480" y="216407"/>
                  </a:lnTo>
                  <a:lnTo>
                    <a:pt x="5231892" y="240792"/>
                  </a:lnTo>
                  <a:lnTo>
                    <a:pt x="5481828" y="231648"/>
                  </a:lnTo>
                  <a:lnTo>
                    <a:pt x="5730240" y="240792"/>
                  </a:lnTo>
                  <a:lnTo>
                    <a:pt x="5980176" y="240792"/>
                  </a:lnTo>
                  <a:lnTo>
                    <a:pt x="6228588" y="281940"/>
                  </a:lnTo>
                  <a:lnTo>
                    <a:pt x="6478524" y="257556"/>
                  </a:lnTo>
                  <a:lnTo>
                    <a:pt x="6726936" y="265175"/>
                  </a:lnTo>
                  <a:lnTo>
                    <a:pt x="6976872" y="291084"/>
                  </a:lnTo>
                  <a:lnTo>
                    <a:pt x="7225284" y="315468"/>
                  </a:lnTo>
                  <a:lnTo>
                    <a:pt x="7475220" y="339851"/>
                  </a:lnTo>
                  <a:lnTo>
                    <a:pt x="7725156" y="37338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81405" y="3291077"/>
              <a:ext cx="7725409" cy="563880"/>
            </a:xfrm>
            <a:custGeom>
              <a:avLst/>
              <a:gdLst/>
              <a:ahLst/>
              <a:cxnLst/>
              <a:rect l="l" t="t" r="r" b="b"/>
              <a:pathLst>
                <a:path w="7725409" h="563879">
                  <a:moveTo>
                    <a:pt x="0" y="365760"/>
                  </a:moveTo>
                  <a:lnTo>
                    <a:pt x="248412" y="431292"/>
                  </a:lnTo>
                  <a:lnTo>
                    <a:pt x="498347" y="348996"/>
                  </a:lnTo>
                  <a:lnTo>
                    <a:pt x="746760" y="149351"/>
                  </a:lnTo>
                  <a:lnTo>
                    <a:pt x="996696" y="82296"/>
                  </a:lnTo>
                  <a:lnTo>
                    <a:pt x="1245108" y="240792"/>
                  </a:lnTo>
                  <a:lnTo>
                    <a:pt x="1495044" y="156972"/>
                  </a:lnTo>
                  <a:lnTo>
                    <a:pt x="1743456" y="274320"/>
                  </a:lnTo>
                  <a:lnTo>
                    <a:pt x="1993392" y="339852"/>
                  </a:lnTo>
                  <a:lnTo>
                    <a:pt x="2241804" y="224027"/>
                  </a:lnTo>
                  <a:lnTo>
                    <a:pt x="2491740" y="248412"/>
                  </a:lnTo>
                  <a:lnTo>
                    <a:pt x="2740152" y="173736"/>
                  </a:lnTo>
                  <a:lnTo>
                    <a:pt x="2990088" y="0"/>
                  </a:lnTo>
                  <a:lnTo>
                    <a:pt x="3238499" y="33527"/>
                  </a:lnTo>
                  <a:lnTo>
                    <a:pt x="3488435" y="182880"/>
                  </a:lnTo>
                  <a:lnTo>
                    <a:pt x="3736848" y="50292"/>
                  </a:lnTo>
                  <a:lnTo>
                    <a:pt x="3986783" y="91439"/>
                  </a:lnTo>
                  <a:lnTo>
                    <a:pt x="4235196" y="440436"/>
                  </a:lnTo>
                  <a:lnTo>
                    <a:pt x="4485132" y="356616"/>
                  </a:lnTo>
                  <a:lnTo>
                    <a:pt x="4733544" y="431292"/>
                  </a:lnTo>
                  <a:lnTo>
                    <a:pt x="4983480" y="406908"/>
                  </a:lnTo>
                  <a:lnTo>
                    <a:pt x="5231892" y="365760"/>
                  </a:lnTo>
                  <a:lnTo>
                    <a:pt x="5481828" y="390144"/>
                  </a:lnTo>
                  <a:lnTo>
                    <a:pt x="5730240" y="390144"/>
                  </a:lnTo>
                  <a:lnTo>
                    <a:pt x="5980176" y="382524"/>
                  </a:lnTo>
                  <a:lnTo>
                    <a:pt x="6228588" y="440436"/>
                  </a:lnTo>
                  <a:lnTo>
                    <a:pt x="6478524" y="406908"/>
                  </a:lnTo>
                  <a:lnTo>
                    <a:pt x="6726936" y="472440"/>
                  </a:lnTo>
                  <a:lnTo>
                    <a:pt x="6976872" y="365760"/>
                  </a:lnTo>
                  <a:lnTo>
                    <a:pt x="7225284" y="515112"/>
                  </a:lnTo>
                  <a:lnTo>
                    <a:pt x="7475220" y="423672"/>
                  </a:lnTo>
                  <a:lnTo>
                    <a:pt x="7725156" y="56388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81405" y="2958845"/>
              <a:ext cx="7725409" cy="638810"/>
            </a:xfrm>
            <a:custGeom>
              <a:avLst/>
              <a:gdLst/>
              <a:ahLst/>
              <a:cxnLst/>
              <a:rect l="l" t="t" r="r" b="b"/>
              <a:pathLst>
                <a:path w="7725409" h="638810">
                  <a:moveTo>
                    <a:pt x="0" y="414527"/>
                  </a:moveTo>
                  <a:lnTo>
                    <a:pt x="248412" y="457200"/>
                  </a:lnTo>
                  <a:lnTo>
                    <a:pt x="498347" y="315467"/>
                  </a:lnTo>
                  <a:lnTo>
                    <a:pt x="746760" y="57912"/>
                  </a:lnTo>
                  <a:lnTo>
                    <a:pt x="996696" y="0"/>
                  </a:lnTo>
                  <a:lnTo>
                    <a:pt x="1245108" y="132587"/>
                  </a:lnTo>
                  <a:lnTo>
                    <a:pt x="1495044" y="140207"/>
                  </a:lnTo>
                  <a:lnTo>
                    <a:pt x="1743456" y="224027"/>
                  </a:lnTo>
                  <a:lnTo>
                    <a:pt x="1993392" y="231648"/>
                  </a:lnTo>
                  <a:lnTo>
                    <a:pt x="2241804" y="182879"/>
                  </a:lnTo>
                  <a:lnTo>
                    <a:pt x="2491740" y="91439"/>
                  </a:lnTo>
                  <a:lnTo>
                    <a:pt x="2740152" y="7619"/>
                  </a:lnTo>
                  <a:lnTo>
                    <a:pt x="2990088" y="99059"/>
                  </a:lnTo>
                  <a:lnTo>
                    <a:pt x="3238499" y="149351"/>
                  </a:lnTo>
                  <a:lnTo>
                    <a:pt x="3488435" y="265175"/>
                  </a:lnTo>
                  <a:lnTo>
                    <a:pt x="3736848" y="207263"/>
                  </a:lnTo>
                  <a:lnTo>
                    <a:pt x="3986783" y="224027"/>
                  </a:lnTo>
                  <a:lnTo>
                    <a:pt x="4235196" y="423671"/>
                  </a:lnTo>
                  <a:lnTo>
                    <a:pt x="4485132" y="406907"/>
                  </a:lnTo>
                  <a:lnTo>
                    <a:pt x="4733544" y="440436"/>
                  </a:lnTo>
                  <a:lnTo>
                    <a:pt x="4983480" y="464819"/>
                  </a:lnTo>
                  <a:lnTo>
                    <a:pt x="5231892" y="448055"/>
                  </a:lnTo>
                  <a:lnTo>
                    <a:pt x="5481828" y="481583"/>
                  </a:lnTo>
                  <a:lnTo>
                    <a:pt x="5730240" y="440436"/>
                  </a:lnTo>
                  <a:lnTo>
                    <a:pt x="5980176" y="440436"/>
                  </a:lnTo>
                  <a:lnTo>
                    <a:pt x="6228588" y="498348"/>
                  </a:lnTo>
                  <a:lnTo>
                    <a:pt x="6478524" y="481583"/>
                  </a:lnTo>
                  <a:lnTo>
                    <a:pt x="6726936" y="498348"/>
                  </a:lnTo>
                  <a:lnTo>
                    <a:pt x="6976872" y="556259"/>
                  </a:lnTo>
                  <a:lnTo>
                    <a:pt x="7225284" y="580643"/>
                  </a:lnTo>
                  <a:lnTo>
                    <a:pt x="7475220" y="515112"/>
                  </a:lnTo>
                  <a:lnTo>
                    <a:pt x="7725156" y="638555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81405" y="2510789"/>
              <a:ext cx="7725409" cy="805180"/>
            </a:xfrm>
            <a:custGeom>
              <a:avLst/>
              <a:gdLst/>
              <a:ahLst/>
              <a:cxnLst/>
              <a:rect l="l" t="t" r="r" b="b"/>
              <a:pathLst>
                <a:path w="7725409" h="805179">
                  <a:moveTo>
                    <a:pt x="0" y="655320"/>
                  </a:moveTo>
                  <a:lnTo>
                    <a:pt x="248412" y="729996"/>
                  </a:lnTo>
                  <a:lnTo>
                    <a:pt x="498347" y="530351"/>
                  </a:lnTo>
                  <a:lnTo>
                    <a:pt x="746760" y="156972"/>
                  </a:lnTo>
                  <a:lnTo>
                    <a:pt x="996696" y="32004"/>
                  </a:lnTo>
                  <a:lnTo>
                    <a:pt x="1245108" y="298704"/>
                  </a:lnTo>
                  <a:lnTo>
                    <a:pt x="1495044" y="281939"/>
                  </a:lnTo>
                  <a:lnTo>
                    <a:pt x="1743456" y="373380"/>
                  </a:lnTo>
                  <a:lnTo>
                    <a:pt x="1993392" y="438912"/>
                  </a:lnTo>
                  <a:lnTo>
                    <a:pt x="2241804" y="315468"/>
                  </a:lnTo>
                  <a:lnTo>
                    <a:pt x="2491740" y="240792"/>
                  </a:lnTo>
                  <a:lnTo>
                    <a:pt x="2740152" y="82296"/>
                  </a:lnTo>
                  <a:lnTo>
                    <a:pt x="2990088" y="0"/>
                  </a:lnTo>
                  <a:lnTo>
                    <a:pt x="3238499" y="115824"/>
                  </a:lnTo>
                  <a:lnTo>
                    <a:pt x="3488435" y="332232"/>
                  </a:lnTo>
                  <a:lnTo>
                    <a:pt x="3736848" y="198120"/>
                  </a:lnTo>
                  <a:lnTo>
                    <a:pt x="3986783" y="214884"/>
                  </a:lnTo>
                  <a:lnTo>
                    <a:pt x="4235196" y="580644"/>
                  </a:lnTo>
                  <a:lnTo>
                    <a:pt x="4485132" y="522732"/>
                  </a:lnTo>
                  <a:lnTo>
                    <a:pt x="4733544" y="647700"/>
                  </a:lnTo>
                  <a:lnTo>
                    <a:pt x="4983480" y="630936"/>
                  </a:lnTo>
                  <a:lnTo>
                    <a:pt x="5231892" y="556260"/>
                  </a:lnTo>
                  <a:lnTo>
                    <a:pt x="5481828" y="614172"/>
                  </a:lnTo>
                  <a:lnTo>
                    <a:pt x="5730240" y="563880"/>
                  </a:lnTo>
                  <a:lnTo>
                    <a:pt x="5980176" y="563880"/>
                  </a:lnTo>
                  <a:lnTo>
                    <a:pt x="6228588" y="638556"/>
                  </a:lnTo>
                  <a:lnTo>
                    <a:pt x="6478524" y="605027"/>
                  </a:lnTo>
                  <a:lnTo>
                    <a:pt x="6726936" y="672084"/>
                  </a:lnTo>
                  <a:lnTo>
                    <a:pt x="6976872" y="614172"/>
                  </a:lnTo>
                  <a:lnTo>
                    <a:pt x="7225284" y="746760"/>
                  </a:lnTo>
                  <a:lnTo>
                    <a:pt x="7475220" y="588263"/>
                  </a:lnTo>
                  <a:lnTo>
                    <a:pt x="7725156" y="804672"/>
                  </a:lnTo>
                </a:path>
              </a:pathLst>
            </a:custGeom>
            <a:ln w="38099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59181" y="1693925"/>
            <a:ext cx="7779384" cy="8712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48360" algn="ctr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İşgücüne ilişkin tamamlayıcı göstergeler*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(mevsim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arındırılmış,</a:t>
            </a:r>
            <a:r>
              <a:rPr sz="1600" spc="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%)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853440" algn="ctr"/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2020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– Ağustos</a:t>
            </a:r>
            <a:r>
              <a:rPr sz="1600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3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2391" y="4433696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9181" y="4018279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9181" y="3602863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9181" y="3187446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9181" y="2771902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6124" y="4584953"/>
            <a:ext cx="7935595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35822" y="2949693"/>
            <a:ext cx="410845" cy="116967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R="50165" algn="r">
              <a:spcBef>
                <a:spcPts val="865"/>
              </a:spcBef>
            </a:pPr>
            <a:r>
              <a:rPr sz="1200" b="1" dirty="0">
                <a:solidFill>
                  <a:srgbClr val="FFC000"/>
                </a:solidFill>
                <a:latin typeface="Tahoma"/>
                <a:cs typeface="Tahoma"/>
              </a:rPr>
              <a:t>19,8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775"/>
              </a:spcBef>
            </a:pPr>
            <a:r>
              <a:rPr sz="1200" b="1" dirty="0">
                <a:solidFill>
                  <a:srgbClr val="7E7E7E"/>
                </a:solidFill>
                <a:latin typeface="Tahoma"/>
                <a:cs typeface="Tahoma"/>
              </a:rPr>
              <a:t>16</a:t>
            </a:r>
            <a:r>
              <a:rPr sz="1200" b="1" spc="-5" dirty="0">
                <a:solidFill>
                  <a:srgbClr val="7E7E7E"/>
                </a:solidFill>
                <a:latin typeface="Tahoma"/>
                <a:cs typeface="Tahoma"/>
              </a:rPr>
              <a:t>,</a:t>
            </a:r>
            <a:r>
              <a:rPr sz="1200" b="1" dirty="0">
                <a:solidFill>
                  <a:srgbClr val="7E7E7E"/>
                </a:solidFill>
                <a:latin typeface="Tahoma"/>
                <a:cs typeface="Tahoma"/>
              </a:rPr>
              <a:t>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14604" algn="r">
              <a:spcBef>
                <a:spcPts val="885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13</a:t>
            </a:r>
            <a:r>
              <a:rPr sz="1200" b="1" spc="-5" dirty="0">
                <a:solidFill>
                  <a:srgbClr val="C00000"/>
                </a:solidFill>
                <a:latin typeface="Tahoma"/>
                <a:cs typeface="Tahoma"/>
              </a:rPr>
              <a:t>,</a:t>
            </a: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27305" algn="r">
              <a:spcBef>
                <a:spcPts val="825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9,6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23282" y="5333238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3137" y="5333238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12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23137" y="5566409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12" y="0"/>
                </a:lnTo>
              </a:path>
            </a:pathLst>
          </a:custGeom>
          <a:ln w="38100">
            <a:solidFill>
              <a:srgbClr val="A8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7592" y="5185408"/>
            <a:ext cx="4775835" cy="78041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930910">
              <a:spcBef>
                <a:spcPts val="49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İşsizlik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30910">
              <a:spcBef>
                <a:spcPts val="4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Zamana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bağlı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eksik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istihdam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işsizlerin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bütünleşik</a:t>
            </a:r>
            <a:r>
              <a:rPr sz="1200" spc="10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35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23282" y="5566409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EBA30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56961" y="5185408"/>
            <a:ext cx="3098165" cy="49149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spcBef>
                <a:spcPts val="49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İşsiz ve potansiyel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işgücünün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bütünleşik</a:t>
            </a:r>
            <a:r>
              <a:rPr sz="1200" spc="4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Atıl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işgücü</a:t>
            </a:r>
            <a:r>
              <a:rPr sz="1200" spc="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254188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29787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Kamu</a:t>
            </a:r>
            <a:r>
              <a:rPr sz="3200" spc="-65" dirty="0"/>
              <a:t> </a:t>
            </a:r>
            <a:r>
              <a:rPr sz="3200" spc="-5" dirty="0"/>
              <a:t>Maliyesi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632940"/>
            <a:ext cx="4471035" cy="267716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42265" marR="619125" indent="-342265" algn="r">
              <a:spcBef>
                <a:spcPts val="13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42265" algn="l"/>
                <a:tab pos="3429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Merkezi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Yönetim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bütçe</a:t>
            </a:r>
            <a:r>
              <a:rPr sz="2000" spc="-10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dengesi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42265" marR="575310" indent="-342265" algn="r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42265" algn="l"/>
                <a:tab pos="3429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Merkezi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Yönetim faiz dışı</a:t>
            </a:r>
            <a:r>
              <a:rPr sz="2000" spc="-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denge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286385" marR="591820" lvl="1" indent="-286385" algn="r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Program tanımlı faiz dışı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denge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Merkezi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Yönetim borç</a:t>
            </a:r>
            <a:r>
              <a:rPr sz="2000"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stoku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Döviz cinsi borç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stoku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Merkezi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Yönetim Borç Stoku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/</a:t>
            </a:r>
            <a:r>
              <a:rPr spc="-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GSYİH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015"/>
            <a:ext cx="65659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 err="1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srgbClr val="CADDEB"/>
                </a:solidFill>
                <a:latin typeface="Tahoma"/>
                <a:cs typeface="Tahoma"/>
              </a:rPr>
              <a:t>3</a:t>
            </a:r>
            <a:r>
              <a:rPr lang="tr-TR" sz="1400" dirty="0">
                <a:solidFill>
                  <a:srgbClr val="CADDEB"/>
                </a:solidFill>
                <a:latin typeface="Tahoma"/>
                <a:cs typeface="Tahoma"/>
              </a:rPr>
              <a:t>1</a:t>
            </a:r>
            <a:endParaRPr sz="1400"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18143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738632"/>
            <a:ext cx="85236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622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ahoma"/>
                <a:cs typeface="Tahoma"/>
              </a:rPr>
              <a:t>Merkezi </a:t>
            </a:r>
            <a:r>
              <a:rPr sz="1800" b="1" spc="-5" dirty="0">
                <a:latin typeface="Tahoma"/>
                <a:cs typeface="Tahoma"/>
              </a:rPr>
              <a:t>Yönetim bütçe dengesi ile </a:t>
            </a:r>
            <a:r>
              <a:rPr sz="1800" b="1" spc="5" dirty="0">
                <a:latin typeface="Tahoma"/>
                <a:cs typeface="Tahoma"/>
              </a:rPr>
              <a:t>faiz </a:t>
            </a:r>
            <a:r>
              <a:rPr sz="1800" b="1" spc="-5" dirty="0">
                <a:latin typeface="Tahoma"/>
                <a:cs typeface="Tahoma"/>
              </a:rPr>
              <a:t>dışı </a:t>
            </a:r>
            <a:r>
              <a:rPr sz="1800" b="1" spc="-10" dirty="0">
                <a:latin typeface="Tahoma"/>
                <a:cs typeface="Tahoma"/>
              </a:rPr>
              <a:t>dengede </a:t>
            </a:r>
            <a:r>
              <a:rPr sz="1800" b="1" spc="-5" dirty="0">
                <a:latin typeface="Tahoma"/>
                <a:cs typeface="Tahoma"/>
              </a:rPr>
              <a:t>yüksek </a:t>
            </a:r>
            <a:r>
              <a:rPr sz="1800" b="1" spc="-10" dirty="0">
                <a:latin typeface="Tahoma"/>
                <a:cs typeface="Tahoma"/>
              </a:rPr>
              <a:t>dalgalı </a:t>
            </a:r>
            <a:r>
              <a:rPr sz="1800" b="1" spc="-5" dirty="0">
                <a:latin typeface="Tahoma"/>
                <a:cs typeface="Tahoma"/>
              </a:rPr>
              <a:t>seyir  sürmektedir.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/>
              <a:t>Eylül </a:t>
            </a:r>
            <a:r>
              <a:rPr sz="1800" dirty="0"/>
              <a:t>ayında Merkezi </a:t>
            </a:r>
            <a:r>
              <a:rPr sz="1800" spc="-5" dirty="0"/>
              <a:t>Yönetim </a:t>
            </a:r>
            <a:r>
              <a:rPr sz="1800" dirty="0"/>
              <a:t>bütçe </a:t>
            </a:r>
            <a:r>
              <a:rPr sz="1800" spc="-5" dirty="0"/>
              <a:t>dengesinde 78,6 milyar </a:t>
            </a:r>
            <a:r>
              <a:rPr sz="1800" dirty="0"/>
              <a:t>TL, </a:t>
            </a:r>
            <a:r>
              <a:rPr sz="1800" spc="-5" dirty="0"/>
              <a:t>faiz dışı dengede </a:t>
            </a:r>
            <a:r>
              <a:rPr sz="1800" dirty="0"/>
              <a:t>ise  </a:t>
            </a:r>
            <a:r>
              <a:rPr sz="1800" spc="-5" dirty="0"/>
              <a:t>58,7 milyar TL </a:t>
            </a:r>
            <a:r>
              <a:rPr sz="1800" dirty="0"/>
              <a:t>açık</a:t>
            </a:r>
            <a:r>
              <a:rPr sz="1800" spc="40" dirty="0"/>
              <a:t> </a:t>
            </a:r>
            <a:r>
              <a:rPr sz="1800" spc="-5" dirty="0"/>
              <a:t>kaydedilmiştir.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78739" y="6547815"/>
            <a:ext cx="2616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HMB,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95833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97838" y="1988947"/>
            <a:ext cx="61512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Merkezi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Yönetim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Bütçe Dengesi (milyar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TL)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Ocak 2020 – Eylül</a:t>
            </a:r>
            <a:r>
              <a:rPr sz="16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35863" y="3186683"/>
            <a:ext cx="3450590" cy="2190115"/>
            <a:chOff x="435863" y="3186683"/>
            <a:chExt cx="3450590" cy="2190115"/>
          </a:xfrm>
        </p:grpSpPr>
        <p:sp>
          <p:nvSpPr>
            <p:cNvPr id="7" name="object 7"/>
            <p:cNvSpPr/>
            <p:nvPr/>
          </p:nvSpPr>
          <p:spPr>
            <a:xfrm>
              <a:off x="435863" y="3191255"/>
              <a:ext cx="3430904" cy="2181225"/>
            </a:xfrm>
            <a:custGeom>
              <a:avLst/>
              <a:gdLst/>
              <a:ahLst/>
              <a:cxnLst/>
              <a:rect l="l" t="t" r="r" b="b"/>
              <a:pathLst>
                <a:path w="3430904" h="2181225">
                  <a:moveTo>
                    <a:pt x="47243" y="2180844"/>
                  </a:moveTo>
                  <a:lnTo>
                    <a:pt x="47243" y="0"/>
                  </a:lnTo>
                </a:path>
                <a:path w="3430904" h="2181225">
                  <a:moveTo>
                    <a:pt x="0" y="2180844"/>
                  </a:moveTo>
                  <a:lnTo>
                    <a:pt x="47243" y="2180844"/>
                  </a:lnTo>
                </a:path>
                <a:path w="3430904" h="2181225">
                  <a:moveTo>
                    <a:pt x="0" y="1816608"/>
                  </a:moveTo>
                  <a:lnTo>
                    <a:pt x="47243" y="1816608"/>
                  </a:lnTo>
                </a:path>
                <a:path w="3430904" h="2181225">
                  <a:moveTo>
                    <a:pt x="0" y="1453896"/>
                  </a:moveTo>
                  <a:lnTo>
                    <a:pt x="47243" y="1453896"/>
                  </a:lnTo>
                </a:path>
                <a:path w="3430904" h="2181225">
                  <a:moveTo>
                    <a:pt x="0" y="1089660"/>
                  </a:moveTo>
                  <a:lnTo>
                    <a:pt x="47243" y="1089660"/>
                  </a:lnTo>
                </a:path>
                <a:path w="3430904" h="2181225">
                  <a:moveTo>
                    <a:pt x="0" y="726948"/>
                  </a:moveTo>
                  <a:lnTo>
                    <a:pt x="47243" y="726948"/>
                  </a:lnTo>
                </a:path>
                <a:path w="3430904" h="2181225">
                  <a:moveTo>
                    <a:pt x="0" y="362712"/>
                  </a:moveTo>
                  <a:lnTo>
                    <a:pt x="47243" y="362712"/>
                  </a:lnTo>
                </a:path>
                <a:path w="3430904" h="2181225">
                  <a:moveTo>
                    <a:pt x="0" y="0"/>
                  </a:moveTo>
                  <a:lnTo>
                    <a:pt x="47243" y="0"/>
                  </a:lnTo>
                </a:path>
                <a:path w="3430904" h="2181225">
                  <a:moveTo>
                    <a:pt x="47243" y="1089660"/>
                  </a:moveTo>
                  <a:lnTo>
                    <a:pt x="3430524" y="108966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82345" y="3234689"/>
              <a:ext cx="3385185" cy="2106295"/>
            </a:xfrm>
            <a:custGeom>
              <a:avLst/>
              <a:gdLst/>
              <a:ahLst/>
              <a:cxnLst/>
              <a:rect l="l" t="t" r="r" b="b"/>
              <a:pathLst>
                <a:path w="3385185" h="2106295">
                  <a:moveTo>
                    <a:pt x="0" y="890016"/>
                  </a:moveTo>
                  <a:lnTo>
                    <a:pt x="106680" y="1100328"/>
                  </a:lnTo>
                  <a:lnTo>
                    <a:pt x="211836" y="1363980"/>
                  </a:lnTo>
                  <a:lnTo>
                    <a:pt x="316992" y="1360932"/>
                  </a:lnTo>
                  <a:lnTo>
                    <a:pt x="423672" y="1171956"/>
                  </a:lnTo>
                  <a:lnTo>
                    <a:pt x="528828" y="1187196"/>
                  </a:lnTo>
                  <a:lnTo>
                    <a:pt x="635508" y="1263396"/>
                  </a:lnTo>
                  <a:lnTo>
                    <a:pt x="740664" y="841248"/>
                  </a:lnTo>
                  <a:lnTo>
                    <a:pt x="845819" y="1261872"/>
                  </a:lnTo>
                  <a:lnTo>
                    <a:pt x="952500" y="1082040"/>
                  </a:lnTo>
                  <a:lnTo>
                    <a:pt x="1057656" y="949452"/>
                  </a:lnTo>
                  <a:lnTo>
                    <a:pt x="1164336" y="1342644"/>
                  </a:lnTo>
                  <a:lnTo>
                    <a:pt x="1269492" y="1222248"/>
                  </a:lnTo>
                  <a:lnTo>
                    <a:pt x="1374648" y="877824"/>
                  </a:lnTo>
                  <a:lnTo>
                    <a:pt x="1481328" y="874776"/>
                  </a:lnTo>
                  <a:lnTo>
                    <a:pt x="1586484" y="1170432"/>
                  </a:lnTo>
                  <a:lnTo>
                    <a:pt x="1693164" y="1144524"/>
                  </a:lnTo>
                  <a:lnTo>
                    <a:pt x="1798320" y="1228344"/>
                  </a:lnTo>
                  <a:lnTo>
                    <a:pt x="1903476" y="1379220"/>
                  </a:lnTo>
                  <a:lnTo>
                    <a:pt x="2010156" y="749808"/>
                  </a:lnTo>
                  <a:lnTo>
                    <a:pt x="2115312" y="1217676"/>
                  </a:lnTo>
                  <a:lnTo>
                    <a:pt x="2221992" y="1173480"/>
                  </a:lnTo>
                  <a:lnTo>
                    <a:pt x="2327148" y="813816"/>
                  </a:lnTo>
                  <a:lnTo>
                    <a:pt x="2432304" y="2106168"/>
                  </a:lnTo>
                  <a:lnTo>
                    <a:pt x="2538984" y="829056"/>
                  </a:lnTo>
                  <a:lnTo>
                    <a:pt x="2644140" y="539496"/>
                  </a:lnTo>
                  <a:lnTo>
                    <a:pt x="2750820" y="1548384"/>
                  </a:lnTo>
                  <a:lnTo>
                    <a:pt x="2855976" y="1411224"/>
                  </a:lnTo>
                  <a:lnTo>
                    <a:pt x="2961132" y="0"/>
                  </a:lnTo>
                  <a:lnTo>
                    <a:pt x="3067812" y="1272540"/>
                  </a:lnTo>
                  <a:lnTo>
                    <a:pt x="3172968" y="1511808"/>
                  </a:lnTo>
                  <a:lnTo>
                    <a:pt x="3279648" y="1021080"/>
                  </a:lnTo>
                  <a:lnTo>
                    <a:pt x="3384804" y="161848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3629" y="5256987"/>
            <a:ext cx="3314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629" y="4893386"/>
            <a:ext cx="3314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363" y="4529785"/>
            <a:ext cx="2457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4000" y="4166057"/>
            <a:ext cx="11048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9265" y="3802456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531" y="3438855"/>
            <a:ext cx="2800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531" y="3075254"/>
            <a:ext cx="2800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9137" y="5412433"/>
            <a:ext cx="3581400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4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80586" y="4893640"/>
            <a:ext cx="3740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-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7</a:t>
            </a:r>
            <a:r>
              <a:rPr sz="1200" b="1" spc="5" dirty="0">
                <a:solidFill>
                  <a:srgbClr val="001F5F"/>
                </a:solidFill>
                <a:latin typeface="Arial"/>
                <a:cs typeface="Arial"/>
              </a:rPr>
              <a:t>8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605528" y="3186683"/>
            <a:ext cx="3688079" cy="2190115"/>
            <a:chOff x="4605528" y="3186683"/>
            <a:chExt cx="3688079" cy="2190115"/>
          </a:xfrm>
        </p:grpSpPr>
        <p:sp>
          <p:nvSpPr>
            <p:cNvPr id="19" name="object 19"/>
            <p:cNvSpPr/>
            <p:nvPr/>
          </p:nvSpPr>
          <p:spPr>
            <a:xfrm>
              <a:off x="4605528" y="3191255"/>
              <a:ext cx="3668395" cy="2181225"/>
            </a:xfrm>
            <a:custGeom>
              <a:avLst/>
              <a:gdLst/>
              <a:ahLst/>
              <a:cxnLst/>
              <a:rect l="l" t="t" r="r" b="b"/>
              <a:pathLst>
                <a:path w="3668395" h="2181225">
                  <a:moveTo>
                    <a:pt x="45720" y="2180844"/>
                  </a:moveTo>
                  <a:lnTo>
                    <a:pt x="45720" y="0"/>
                  </a:lnTo>
                </a:path>
                <a:path w="3668395" h="2181225">
                  <a:moveTo>
                    <a:pt x="0" y="2180844"/>
                  </a:moveTo>
                  <a:lnTo>
                    <a:pt x="45720" y="2180844"/>
                  </a:lnTo>
                </a:path>
                <a:path w="3668395" h="2181225">
                  <a:moveTo>
                    <a:pt x="0" y="1869948"/>
                  </a:moveTo>
                  <a:lnTo>
                    <a:pt x="45720" y="1869948"/>
                  </a:lnTo>
                </a:path>
                <a:path w="3668395" h="2181225">
                  <a:moveTo>
                    <a:pt x="0" y="1557528"/>
                  </a:moveTo>
                  <a:lnTo>
                    <a:pt x="45720" y="1557528"/>
                  </a:lnTo>
                </a:path>
                <a:path w="3668395" h="2181225">
                  <a:moveTo>
                    <a:pt x="0" y="1246632"/>
                  </a:moveTo>
                  <a:lnTo>
                    <a:pt x="45720" y="1246632"/>
                  </a:lnTo>
                </a:path>
                <a:path w="3668395" h="2181225">
                  <a:moveTo>
                    <a:pt x="0" y="934212"/>
                  </a:moveTo>
                  <a:lnTo>
                    <a:pt x="45720" y="934212"/>
                  </a:lnTo>
                </a:path>
                <a:path w="3668395" h="2181225">
                  <a:moveTo>
                    <a:pt x="0" y="623316"/>
                  </a:moveTo>
                  <a:lnTo>
                    <a:pt x="45720" y="623316"/>
                  </a:lnTo>
                </a:path>
                <a:path w="3668395" h="2181225">
                  <a:moveTo>
                    <a:pt x="0" y="310896"/>
                  </a:moveTo>
                  <a:lnTo>
                    <a:pt x="45720" y="310896"/>
                  </a:lnTo>
                </a:path>
                <a:path w="3668395" h="2181225">
                  <a:moveTo>
                    <a:pt x="0" y="0"/>
                  </a:moveTo>
                  <a:lnTo>
                    <a:pt x="45720" y="0"/>
                  </a:lnTo>
                </a:path>
                <a:path w="3668395" h="2181225">
                  <a:moveTo>
                    <a:pt x="45720" y="1246632"/>
                  </a:moveTo>
                  <a:lnTo>
                    <a:pt x="3668268" y="124663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652010" y="3428237"/>
              <a:ext cx="3622675" cy="1861185"/>
            </a:xfrm>
            <a:custGeom>
              <a:avLst/>
              <a:gdLst/>
              <a:ahLst/>
              <a:cxnLst/>
              <a:rect l="l" t="t" r="r" b="b"/>
              <a:pathLst>
                <a:path w="3622675" h="1861185">
                  <a:moveTo>
                    <a:pt x="0" y="795528"/>
                  </a:moveTo>
                  <a:lnTo>
                    <a:pt x="112775" y="966216"/>
                  </a:lnTo>
                  <a:lnTo>
                    <a:pt x="225551" y="1211580"/>
                  </a:lnTo>
                  <a:lnTo>
                    <a:pt x="338327" y="1171956"/>
                  </a:lnTo>
                  <a:lnTo>
                    <a:pt x="452627" y="1056132"/>
                  </a:lnTo>
                  <a:lnTo>
                    <a:pt x="565403" y="1091184"/>
                  </a:lnTo>
                  <a:lnTo>
                    <a:pt x="678179" y="1141476"/>
                  </a:lnTo>
                  <a:lnTo>
                    <a:pt x="792479" y="758951"/>
                  </a:lnTo>
                  <a:lnTo>
                    <a:pt x="905255" y="1092708"/>
                  </a:lnTo>
                  <a:lnTo>
                    <a:pt x="1018031" y="966216"/>
                  </a:lnTo>
                  <a:lnTo>
                    <a:pt x="1130807" y="865632"/>
                  </a:lnTo>
                  <a:lnTo>
                    <a:pt x="1245107" y="1232916"/>
                  </a:lnTo>
                  <a:lnTo>
                    <a:pt x="1357884" y="1022604"/>
                  </a:lnTo>
                  <a:lnTo>
                    <a:pt x="1470660" y="784860"/>
                  </a:lnTo>
                  <a:lnTo>
                    <a:pt x="1584960" y="772668"/>
                  </a:lnTo>
                  <a:lnTo>
                    <a:pt x="1697736" y="998219"/>
                  </a:lnTo>
                  <a:lnTo>
                    <a:pt x="1810512" y="1005839"/>
                  </a:lnTo>
                  <a:lnTo>
                    <a:pt x="1923288" y="1106424"/>
                  </a:lnTo>
                  <a:lnTo>
                    <a:pt x="2037588" y="1147572"/>
                  </a:lnTo>
                  <a:lnTo>
                    <a:pt x="2150364" y="669036"/>
                  </a:lnTo>
                  <a:lnTo>
                    <a:pt x="2263140" y="1068324"/>
                  </a:lnTo>
                  <a:lnTo>
                    <a:pt x="2377440" y="1028700"/>
                  </a:lnTo>
                  <a:lnTo>
                    <a:pt x="2490216" y="714756"/>
                  </a:lnTo>
                  <a:lnTo>
                    <a:pt x="2602991" y="1860803"/>
                  </a:lnTo>
                  <a:lnTo>
                    <a:pt x="2715767" y="733044"/>
                  </a:lnTo>
                  <a:lnTo>
                    <a:pt x="2830067" y="301751"/>
                  </a:lnTo>
                  <a:lnTo>
                    <a:pt x="2942843" y="1271016"/>
                  </a:lnTo>
                  <a:lnTo>
                    <a:pt x="3055619" y="1202436"/>
                  </a:lnTo>
                  <a:lnTo>
                    <a:pt x="3169919" y="0"/>
                  </a:lnTo>
                  <a:lnTo>
                    <a:pt x="3282695" y="1123188"/>
                  </a:lnTo>
                  <a:lnTo>
                    <a:pt x="3395471" y="1304544"/>
                  </a:lnTo>
                  <a:lnTo>
                    <a:pt x="3508247" y="845819"/>
                  </a:lnTo>
                  <a:lnTo>
                    <a:pt x="3622547" y="1292352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652010" y="3460241"/>
              <a:ext cx="3622675" cy="1864360"/>
            </a:xfrm>
            <a:custGeom>
              <a:avLst/>
              <a:gdLst/>
              <a:ahLst/>
              <a:cxnLst/>
              <a:rect l="l" t="t" r="r" b="b"/>
              <a:pathLst>
                <a:path w="3622675" h="1864360">
                  <a:moveTo>
                    <a:pt x="0" y="1046988"/>
                  </a:moveTo>
                  <a:lnTo>
                    <a:pt x="112775" y="961644"/>
                  </a:lnTo>
                  <a:lnTo>
                    <a:pt x="225551" y="1190244"/>
                  </a:lnTo>
                  <a:lnTo>
                    <a:pt x="338327" y="1205484"/>
                  </a:lnTo>
                  <a:lnTo>
                    <a:pt x="452627" y="1063752"/>
                  </a:lnTo>
                  <a:lnTo>
                    <a:pt x="565403" y="1078992"/>
                  </a:lnTo>
                  <a:lnTo>
                    <a:pt x="678179" y="1123188"/>
                  </a:lnTo>
                  <a:lnTo>
                    <a:pt x="792479" y="733044"/>
                  </a:lnTo>
                  <a:lnTo>
                    <a:pt x="905255" y="1074420"/>
                  </a:lnTo>
                  <a:lnTo>
                    <a:pt x="1018031" y="949452"/>
                  </a:lnTo>
                  <a:lnTo>
                    <a:pt x="1130807" y="845820"/>
                  </a:lnTo>
                  <a:lnTo>
                    <a:pt x="1245107" y="1246632"/>
                  </a:lnTo>
                  <a:lnTo>
                    <a:pt x="1357884" y="999744"/>
                  </a:lnTo>
                  <a:lnTo>
                    <a:pt x="1470660" y="787908"/>
                  </a:lnTo>
                  <a:lnTo>
                    <a:pt x="1584960" y="989076"/>
                  </a:lnTo>
                  <a:lnTo>
                    <a:pt x="1697736" y="1014984"/>
                  </a:lnTo>
                  <a:lnTo>
                    <a:pt x="1810512" y="1001268"/>
                  </a:lnTo>
                  <a:lnTo>
                    <a:pt x="1923288" y="1132332"/>
                  </a:lnTo>
                  <a:lnTo>
                    <a:pt x="2037588" y="1126236"/>
                  </a:lnTo>
                  <a:lnTo>
                    <a:pt x="2150364" y="656844"/>
                  </a:lnTo>
                  <a:lnTo>
                    <a:pt x="2263140" y="1141476"/>
                  </a:lnTo>
                  <a:lnTo>
                    <a:pt x="2377440" y="1039368"/>
                  </a:lnTo>
                  <a:lnTo>
                    <a:pt x="2490216" y="699516"/>
                  </a:lnTo>
                  <a:lnTo>
                    <a:pt x="2602991" y="1863852"/>
                  </a:lnTo>
                  <a:lnTo>
                    <a:pt x="2715767" y="806196"/>
                  </a:lnTo>
                  <a:lnTo>
                    <a:pt x="2830067" y="662940"/>
                  </a:lnTo>
                  <a:lnTo>
                    <a:pt x="2942843" y="1283208"/>
                  </a:lnTo>
                  <a:lnTo>
                    <a:pt x="3055619" y="1240536"/>
                  </a:lnTo>
                  <a:lnTo>
                    <a:pt x="3169919" y="0"/>
                  </a:lnTo>
                  <a:lnTo>
                    <a:pt x="3282695" y="1155192"/>
                  </a:lnTo>
                  <a:lnTo>
                    <a:pt x="3395471" y="1341120"/>
                  </a:lnTo>
                  <a:lnTo>
                    <a:pt x="3508247" y="932688"/>
                  </a:lnTo>
                  <a:lnTo>
                    <a:pt x="3622547" y="1342644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202938" y="4945760"/>
            <a:ext cx="332105" cy="520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01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150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53865" y="3075254"/>
            <a:ext cx="281305" cy="176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6350" algn="r">
              <a:spcBef>
                <a:spcPts val="101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6350" algn="r">
              <a:spcBef>
                <a:spcPts val="101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101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715" algn="r">
              <a:spcBef>
                <a:spcPts val="101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715" algn="r">
              <a:spcBef>
                <a:spcPts val="101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-50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46728" y="5411825"/>
            <a:ext cx="3833495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27897" y="4487671"/>
            <a:ext cx="373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-45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087994" y="4844922"/>
            <a:ext cx="373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-58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,7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674870" y="6477761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674870" y="6244590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07660" y="6093053"/>
            <a:ext cx="3469004" cy="49275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Merkezi Yönetim Faiz Dışı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Dengesi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Merkezi Yönetim Program Tanımlı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Faiz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Dışı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Denge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0026" y="2668981"/>
            <a:ext cx="24930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Merkezi Yönetim Bütçe</a:t>
            </a:r>
            <a:r>
              <a:rPr sz="1400" spc="-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Dengesi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18303" y="2636901"/>
            <a:ext cx="26924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Merkezi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Yönetim </a:t>
            </a:r>
            <a:r>
              <a:rPr sz="1400" spc="-20" dirty="0">
                <a:solidFill>
                  <a:prstClr val="black"/>
                </a:solidFill>
                <a:latin typeface="Tahoma"/>
                <a:cs typeface="Tahoma"/>
              </a:rPr>
              <a:t>Faiz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Dışı</a:t>
            </a:r>
            <a:r>
              <a:rPr sz="1400"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Dengesi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71897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933703"/>
            <a:ext cx="7872095" cy="56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Eylül ayında </a:t>
            </a:r>
            <a:r>
              <a:rPr sz="1800" b="1" dirty="0">
                <a:latin typeface="Tahoma"/>
                <a:cs typeface="Tahoma"/>
              </a:rPr>
              <a:t>Merkezi </a:t>
            </a:r>
            <a:r>
              <a:rPr sz="1800" b="1" spc="-5" dirty="0">
                <a:latin typeface="Tahoma"/>
                <a:cs typeface="Tahoma"/>
              </a:rPr>
              <a:t>Yönetim </a:t>
            </a:r>
            <a:r>
              <a:rPr sz="1800" b="1" dirty="0">
                <a:latin typeface="Tahoma"/>
                <a:cs typeface="Tahoma"/>
              </a:rPr>
              <a:t>borç </a:t>
            </a:r>
            <a:r>
              <a:rPr sz="1800" b="1" spc="-5" dirty="0">
                <a:latin typeface="Tahoma"/>
                <a:cs typeface="Tahoma"/>
              </a:rPr>
              <a:t>stoku </a:t>
            </a:r>
            <a:r>
              <a:rPr sz="1800" b="1" dirty="0">
                <a:latin typeface="Tahoma"/>
                <a:cs typeface="Tahoma"/>
              </a:rPr>
              <a:t>3,7 </a:t>
            </a:r>
            <a:r>
              <a:rPr sz="1800" b="1" spc="-5" dirty="0">
                <a:latin typeface="Tahoma"/>
                <a:cs typeface="Tahoma"/>
              </a:rPr>
              <a:t>trilyon TL’ye</a:t>
            </a:r>
            <a:r>
              <a:rPr sz="1800" b="1" spc="20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ulaşmıştır.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50" spc="-5" dirty="0"/>
              <a:t>Borç stokunun </a:t>
            </a:r>
            <a:r>
              <a:rPr sz="1750" dirty="0"/>
              <a:t>%65,7’si döviz</a:t>
            </a:r>
            <a:r>
              <a:rPr sz="1750" spc="-20" dirty="0"/>
              <a:t> </a:t>
            </a:r>
            <a:r>
              <a:rPr sz="1750" spc="-5" dirty="0"/>
              <a:t>cinsindendir.</a:t>
            </a:r>
            <a:endParaRPr sz="1750"/>
          </a:p>
        </p:txBody>
      </p:sp>
      <p:sp>
        <p:nvSpPr>
          <p:cNvPr id="3" name="object 3"/>
          <p:cNvSpPr/>
          <p:nvPr/>
        </p:nvSpPr>
        <p:spPr>
          <a:xfrm>
            <a:off x="0" y="1799844"/>
            <a:ext cx="9144000" cy="340360"/>
          </a:xfrm>
          <a:custGeom>
            <a:avLst/>
            <a:gdLst/>
            <a:ahLst/>
            <a:cxnLst/>
            <a:rect l="l" t="t" r="r" b="b"/>
            <a:pathLst>
              <a:path w="9144000" h="340360">
                <a:moveTo>
                  <a:pt x="0" y="0"/>
                </a:moveTo>
                <a:lnTo>
                  <a:pt x="0" y="339851"/>
                </a:lnTo>
                <a:lnTo>
                  <a:pt x="9143999" y="339851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02866" y="1831086"/>
            <a:ext cx="49358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Merkezi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Yönetim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Borç Stoku (Ocak 2020 – Eylül</a:t>
            </a:r>
            <a:r>
              <a:rPr sz="16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36675" y="2811779"/>
            <a:ext cx="3416935" cy="2451100"/>
            <a:chOff x="836675" y="2811779"/>
            <a:chExt cx="3416935" cy="2451100"/>
          </a:xfrm>
        </p:grpSpPr>
        <p:sp>
          <p:nvSpPr>
            <p:cNvPr id="6" name="object 6"/>
            <p:cNvSpPr/>
            <p:nvPr/>
          </p:nvSpPr>
          <p:spPr>
            <a:xfrm>
              <a:off x="836675" y="2816351"/>
              <a:ext cx="3397250" cy="2441575"/>
            </a:xfrm>
            <a:custGeom>
              <a:avLst/>
              <a:gdLst/>
              <a:ahLst/>
              <a:cxnLst/>
              <a:rect l="l" t="t" r="r" b="b"/>
              <a:pathLst>
                <a:path w="3397250" h="2441575">
                  <a:moveTo>
                    <a:pt x="45720" y="2441448"/>
                  </a:moveTo>
                  <a:lnTo>
                    <a:pt x="45720" y="0"/>
                  </a:lnTo>
                </a:path>
                <a:path w="3397250" h="2441575">
                  <a:moveTo>
                    <a:pt x="0" y="2441448"/>
                  </a:moveTo>
                  <a:lnTo>
                    <a:pt x="45720" y="2441448"/>
                  </a:lnTo>
                </a:path>
                <a:path w="3397250" h="2441575">
                  <a:moveTo>
                    <a:pt x="0" y="2136648"/>
                  </a:moveTo>
                  <a:lnTo>
                    <a:pt x="45720" y="2136648"/>
                  </a:lnTo>
                </a:path>
                <a:path w="3397250" h="2441575">
                  <a:moveTo>
                    <a:pt x="0" y="1830324"/>
                  </a:moveTo>
                  <a:lnTo>
                    <a:pt x="45720" y="1830324"/>
                  </a:lnTo>
                </a:path>
                <a:path w="3397250" h="2441575">
                  <a:moveTo>
                    <a:pt x="0" y="1525524"/>
                  </a:moveTo>
                  <a:lnTo>
                    <a:pt x="45720" y="1525524"/>
                  </a:lnTo>
                </a:path>
                <a:path w="3397250" h="2441575">
                  <a:moveTo>
                    <a:pt x="0" y="1220724"/>
                  </a:moveTo>
                  <a:lnTo>
                    <a:pt x="45720" y="1220724"/>
                  </a:lnTo>
                </a:path>
                <a:path w="3397250" h="2441575">
                  <a:moveTo>
                    <a:pt x="0" y="915924"/>
                  </a:moveTo>
                  <a:lnTo>
                    <a:pt x="45720" y="915924"/>
                  </a:lnTo>
                </a:path>
                <a:path w="3397250" h="2441575">
                  <a:moveTo>
                    <a:pt x="0" y="609600"/>
                  </a:moveTo>
                  <a:lnTo>
                    <a:pt x="45720" y="609600"/>
                  </a:lnTo>
                </a:path>
                <a:path w="3397250" h="2441575">
                  <a:moveTo>
                    <a:pt x="0" y="304800"/>
                  </a:moveTo>
                  <a:lnTo>
                    <a:pt x="45720" y="304800"/>
                  </a:lnTo>
                </a:path>
                <a:path w="3397250" h="2441575">
                  <a:moveTo>
                    <a:pt x="0" y="0"/>
                  </a:moveTo>
                  <a:lnTo>
                    <a:pt x="45720" y="0"/>
                  </a:lnTo>
                </a:path>
                <a:path w="3397250" h="2441575">
                  <a:moveTo>
                    <a:pt x="45720" y="2441448"/>
                  </a:moveTo>
                  <a:lnTo>
                    <a:pt x="3396996" y="244144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83157" y="3015233"/>
              <a:ext cx="3351529" cy="1426845"/>
            </a:xfrm>
            <a:custGeom>
              <a:avLst/>
              <a:gdLst/>
              <a:ahLst/>
              <a:cxnLst/>
              <a:rect l="l" t="t" r="r" b="b"/>
              <a:pathLst>
                <a:path w="3351529" h="1426845">
                  <a:moveTo>
                    <a:pt x="0" y="1426464"/>
                  </a:moveTo>
                  <a:lnTo>
                    <a:pt x="103631" y="1382267"/>
                  </a:lnTo>
                  <a:lnTo>
                    <a:pt x="208787" y="1350264"/>
                  </a:lnTo>
                  <a:lnTo>
                    <a:pt x="313944" y="1280159"/>
                  </a:lnTo>
                  <a:lnTo>
                    <a:pt x="419100" y="1245108"/>
                  </a:lnTo>
                  <a:lnTo>
                    <a:pt x="522731" y="1240535"/>
                  </a:lnTo>
                  <a:lnTo>
                    <a:pt x="627888" y="1191767"/>
                  </a:lnTo>
                  <a:lnTo>
                    <a:pt x="733044" y="1136903"/>
                  </a:lnTo>
                  <a:lnTo>
                    <a:pt x="836675" y="1104899"/>
                  </a:lnTo>
                  <a:lnTo>
                    <a:pt x="941831" y="1060703"/>
                  </a:lnTo>
                  <a:lnTo>
                    <a:pt x="1046987" y="1100327"/>
                  </a:lnTo>
                  <a:lnTo>
                    <a:pt x="1152143" y="1135379"/>
                  </a:lnTo>
                  <a:lnTo>
                    <a:pt x="1255775" y="1120139"/>
                  </a:lnTo>
                  <a:lnTo>
                    <a:pt x="1360931" y="1107947"/>
                  </a:lnTo>
                  <a:lnTo>
                    <a:pt x="1466087" y="1051559"/>
                  </a:lnTo>
                  <a:lnTo>
                    <a:pt x="1569719" y="1053083"/>
                  </a:lnTo>
                  <a:lnTo>
                    <a:pt x="1674876" y="1021079"/>
                  </a:lnTo>
                  <a:lnTo>
                    <a:pt x="1780031" y="995171"/>
                  </a:lnTo>
                  <a:lnTo>
                    <a:pt x="1885188" y="1002791"/>
                  </a:lnTo>
                  <a:lnTo>
                    <a:pt x="1988819" y="963167"/>
                  </a:lnTo>
                  <a:lnTo>
                    <a:pt x="2093976" y="911351"/>
                  </a:lnTo>
                  <a:lnTo>
                    <a:pt x="2199131" y="858011"/>
                  </a:lnTo>
                  <a:lnTo>
                    <a:pt x="2302764" y="589788"/>
                  </a:lnTo>
                  <a:lnTo>
                    <a:pt x="2407919" y="565403"/>
                  </a:lnTo>
                  <a:lnTo>
                    <a:pt x="2513076" y="505967"/>
                  </a:lnTo>
                  <a:lnTo>
                    <a:pt x="2618231" y="443483"/>
                  </a:lnTo>
                  <a:lnTo>
                    <a:pt x="2721864" y="344424"/>
                  </a:lnTo>
                  <a:lnTo>
                    <a:pt x="2827019" y="335279"/>
                  </a:lnTo>
                  <a:lnTo>
                    <a:pt x="2932176" y="188975"/>
                  </a:lnTo>
                  <a:lnTo>
                    <a:pt x="3035807" y="147827"/>
                  </a:lnTo>
                  <a:lnTo>
                    <a:pt x="3140964" y="32003"/>
                  </a:lnTo>
                  <a:lnTo>
                    <a:pt x="3246119" y="13715"/>
                  </a:lnTo>
                  <a:lnTo>
                    <a:pt x="3351276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83157" y="3761993"/>
              <a:ext cx="3351529" cy="1092835"/>
            </a:xfrm>
            <a:custGeom>
              <a:avLst/>
              <a:gdLst/>
              <a:ahLst/>
              <a:cxnLst/>
              <a:rect l="l" t="t" r="r" b="b"/>
              <a:pathLst>
                <a:path w="3351529" h="1092835">
                  <a:moveTo>
                    <a:pt x="0" y="1092707"/>
                  </a:moveTo>
                  <a:lnTo>
                    <a:pt x="103631" y="1050035"/>
                  </a:lnTo>
                  <a:lnTo>
                    <a:pt x="208787" y="1021079"/>
                  </a:lnTo>
                  <a:lnTo>
                    <a:pt x="313944" y="984503"/>
                  </a:lnTo>
                  <a:lnTo>
                    <a:pt x="419100" y="992123"/>
                  </a:lnTo>
                  <a:lnTo>
                    <a:pt x="522731" y="996695"/>
                  </a:lnTo>
                  <a:lnTo>
                    <a:pt x="627888" y="950975"/>
                  </a:lnTo>
                  <a:lnTo>
                    <a:pt x="733044" y="894587"/>
                  </a:lnTo>
                  <a:lnTo>
                    <a:pt x="836675" y="858011"/>
                  </a:lnTo>
                  <a:lnTo>
                    <a:pt x="941831" y="807719"/>
                  </a:lnTo>
                  <a:lnTo>
                    <a:pt x="1046987" y="836675"/>
                  </a:lnTo>
                  <a:lnTo>
                    <a:pt x="1152143" y="874775"/>
                  </a:lnTo>
                  <a:lnTo>
                    <a:pt x="1255775" y="868679"/>
                  </a:lnTo>
                  <a:lnTo>
                    <a:pt x="1360931" y="858011"/>
                  </a:lnTo>
                  <a:lnTo>
                    <a:pt x="1466087" y="812291"/>
                  </a:lnTo>
                  <a:lnTo>
                    <a:pt x="1569719" y="816863"/>
                  </a:lnTo>
                  <a:lnTo>
                    <a:pt x="1674876" y="789431"/>
                  </a:lnTo>
                  <a:lnTo>
                    <a:pt x="1780031" y="763523"/>
                  </a:lnTo>
                  <a:lnTo>
                    <a:pt x="1885188" y="786383"/>
                  </a:lnTo>
                  <a:lnTo>
                    <a:pt x="1988819" y="760475"/>
                  </a:lnTo>
                  <a:lnTo>
                    <a:pt x="2093976" y="717803"/>
                  </a:lnTo>
                  <a:lnTo>
                    <a:pt x="2199131" y="664463"/>
                  </a:lnTo>
                  <a:lnTo>
                    <a:pt x="2302764" y="403859"/>
                  </a:lnTo>
                  <a:lnTo>
                    <a:pt x="2407919" y="388619"/>
                  </a:lnTo>
                  <a:lnTo>
                    <a:pt x="2513076" y="339851"/>
                  </a:lnTo>
                  <a:lnTo>
                    <a:pt x="2618231" y="297179"/>
                  </a:lnTo>
                  <a:lnTo>
                    <a:pt x="2721864" y="239267"/>
                  </a:lnTo>
                  <a:lnTo>
                    <a:pt x="2827019" y="243839"/>
                  </a:lnTo>
                  <a:lnTo>
                    <a:pt x="2932176" y="106679"/>
                  </a:lnTo>
                  <a:lnTo>
                    <a:pt x="3035807" y="91439"/>
                  </a:lnTo>
                  <a:lnTo>
                    <a:pt x="3140964" y="0"/>
                  </a:lnTo>
                  <a:lnTo>
                    <a:pt x="3246119" y="3047"/>
                  </a:lnTo>
                  <a:lnTo>
                    <a:pt x="3351276" y="21335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029583" y="2758185"/>
            <a:ext cx="408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3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,</a:t>
            </a:r>
            <a:r>
              <a:rPr sz="1200" b="1" spc="5" dirty="0">
                <a:solidFill>
                  <a:srgbClr val="001F5F"/>
                </a:solidFill>
                <a:latin typeface="Arial"/>
                <a:cs typeface="Arial"/>
              </a:rPr>
              <a:t>6</a:t>
            </a: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75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29583" y="3527552"/>
            <a:ext cx="408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,</a:t>
            </a:r>
            <a:r>
              <a:rPr sz="1200" b="1" spc="5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15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7327" y="2700909"/>
            <a:ext cx="407670" cy="2650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9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96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96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96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96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96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96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96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7876" y="5297804"/>
            <a:ext cx="3561079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2405" y="634060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12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62405" y="6107429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12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739" y="5956503"/>
            <a:ext cx="3863340" cy="86360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12903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Merkezi Yönetim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Borç</a:t>
            </a:r>
            <a:r>
              <a:rPr sz="12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Stoku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12903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Merkezi Yönetim Döviz Cinsi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Borç</a:t>
            </a:r>
            <a:r>
              <a:rPr sz="12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Stoku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25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HMB,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828032" y="2811779"/>
            <a:ext cx="3497579" cy="2451100"/>
            <a:chOff x="4828032" y="2811779"/>
            <a:chExt cx="3497579" cy="2451100"/>
          </a:xfrm>
        </p:grpSpPr>
        <p:sp>
          <p:nvSpPr>
            <p:cNvPr id="17" name="object 17"/>
            <p:cNvSpPr/>
            <p:nvPr/>
          </p:nvSpPr>
          <p:spPr>
            <a:xfrm>
              <a:off x="4828032" y="2816351"/>
              <a:ext cx="3477895" cy="2441575"/>
            </a:xfrm>
            <a:custGeom>
              <a:avLst/>
              <a:gdLst/>
              <a:ahLst/>
              <a:cxnLst/>
              <a:rect l="l" t="t" r="r" b="b"/>
              <a:pathLst>
                <a:path w="3477895" h="2441575">
                  <a:moveTo>
                    <a:pt x="45719" y="2441448"/>
                  </a:moveTo>
                  <a:lnTo>
                    <a:pt x="45719" y="0"/>
                  </a:lnTo>
                </a:path>
                <a:path w="3477895" h="2441575">
                  <a:moveTo>
                    <a:pt x="0" y="2441448"/>
                  </a:moveTo>
                  <a:lnTo>
                    <a:pt x="45719" y="2441448"/>
                  </a:lnTo>
                </a:path>
                <a:path w="3477895" h="2441575">
                  <a:moveTo>
                    <a:pt x="0" y="1953768"/>
                  </a:moveTo>
                  <a:lnTo>
                    <a:pt x="45719" y="1953768"/>
                  </a:lnTo>
                </a:path>
                <a:path w="3477895" h="2441575">
                  <a:moveTo>
                    <a:pt x="0" y="1464564"/>
                  </a:moveTo>
                  <a:lnTo>
                    <a:pt x="45719" y="1464564"/>
                  </a:lnTo>
                </a:path>
                <a:path w="3477895" h="2441575">
                  <a:moveTo>
                    <a:pt x="0" y="976884"/>
                  </a:moveTo>
                  <a:lnTo>
                    <a:pt x="45719" y="976884"/>
                  </a:lnTo>
                </a:path>
                <a:path w="3477895" h="2441575">
                  <a:moveTo>
                    <a:pt x="0" y="487680"/>
                  </a:moveTo>
                  <a:lnTo>
                    <a:pt x="45719" y="487680"/>
                  </a:lnTo>
                </a:path>
                <a:path w="3477895" h="2441575">
                  <a:moveTo>
                    <a:pt x="0" y="0"/>
                  </a:moveTo>
                  <a:lnTo>
                    <a:pt x="45719" y="0"/>
                  </a:lnTo>
                </a:path>
                <a:path w="3477895" h="2441575">
                  <a:moveTo>
                    <a:pt x="45719" y="2441448"/>
                  </a:moveTo>
                  <a:lnTo>
                    <a:pt x="3477767" y="244144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872990" y="3041141"/>
              <a:ext cx="3434079" cy="1777364"/>
            </a:xfrm>
            <a:custGeom>
              <a:avLst/>
              <a:gdLst/>
              <a:ahLst/>
              <a:cxnLst/>
              <a:rect l="l" t="t" r="r" b="b"/>
              <a:pathLst>
                <a:path w="3434079" h="1777364">
                  <a:moveTo>
                    <a:pt x="0" y="1776984"/>
                  </a:moveTo>
                  <a:lnTo>
                    <a:pt x="108204" y="1543812"/>
                  </a:lnTo>
                  <a:lnTo>
                    <a:pt x="214884" y="1417320"/>
                  </a:lnTo>
                  <a:lnTo>
                    <a:pt x="323088" y="1427988"/>
                  </a:lnTo>
                  <a:lnTo>
                    <a:pt x="429768" y="1676400"/>
                  </a:lnTo>
                  <a:lnTo>
                    <a:pt x="536448" y="1741932"/>
                  </a:lnTo>
                  <a:lnTo>
                    <a:pt x="644651" y="1549908"/>
                  </a:lnTo>
                  <a:lnTo>
                    <a:pt x="751332" y="1292352"/>
                  </a:lnTo>
                  <a:lnTo>
                    <a:pt x="858012" y="1132332"/>
                  </a:lnTo>
                  <a:lnTo>
                    <a:pt x="966215" y="917448"/>
                  </a:lnTo>
                  <a:lnTo>
                    <a:pt x="1072896" y="979932"/>
                  </a:lnTo>
                  <a:lnTo>
                    <a:pt x="1181100" y="1124712"/>
                  </a:lnTo>
                  <a:lnTo>
                    <a:pt x="1287780" y="1153668"/>
                  </a:lnTo>
                  <a:lnTo>
                    <a:pt x="1394460" y="1124712"/>
                  </a:lnTo>
                  <a:lnTo>
                    <a:pt x="1502664" y="1002792"/>
                  </a:lnTo>
                  <a:lnTo>
                    <a:pt x="1609344" y="1034796"/>
                  </a:lnTo>
                  <a:lnTo>
                    <a:pt x="1716024" y="961644"/>
                  </a:lnTo>
                  <a:lnTo>
                    <a:pt x="1824228" y="883920"/>
                  </a:lnTo>
                  <a:lnTo>
                    <a:pt x="1930908" y="1024128"/>
                  </a:lnTo>
                  <a:lnTo>
                    <a:pt x="2039112" y="996696"/>
                  </a:lnTo>
                  <a:lnTo>
                    <a:pt x="2145791" y="903732"/>
                  </a:lnTo>
                  <a:lnTo>
                    <a:pt x="2252471" y="748284"/>
                  </a:lnTo>
                  <a:lnTo>
                    <a:pt x="2360676" y="164592"/>
                  </a:lnTo>
                  <a:lnTo>
                    <a:pt x="2467356" y="161544"/>
                  </a:lnTo>
                  <a:lnTo>
                    <a:pt x="2574036" y="106680"/>
                  </a:lnTo>
                  <a:lnTo>
                    <a:pt x="2682240" y="106680"/>
                  </a:lnTo>
                  <a:lnTo>
                    <a:pt x="2788919" y="146304"/>
                  </a:lnTo>
                  <a:lnTo>
                    <a:pt x="2897124" y="204216"/>
                  </a:lnTo>
                  <a:lnTo>
                    <a:pt x="3003804" y="0"/>
                  </a:lnTo>
                  <a:lnTo>
                    <a:pt x="3110484" y="68580"/>
                  </a:lnTo>
                  <a:lnTo>
                    <a:pt x="3218688" y="0"/>
                  </a:lnTo>
                  <a:lnTo>
                    <a:pt x="3325367" y="68580"/>
                  </a:lnTo>
                  <a:lnTo>
                    <a:pt x="3433571" y="195072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560823" y="514299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60823" y="4654677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60823" y="4166107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60823" y="3677792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60823" y="3188919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65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60823" y="2700909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69537" y="5297804"/>
            <a:ext cx="3642360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145271" y="3277615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65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,7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01436" y="2370201"/>
            <a:ext cx="28105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Döviz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Cinsi Borç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Stokunun </a:t>
            </a:r>
            <a:r>
              <a:rPr sz="1400" spc="-20" dirty="0">
                <a:solidFill>
                  <a:prstClr val="black"/>
                </a:solidFill>
                <a:latin typeface="Tahoma"/>
                <a:cs typeface="Tahoma"/>
              </a:rPr>
              <a:t>Payı</a:t>
            </a:r>
            <a:r>
              <a:rPr sz="1400"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(%)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64767" y="2355595"/>
            <a:ext cx="31324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Merkezi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Yönetim Borç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Stoku (milyar</a:t>
            </a:r>
            <a:r>
              <a:rPr sz="1400" spc="-9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TL)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82515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76046"/>
            <a:ext cx="82321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2022’nin ikinci çeyreğinde </a:t>
            </a:r>
            <a:r>
              <a:rPr sz="1800" b="1" dirty="0">
                <a:latin typeface="Tahoma"/>
                <a:cs typeface="Tahoma"/>
              </a:rPr>
              <a:t>Merkezi </a:t>
            </a:r>
            <a:r>
              <a:rPr sz="1800" b="1" spc="-5" dirty="0">
                <a:latin typeface="Tahoma"/>
                <a:cs typeface="Tahoma"/>
              </a:rPr>
              <a:t>Yönetim </a:t>
            </a:r>
            <a:r>
              <a:rPr sz="1800" b="1" dirty="0">
                <a:latin typeface="Tahoma"/>
                <a:cs typeface="Tahoma"/>
              </a:rPr>
              <a:t>borç </a:t>
            </a:r>
            <a:r>
              <a:rPr sz="1800" b="1" spc="-5" dirty="0">
                <a:latin typeface="Tahoma"/>
                <a:cs typeface="Tahoma"/>
              </a:rPr>
              <a:t>stokunun GSYİH</a:t>
            </a:r>
            <a:r>
              <a:rPr sz="1800" b="1" spc="60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oranı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Tahoma"/>
                <a:cs typeface="Tahoma"/>
              </a:rPr>
              <a:t>%33,7’ye</a:t>
            </a:r>
            <a:r>
              <a:rPr sz="1800" b="1" spc="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gerilemiştir.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671" y="6391147"/>
            <a:ext cx="2515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HMB,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hesaplamaları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031492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83460" y="2061463"/>
            <a:ext cx="5582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Merkezi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Yönetim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Borç Stoku /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GSYİH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(%) 2020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Ç1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– 2022</a:t>
            </a:r>
            <a:r>
              <a:rPr sz="16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Ç2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9852" y="5824728"/>
            <a:ext cx="7966075" cy="0"/>
          </a:xfrm>
          <a:custGeom>
            <a:avLst/>
            <a:gdLst/>
            <a:ahLst/>
            <a:cxnLst/>
            <a:rect l="l" t="t" r="r" b="b"/>
            <a:pathLst>
              <a:path w="7966075">
                <a:moveTo>
                  <a:pt x="0" y="0"/>
                </a:moveTo>
                <a:lnTo>
                  <a:pt x="7965948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12460" y="5859576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1698" y="5859576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2020-Ç1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6636" y="3796284"/>
            <a:ext cx="441959" cy="202882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55"/>
              </a:spcBef>
            </a:pPr>
            <a:endParaRPr sz="10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0485"/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32,8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21304" y="5859576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2020-Ç4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15409" y="5859576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13688" y="3179064"/>
            <a:ext cx="441959" cy="264604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19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0485"/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36,7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8750" y="5859576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2020-Ç2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06267" y="3305555"/>
            <a:ext cx="443865" cy="251968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14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0485"/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35,9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09216" y="2750820"/>
            <a:ext cx="443865" cy="307403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2390">
              <a:spcBef>
                <a:spcPts val="894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39,4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25776" y="5859576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2020-Ç3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04786" y="5859576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2022-Ç1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03320" y="3241548"/>
            <a:ext cx="441959" cy="258318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sz="16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0485"/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36,3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92952" y="2988564"/>
            <a:ext cx="441959" cy="283654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12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1755"/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37,9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18357" y="5859576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00371" y="3528059"/>
            <a:ext cx="441959" cy="229679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0485">
              <a:spcBef>
                <a:spcPts val="815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34,5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95900" y="3637788"/>
            <a:ext cx="443865" cy="218694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1755"/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33,8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09513" y="5859576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90004" y="3099816"/>
            <a:ext cx="441959" cy="272542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0485">
              <a:spcBef>
                <a:spcPts val="102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37,2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01839" y="5859576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2022-Ç2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85531" y="3654552"/>
            <a:ext cx="443865" cy="217043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15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1755"/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33,7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528059" y="2369820"/>
            <a:ext cx="3183890" cy="3717925"/>
          </a:xfrm>
          <a:custGeom>
            <a:avLst/>
            <a:gdLst/>
            <a:ahLst/>
            <a:cxnLst/>
            <a:rect l="l" t="t" r="r" b="b"/>
            <a:pathLst>
              <a:path w="3183890" h="3717925">
                <a:moveTo>
                  <a:pt x="17272" y="13715"/>
                </a:moveTo>
                <a:lnTo>
                  <a:pt x="0" y="3717353"/>
                </a:lnTo>
              </a:path>
              <a:path w="3183890" h="3717925">
                <a:moveTo>
                  <a:pt x="3183509" y="0"/>
                </a:moveTo>
                <a:lnTo>
                  <a:pt x="3166871" y="3679799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73494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20129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Enflasyon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615737"/>
            <a:ext cx="6767830" cy="2663825"/>
          </a:xfrm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355600" indent="-342900">
              <a:spcBef>
                <a:spcPts val="143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Tüketici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 enflasyonu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Tüketici Fiyat Endeksi (TÜFE) ve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özel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kapsamlı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gösterge -</a:t>
            </a:r>
            <a:r>
              <a:rPr spc="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Tüketici Fiyat Endeksi (TÜFE) ve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alt</a:t>
            </a:r>
            <a:r>
              <a:rPr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kalemler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Üretici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enflasyonu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Yurt İçi Üretici Fiyat Endeksi (Yİ-ÜFE) ve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imalat alt</a:t>
            </a:r>
            <a:r>
              <a:rPr spc="4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endeksi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Yurt İçi Üretici Fiyat Endeksi (Yİ-ÜFE) ve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alt</a:t>
            </a:r>
            <a:r>
              <a:rPr spc="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kalemler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015"/>
            <a:ext cx="656590" cy="4571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 err="1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srgbClr val="CADDEB"/>
                </a:solidFill>
                <a:latin typeface="Tahoma"/>
                <a:cs typeface="Tahoma"/>
              </a:rPr>
              <a:t>3</a:t>
            </a:r>
            <a:r>
              <a:rPr lang="tr-TR" sz="1400" dirty="0">
                <a:solidFill>
                  <a:srgbClr val="CADDEB"/>
                </a:solidFill>
                <a:latin typeface="Tahoma"/>
                <a:cs typeface="Tahoma"/>
              </a:rPr>
              <a:t>5</a:t>
            </a:r>
            <a:endParaRPr lang="tr-TR" sz="1400" dirty="0" smtClean="0">
              <a:solidFill>
                <a:srgbClr val="CADDEB"/>
              </a:solidFill>
              <a:latin typeface="Tahoma"/>
              <a:cs typeface="Tahoma"/>
            </a:endParaRPr>
          </a:p>
          <a:p>
            <a:pPr marL="12700">
              <a:spcBef>
                <a:spcPts val="105"/>
              </a:spcBef>
            </a:pPr>
            <a:endParaRPr sz="1400"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82671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004442"/>
            <a:ext cx="76892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spc="-5" dirty="0">
                <a:latin typeface="Tahoma"/>
                <a:cs typeface="Tahoma"/>
              </a:rPr>
              <a:t>Eylül ayında </a:t>
            </a:r>
            <a:r>
              <a:rPr sz="1750" b="1" dirty="0">
                <a:latin typeface="Tahoma"/>
                <a:cs typeface="Tahoma"/>
              </a:rPr>
              <a:t>tüketici </a:t>
            </a:r>
            <a:r>
              <a:rPr sz="1750" b="1" spc="-5" dirty="0">
                <a:latin typeface="Tahoma"/>
                <a:cs typeface="Tahoma"/>
              </a:rPr>
              <a:t>enflasyonu </a:t>
            </a:r>
            <a:r>
              <a:rPr sz="1750" b="1" dirty="0">
                <a:latin typeface="Tahoma"/>
                <a:cs typeface="Tahoma"/>
              </a:rPr>
              <a:t>%83,5’e</a:t>
            </a:r>
            <a:r>
              <a:rPr sz="1750" b="1" spc="10" dirty="0">
                <a:latin typeface="Tahoma"/>
                <a:cs typeface="Tahoma"/>
              </a:rPr>
              <a:t> </a:t>
            </a:r>
            <a:r>
              <a:rPr sz="1750" b="1" spc="-5" dirty="0">
                <a:latin typeface="Tahoma"/>
                <a:cs typeface="Tahoma"/>
              </a:rPr>
              <a:t>yükselmiştir.</a:t>
            </a:r>
            <a:endParaRPr sz="17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50" dirty="0"/>
              <a:t>Temel </a:t>
            </a:r>
            <a:r>
              <a:rPr sz="1750" spc="-5" dirty="0"/>
              <a:t>eğilim göstergelerinden TÜFE-C endeksinin yıllık değişimi ise</a:t>
            </a:r>
            <a:r>
              <a:rPr sz="1750" spc="120" dirty="0"/>
              <a:t> </a:t>
            </a:r>
            <a:r>
              <a:rPr sz="1750" dirty="0"/>
              <a:t>%68,1’dir.</a:t>
            </a:r>
            <a:endParaRPr sz="1750"/>
          </a:p>
        </p:txBody>
      </p:sp>
      <p:sp>
        <p:nvSpPr>
          <p:cNvPr id="3" name="object 3"/>
          <p:cNvSpPr/>
          <p:nvPr/>
        </p:nvSpPr>
        <p:spPr>
          <a:xfrm>
            <a:off x="4572" y="1929383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1263" y="1962404"/>
            <a:ext cx="82257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TÜFE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 özel kapsamlı enflasyon göstergesi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- C*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(yıllık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değişim, %) Ocak 2020 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Eylül</a:t>
            </a:r>
            <a:r>
              <a:rPr sz="1600" spc="3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414" y="6054648"/>
            <a:ext cx="8786495" cy="514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>
              <a:spcBef>
                <a:spcPts val="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*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Enflasyonun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temel eğilimini göstermek amacıyla hesaplanan özel kapsamlı göstergelerden </a:t>
            </a:r>
            <a:r>
              <a:rPr sz="1000" dirty="0">
                <a:solidFill>
                  <a:prstClr val="black"/>
                </a:solidFill>
                <a:latin typeface="Tahoma"/>
                <a:cs typeface="Tahoma"/>
              </a:rPr>
              <a:t>TÜFE-C,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enerji, gıda ve alkolsüz içecekler, alkollü içkiler ile tütün 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ürünleri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ve altın hariç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TÜFE’yi</a:t>
            </a:r>
            <a:r>
              <a:rPr sz="1000" spc="9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göstermektedir.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1809" y="2692717"/>
            <a:ext cx="7564120" cy="2544445"/>
            <a:chOff x="761809" y="2692717"/>
            <a:chExt cx="7564120" cy="2544445"/>
          </a:xfrm>
        </p:grpSpPr>
        <p:sp>
          <p:nvSpPr>
            <p:cNvPr id="7" name="object 7"/>
            <p:cNvSpPr/>
            <p:nvPr/>
          </p:nvSpPr>
          <p:spPr>
            <a:xfrm>
              <a:off x="766572" y="2697479"/>
              <a:ext cx="7539355" cy="2534920"/>
            </a:xfrm>
            <a:custGeom>
              <a:avLst/>
              <a:gdLst/>
              <a:ahLst/>
              <a:cxnLst/>
              <a:rect l="l" t="t" r="r" b="b"/>
              <a:pathLst>
                <a:path w="7539355" h="2534920">
                  <a:moveTo>
                    <a:pt x="50291" y="2534412"/>
                  </a:moveTo>
                  <a:lnTo>
                    <a:pt x="50291" y="0"/>
                  </a:lnTo>
                </a:path>
                <a:path w="7539355" h="2534920">
                  <a:moveTo>
                    <a:pt x="0" y="2534412"/>
                  </a:moveTo>
                  <a:lnTo>
                    <a:pt x="50291" y="2534412"/>
                  </a:lnTo>
                </a:path>
                <a:path w="7539355" h="2534920">
                  <a:moveTo>
                    <a:pt x="0" y="2252472"/>
                  </a:moveTo>
                  <a:lnTo>
                    <a:pt x="50291" y="2252472"/>
                  </a:lnTo>
                </a:path>
                <a:path w="7539355" h="2534920">
                  <a:moveTo>
                    <a:pt x="0" y="1972056"/>
                  </a:moveTo>
                  <a:lnTo>
                    <a:pt x="50291" y="1972056"/>
                  </a:lnTo>
                </a:path>
                <a:path w="7539355" h="2534920">
                  <a:moveTo>
                    <a:pt x="0" y="1690116"/>
                  </a:moveTo>
                  <a:lnTo>
                    <a:pt x="50291" y="1690116"/>
                  </a:lnTo>
                </a:path>
                <a:path w="7539355" h="2534920">
                  <a:moveTo>
                    <a:pt x="0" y="1408176"/>
                  </a:moveTo>
                  <a:lnTo>
                    <a:pt x="50291" y="1408176"/>
                  </a:lnTo>
                </a:path>
                <a:path w="7539355" h="2534920">
                  <a:moveTo>
                    <a:pt x="0" y="1126236"/>
                  </a:moveTo>
                  <a:lnTo>
                    <a:pt x="50291" y="1126236"/>
                  </a:lnTo>
                </a:path>
                <a:path w="7539355" h="2534920">
                  <a:moveTo>
                    <a:pt x="0" y="844296"/>
                  </a:moveTo>
                  <a:lnTo>
                    <a:pt x="50291" y="844296"/>
                  </a:lnTo>
                </a:path>
                <a:path w="7539355" h="2534920">
                  <a:moveTo>
                    <a:pt x="0" y="562356"/>
                  </a:moveTo>
                  <a:lnTo>
                    <a:pt x="50291" y="562356"/>
                  </a:lnTo>
                </a:path>
                <a:path w="7539355" h="2534920">
                  <a:moveTo>
                    <a:pt x="0" y="281940"/>
                  </a:moveTo>
                  <a:lnTo>
                    <a:pt x="50291" y="281940"/>
                  </a:lnTo>
                </a:path>
                <a:path w="7539355" h="2534920">
                  <a:moveTo>
                    <a:pt x="0" y="0"/>
                  </a:moveTo>
                  <a:lnTo>
                    <a:pt x="50291" y="0"/>
                  </a:lnTo>
                </a:path>
                <a:path w="7539355" h="2534920">
                  <a:moveTo>
                    <a:pt x="50291" y="2534412"/>
                  </a:moveTo>
                  <a:lnTo>
                    <a:pt x="7539228" y="253441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17626" y="2881121"/>
              <a:ext cx="7489190" cy="2044064"/>
            </a:xfrm>
            <a:custGeom>
              <a:avLst/>
              <a:gdLst/>
              <a:ahLst/>
              <a:cxnLst/>
              <a:rect l="l" t="t" r="r" b="b"/>
              <a:pathLst>
                <a:path w="7489190" h="2044064">
                  <a:moveTo>
                    <a:pt x="0" y="2007108"/>
                  </a:moveTo>
                  <a:lnTo>
                    <a:pt x="234696" y="2002535"/>
                  </a:lnTo>
                  <a:lnTo>
                    <a:pt x="467868" y="2016252"/>
                  </a:lnTo>
                  <a:lnTo>
                    <a:pt x="702564" y="2043683"/>
                  </a:lnTo>
                  <a:lnTo>
                    <a:pt x="935736" y="2029967"/>
                  </a:lnTo>
                  <a:lnTo>
                    <a:pt x="1170432" y="1996439"/>
                  </a:lnTo>
                  <a:lnTo>
                    <a:pt x="1403604" y="2019300"/>
                  </a:lnTo>
                  <a:lnTo>
                    <a:pt x="1638300" y="2019300"/>
                  </a:lnTo>
                  <a:lnTo>
                    <a:pt x="1871472" y="2022347"/>
                  </a:lnTo>
                  <a:lnTo>
                    <a:pt x="2106168" y="2016252"/>
                  </a:lnTo>
                  <a:lnTo>
                    <a:pt x="2339340" y="1956815"/>
                  </a:lnTo>
                  <a:lnTo>
                    <a:pt x="2574036" y="1940052"/>
                  </a:lnTo>
                  <a:lnTo>
                    <a:pt x="2808732" y="1929383"/>
                  </a:lnTo>
                  <a:lnTo>
                    <a:pt x="3041904" y="1911095"/>
                  </a:lnTo>
                  <a:lnTo>
                    <a:pt x="3276600" y="1894332"/>
                  </a:lnTo>
                  <a:lnTo>
                    <a:pt x="3509772" y="1869947"/>
                  </a:lnTo>
                  <a:lnTo>
                    <a:pt x="3744468" y="1883664"/>
                  </a:lnTo>
                  <a:lnTo>
                    <a:pt x="3977640" y="1857755"/>
                  </a:lnTo>
                  <a:lnTo>
                    <a:pt x="4212336" y="1816608"/>
                  </a:lnTo>
                  <a:lnTo>
                    <a:pt x="4445508" y="1807464"/>
                  </a:lnTo>
                  <a:lnTo>
                    <a:pt x="4680204" y="1799844"/>
                  </a:lnTo>
                  <a:lnTo>
                    <a:pt x="4913376" y="1790700"/>
                  </a:lnTo>
                  <a:lnTo>
                    <a:pt x="5148072" y="1751076"/>
                  </a:lnTo>
                  <a:lnTo>
                    <a:pt x="5382768" y="1335023"/>
                  </a:lnTo>
                  <a:lnTo>
                    <a:pt x="5615940" y="979932"/>
                  </a:lnTo>
                  <a:lnTo>
                    <a:pt x="5850635" y="818388"/>
                  </a:lnTo>
                  <a:lnTo>
                    <a:pt x="6083808" y="629412"/>
                  </a:lnTo>
                  <a:lnTo>
                    <a:pt x="6318504" y="381000"/>
                  </a:lnTo>
                  <a:lnTo>
                    <a:pt x="6551676" y="280415"/>
                  </a:lnTo>
                  <a:lnTo>
                    <a:pt x="6786372" y="137160"/>
                  </a:lnTo>
                  <a:lnTo>
                    <a:pt x="7019544" y="109727"/>
                  </a:lnTo>
                  <a:lnTo>
                    <a:pt x="7254240" y="91439"/>
                  </a:lnTo>
                  <a:lnTo>
                    <a:pt x="748893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17626" y="3313937"/>
              <a:ext cx="7489190" cy="1640205"/>
            </a:xfrm>
            <a:custGeom>
              <a:avLst/>
              <a:gdLst/>
              <a:ahLst/>
              <a:cxnLst/>
              <a:rect l="l" t="t" r="r" b="b"/>
              <a:pathLst>
                <a:path w="7489190" h="1640204">
                  <a:moveTo>
                    <a:pt x="0" y="1639824"/>
                  </a:moveTo>
                  <a:lnTo>
                    <a:pt x="234696" y="1636776"/>
                  </a:lnTo>
                  <a:lnTo>
                    <a:pt x="467868" y="1623060"/>
                  </a:lnTo>
                  <a:lnTo>
                    <a:pt x="702564" y="1639824"/>
                  </a:lnTo>
                  <a:lnTo>
                    <a:pt x="935736" y="1627632"/>
                  </a:lnTo>
                  <a:lnTo>
                    <a:pt x="1170432" y="1591056"/>
                  </a:lnTo>
                  <a:lnTo>
                    <a:pt x="1403604" y="1630680"/>
                  </a:lnTo>
                  <a:lnTo>
                    <a:pt x="1638300" y="1609344"/>
                  </a:lnTo>
                  <a:lnTo>
                    <a:pt x="1871472" y="1600200"/>
                  </a:lnTo>
                  <a:lnTo>
                    <a:pt x="2106168" y="1594104"/>
                  </a:lnTo>
                  <a:lnTo>
                    <a:pt x="2339340" y="1543812"/>
                  </a:lnTo>
                  <a:lnTo>
                    <a:pt x="2574036" y="1516380"/>
                  </a:lnTo>
                  <a:lnTo>
                    <a:pt x="2808732" y="1481328"/>
                  </a:lnTo>
                  <a:lnTo>
                    <a:pt x="3041904" y="1461516"/>
                  </a:lnTo>
                  <a:lnTo>
                    <a:pt x="3276600" y="1441704"/>
                  </a:lnTo>
                  <a:lnTo>
                    <a:pt x="3509772" y="1417320"/>
                  </a:lnTo>
                  <a:lnTo>
                    <a:pt x="3744468" y="1440180"/>
                  </a:lnTo>
                  <a:lnTo>
                    <a:pt x="3977640" y="1424939"/>
                  </a:lnTo>
                  <a:lnTo>
                    <a:pt x="4212336" y="1434084"/>
                  </a:lnTo>
                  <a:lnTo>
                    <a:pt x="4445508" y="1444752"/>
                  </a:lnTo>
                  <a:lnTo>
                    <a:pt x="4680204" y="1440180"/>
                  </a:lnTo>
                  <a:lnTo>
                    <a:pt x="4913376" y="1444752"/>
                  </a:lnTo>
                  <a:lnTo>
                    <a:pt x="5148072" y="1423416"/>
                  </a:lnTo>
                  <a:lnTo>
                    <a:pt x="5382768" y="1019556"/>
                  </a:lnTo>
                  <a:lnTo>
                    <a:pt x="5615940" y="807719"/>
                  </a:lnTo>
                  <a:lnTo>
                    <a:pt x="5850635" y="678180"/>
                  </a:lnTo>
                  <a:lnTo>
                    <a:pt x="6083808" y="554736"/>
                  </a:lnTo>
                  <a:lnTo>
                    <a:pt x="6318504" y="443484"/>
                  </a:lnTo>
                  <a:lnTo>
                    <a:pt x="6551676" y="339851"/>
                  </a:lnTo>
                  <a:lnTo>
                    <a:pt x="6786372" y="304800"/>
                  </a:lnTo>
                  <a:lnTo>
                    <a:pt x="7019544" y="181356"/>
                  </a:lnTo>
                  <a:lnTo>
                    <a:pt x="7254240" y="56387"/>
                  </a:lnTo>
                  <a:lnTo>
                    <a:pt x="7488935" y="0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95706" y="2486786"/>
            <a:ext cx="193040" cy="284289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7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2649" y="5269738"/>
            <a:ext cx="7699375" cy="62674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1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1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5244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5244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5244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5244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5244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5244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5244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5244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5244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26094" y="2629280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13306C"/>
                </a:solidFill>
                <a:latin typeface="Tahoma"/>
                <a:cs typeface="Tahoma"/>
              </a:rPr>
              <a:t>83,5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26094" y="3062732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68,1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279397" y="2823972"/>
            <a:ext cx="176530" cy="271780"/>
            <a:chOff x="1279397" y="2823972"/>
            <a:chExt cx="176530" cy="271780"/>
          </a:xfrm>
        </p:grpSpPr>
        <p:sp>
          <p:nvSpPr>
            <p:cNvPr id="15" name="object 15"/>
            <p:cNvSpPr/>
            <p:nvPr/>
          </p:nvSpPr>
          <p:spPr>
            <a:xfrm>
              <a:off x="1279397" y="2843022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6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279397" y="3076194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6" y="0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511553" y="2693415"/>
            <a:ext cx="379095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Ü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FE  C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55448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42160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9144000" y="0"/>
                </a:moveTo>
                <a:lnTo>
                  <a:pt x="0" y="0"/>
                </a:lnTo>
                <a:lnTo>
                  <a:pt x="0" y="338327"/>
                </a:lnTo>
                <a:lnTo>
                  <a:pt x="9144000" y="33832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29889" y="2075179"/>
            <a:ext cx="32842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TÜFE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alt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kalemler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(%)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Eylül</a:t>
            </a:r>
            <a:r>
              <a:rPr sz="1600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913638"/>
            <a:ext cx="8470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Eylül ayında aylık tüketici enflasyon </a:t>
            </a:r>
            <a:r>
              <a:rPr sz="1800" b="1" dirty="0">
                <a:latin typeface="Tahoma"/>
                <a:cs typeface="Tahoma"/>
              </a:rPr>
              <a:t>oranı </a:t>
            </a:r>
            <a:r>
              <a:rPr sz="1800" b="1" spc="-5" dirty="0">
                <a:latin typeface="Tahoma"/>
                <a:cs typeface="Tahoma"/>
              </a:rPr>
              <a:t>%3,1’dir; </a:t>
            </a:r>
            <a:r>
              <a:rPr sz="1800" b="1" dirty="0">
                <a:latin typeface="Tahoma"/>
                <a:cs typeface="Tahoma"/>
              </a:rPr>
              <a:t>konut </a:t>
            </a:r>
            <a:r>
              <a:rPr sz="1800" b="1" spc="-5" dirty="0">
                <a:latin typeface="Tahoma"/>
                <a:cs typeface="Tahoma"/>
              </a:rPr>
              <a:t>grubunda aylık  fiyat artışları </a:t>
            </a:r>
            <a:r>
              <a:rPr sz="1800" b="1" dirty="0">
                <a:latin typeface="Tahoma"/>
                <a:cs typeface="Tahoma"/>
              </a:rPr>
              <a:t>%10 düzeyinde</a:t>
            </a:r>
            <a:r>
              <a:rPr sz="1800" b="1" spc="1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gerçekleşmiştir.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10" dirty="0"/>
              <a:t>Yıllık </a:t>
            </a:r>
            <a:r>
              <a:rPr sz="1800" spc="-5" dirty="0"/>
              <a:t>olarak en yüksek </a:t>
            </a:r>
            <a:r>
              <a:rPr sz="1800" dirty="0"/>
              <a:t>artışlar ulaştırma ve </a:t>
            </a:r>
            <a:r>
              <a:rPr sz="1800" spc="-5" dirty="0"/>
              <a:t>gıda</a:t>
            </a:r>
            <a:r>
              <a:rPr sz="1800" spc="100" dirty="0"/>
              <a:t> </a:t>
            </a:r>
            <a:r>
              <a:rPr sz="1800" spc="-5" dirty="0"/>
              <a:t>harcamalarındadır.</a:t>
            </a:r>
            <a:endParaRPr sz="1800"/>
          </a:p>
        </p:txBody>
      </p:sp>
      <p:grpSp>
        <p:nvGrpSpPr>
          <p:cNvPr id="5" name="object 5"/>
          <p:cNvGrpSpPr/>
          <p:nvPr/>
        </p:nvGrpSpPr>
        <p:grpSpPr>
          <a:xfrm>
            <a:off x="354901" y="2584704"/>
            <a:ext cx="8089900" cy="2862580"/>
            <a:chOff x="354901" y="2584704"/>
            <a:chExt cx="8089900" cy="2862580"/>
          </a:xfrm>
        </p:grpSpPr>
        <p:sp>
          <p:nvSpPr>
            <p:cNvPr id="6" name="object 6"/>
            <p:cNvSpPr/>
            <p:nvPr/>
          </p:nvSpPr>
          <p:spPr>
            <a:xfrm>
              <a:off x="443483" y="5367527"/>
              <a:ext cx="205740" cy="74930"/>
            </a:xfrm>
            <a:custGeom>
              <a:avLst/>
              <a:gdLst/>
              <a:ahLst/>
              <a:cxnLst/>
              <a:rect l="l" t="t" r="r" b="b"/>
              <a:pathLst>
                <a:path w="205740" h="74929">
                  <a:moveTo>
                    <a:pt x="205739" y="0"/>
                  </a:moveTo>
                  <a:lnTo>
                    <a:pt x="0" y="0"/>
                  </a:lnTo>
                  <a:lnTo>
                    <a:pt x="0" y="74676"/>
                  </a:lnTo>
                  <a:lnTo>
                    <a:pt x="205739" y="74676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49223" y="3415284"/>
              <a:ext cx="205740" cy="2026920"/>
            </a:xfrm>
            <a:custGeom>
              <a:avLst/>
              <a:gdLst/>
              <a:ahLst/>
              <a:cxnLst/>
              <a:rect l="l" t="t" r="r" b="b"/>
              <a:pathLst>
                <a:path w="205740" h="2026920">
                  <a:moveTo>
                    <a:pt x="205739" y="0"/>
                  </a:moveTo>
                  <a:lnTo>
                    <a:pt x="0" y="0"/>
                  </a:lnTo>
                  <a:lnTo>
                    <a:pt x="0" y="2026919"/>
                  </a:lnTo>
                  <a:lnTo>
                    <a:pt x="205739" y="2026919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597152" y="5393436"/>
              <a:ext cx="205740" cy="48895"/>
            </a:xfrm>
            <a:custGeom>
              <a:avLst/>
              <a:gdLst/>
              <a:ahLst/>
              <a:cxnLst/>
              <a:rect l="l" t="t" r="r" b="b"/>
              <a:pathLst>
                <a:path w="205739" h="48895">
                  <a:moveTo>
                    <a:pt x="205740" y="0"/>
                  </a:moveTo>
                  <a:lnTo>
                    <a:pt x="0" y="0"/>
                  </a:lnTo>
                  <a:lnTo>
                    <a:pt x="0" y="48767"/>
                  </a:lnTo>
                  <a:lnTo>
                    <a:pt x="205740" y="48767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802891" y="3182112"/>
              <a:ext cx="205740" cy="2260600"/>
            </a:xfrm>
            <a:custGeom>
              <a:avLst/>
              <a:gdLst/>
              <a:ahLst/>
              <a:cxnLst/>
              <a:rect l="l" t="t" r="r" b="b"/>
              <a:pathLst>
                <a:path w="205739" h="2260600">
                  <a:moveTo>
                    <a:pt x="205739" y="0"/>
                  </a:moveTo>
                  <a:lnTo>
                    <a:pt x="0" y="0"/>
                  </a:lnTo>
                  <a:lnTo>
                    <a:pt x="0" y="2260091"/>
                  </a:lnTo>
                  <a:lnTo>
                    <a:pt x="205739" y="2260091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173224" y="5440680"/>
              <a:ext cx="207645" cy="1905"/>
            </a:xfrm>
            <a:custGeom>
              <a:avLst/>
              <a:gdLst/>
              <a:ahLst/>
              <a:cxnLst/>
              <a:rect l="l" t="t" r="r" b="b"/>
              <a:pathLst>
                <a:path w="207644" h="1904">
                  <a:moveTo>
                    <a:pt x="207263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207263" y="1524"/>
                  </a:lnTo>
                  <a:lnTo>
                    <a:pt x="207263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380487" y="3438144"/>
              <a:ext cx="205740" cy="2004060"/>
            </a:xfrm>
            <a:custGeom>
              <a:avLst/>
              <a:gdLst/>
              <a:ahLst/>
              <a:cxnLst/>
              <a:rect l="l" t="t" r="r" b="b"/>
              <a:pathLst>
                <a:path w="205739" h="2004060">
                  <a:moveTo>
                    <a:pt x="205739" y="0"/>
                  </a:moveTo>
                  <a:lnTo>
                    <a:pt x="0" y="0"/>
                  </a:lnTo>
                  <a:lnTo>
                    <a:pt x="0" y="2004059"/>
                  </a:lnTo>
                  <a:lnTo>
                    <a:pt x="205739" y="2004059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750819" y="5407152"/>
              <a:ext cx="205740" cy="35560"/>
            </a:xfrm>
            <a:custGeom>
              <a:avLst/>
              <a:gdLst/>
              <a:ahLst/>
              <a:cxnLst/>
              <a:rect l="l" t="t" r="r" b="b"/>
              <a:pathLst>
                <a:path w="205739" h="35560">
                  <a:moveTo>
                    <a:pt x="205740" y="0"/>
                  </a:moveTo>
                  <a:lnTo>
                    <a:pt x="0" y="0"/>
                  </a:lnTo>
                  <a:lnTo>
                    <a:pt x="0" y="35052"/>
                  </a:lnTo>
                  <a:lnTo>
                    <a:pt x="205740" y="35052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956559" y="4463796"/>
              <a:ext cx="207645" cy="978535"/>
            </a:xfrm>
            <a:custGeom>
              <a:avLst/>
              <a:gdLst/>
              <a:ahLst/>
              <a:cxnLst/>
              <a:rect l="l" t="t" r="r" b="b"/>
              <a:pathLst>
                <a:path w="207644" h="978535">
                  <a:moveTo>
                    <a:pt x="207263" y="0"/>
                  </a:moveTo>
                  <a:lnTo>
                    <a:pt x="0" y="0"/>
                  </a:lnTo>
                  <a:lnTo>
                    <a:pt x="0" y="978407"/>
                  </a:lnTo>
                  <a:lnTo>
                    <a:pt x="207263" y="978407"/>
                  </a:lnTo>
                  <a:lnTo>
                    <a:pt x="20726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328415" y="5199888"/>
              <a:ext cx="205740" cy="242570"/>
            </a:xfrm>
            <a:custGeom>
              <a:avLst/>
              <a:gdLst/>
              <a:ahLst/>
              <a:cxnLst/>
              <a:rect l="l" t="t" r="r" b="b"/>
              <a:pathLst>
                <a:path w="205739" h="242570">
                  <a:moveTo>
                    <a:pt x="205739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205739" y="242315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534156" y="3386328"/>
              <a:ext cx="205740" cy="2056130"/>
            </a:xfrm>
            <a:custGeom>
              <a:avLst/>
              <a:gdLst/>
              <a:ahLst/>
              <a:cxnLst/>
              <a:rect l="l" t="t" r="r" b="b"/>
              <a:pathLst>
                <a:path w="205739" h="2056129">
                  <a:moveTo>
                    <a:pt x="205740" y="0"/>
                  </a:moveTo>
                  <a:lnTo>
                    <a:pt x="0" y="0"/>
                  </a:lnTo>
                  <a:lnTo>
                    <a:pt x="0" y="2055876"/>
                  </a:lnTo>
                  <a:lnTo>
                    <a:pt x="205740" y="2055876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904487" y="5391911"/>
              <a:ext cx="207645" cy="50800"/>
            </a:xfrm>
            <a:custGeom>
              <a:avLst/>
              <a:gdLst/>
              <a:ahLst/>
              <a:cxnLst/>
              <a:rect l="l" t="t" r="r" b="b"/>
              <a:pathLst>
                <a:path w="207645" h="50800">
                  <a:moveTo>
                    <a:pt x="207263" y="0"/>
                  </a:moveTo>
                  <a:lnTo>
                    <a:pt x="0" y="0"/>
                  </a:lnTo>
                  <a:lnTo>
                    <a:pt x="0" y="50291"/>
                  </a:lnTo>
                  <a:lnTo>
                    <a:pt x="207263" y="50291"/>
                  </a:lnTo>
                  <a:lnTo>
                    <a:pt x="207263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111752" y="3264408"/>
              <a:ext cx="205740" cy="2178050"/>
            </a:xfrm>
            <a:custGeom>
              <a:avLst/>
              <a:gdLst/>
              <a:ahLst/>
              <a:cxnLst/>
              <a:rect l="l" t="t" r="r" b="b"/>
              <a:pathLst>
                <a:path w="205739" h="2178050">
                  <a:moveTo>
                    <a:pt x="205739" y="0"/>
                  </a:moveTo>
                  <a:lnTo>
                    <a:pt x="0" y="0"/>
                  </a:lnTo>
                  <a:lnTo>
                    <a:pt x="0" y="2177795"/>
                  </a:lnTo>
                  <a:lnTo>
                    <a:pt x="205739" y="2177795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482084" y="5390388"/>
              <a:ext cx="205740" cy="52069"/>
            </a:xfrm>
            <a:custGeom>
              <a:avLst/>
              <a:gdLst/>
              <a:ahLst/>
              <a:cxnLst/>
              <a:rect l="l" t="t" r="r" b="b"/>
              <a:pathLst>
                <a:path w="205739" h="52070">
                  <a:moveTo>
                    <a:pt x="205739" y="0"/>
                  </a:moveTo>
                  <a:lnTo>
                    <a:pt x="0" y="0"/>
                  </a:lnTo>
                  <a:lnTo>
                    <a:pt x="0" y="51815"/>
                  </a:lnTo>
                  <a:lnTo>
                    <a:pt x="205739" y="51815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687823" y="3963924"/>
              <a:ext cx="207645" cy="1478280"/>
            </a:xfrm>
            <a:custGeom>
              <a:avLst/>
              <a:gdLst/>
              <a:ahLst/>
              <a:cxnLst/>
              <a:rect l="l" t="t" r="r" b="b"/>
              <a:pathLst>
                <a:path w="207645" h="1478279">
                  <a:moveTo>
                    <a:pt x="207263" y="0"/>
                  </a:moveTo>
                  <a:lnTo>
                    <a:pt x="0" y="0"/>
                  </a:lnTo>
                  <a:lnTo>
                    <a:pt x="0" y="1478280"/>
                  </a:lnTo>
                  <a:lnTo>
                    <a:pt x="207263" y="1478280"/>
                  </a:lnTo>
                  <a:lnTo>
                    <a:pt x="20726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059679" y="5419344"/>
              <a:ext cx="205740" cy="22860"/>
            </a:xfrm>
            <a:custGeom>
              <a:avLst/>
              <a:gdLst/>
              <a:ahLst/>
              <a:cxnLst/>
              <a:rect l="l" t="t" r="r" b="b"/>
              <a:pathLst>
                <a:path w="205739" h="22860">
                  <a:moveTo>
                    <a:pt x="2057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205740" y="22859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265419" y="2584704"/>
              <a:ext cx="205740" cy="2857500"/>
            </a:xfrm>
            <a:custGeom>
              <a:avLst/>
              <a:gdLst/>
              <a:ahLst/>
              <a:cxnLst/>
              <a:rect l="l" t="t" r="r" b="b"/>
              <a:pathLst>
                <a:path w="205739" h="2857500">
                  <a:moveTo>
                    <a:pt x="205739" y="0"/>
                  </a:moveTo>
                  <a:lnTo>
                    <a:pt x="0" y="0"/>
                  </a:lnTo>
                  <a:lnTo>
                    <a:pt x="0" y="2857500"/>
                  </a:lnTo>
                  <a:lnTo>
                    <a:pt x="205739" y="2857500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635752" y="5359908"/>
              <a:ext cx="207645" cy="82550"/>
            </a:xfrm>
            <a:custGeom>
              <a:avLst/>
              <a:gdLst/>
              <a:ahLst/>
              <a:cxnLst/>
              <a:rect l="l" t="t" r="r" b="b"/>
              <a:pathLst>
                <a:path w="207645" h="82550">
                  <a:moveTo>
                    <a:pt x="207263" y="0"/>
                  </a:moveTo>
                  <a:lnTo>
                    <a:pt x="0" y="0"/>
                  </a:lnTo>
                  <a:lnTo>
                    <a:pt x="0" y="82295"/>
                  </a:lnTo>
                  <a:lnTo>
                    <a:pt x="207263" y="82295"/>
                  </a:lnTo>
                  <a:lnTo>
                    <a:pt x="207263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843016" y="4695444"/>
              <a:ext cx="205740" cy="746760"/>
            </a:xfrm>
            <a:custGeom>
              <a:avLst/>
              <a:gdLst/>
              <a:ahLst/>
              <a:cxnLst/>
              <a:rect l="l" t="t" r="r" b="b"/>
              <a:pathLst>
                <a:path w="205739" h="746760">
                  <a:moveTo>
                    <a:pt x="205739" y="0"/>
                  </a:moveTo>
                  <a:lnTo>
                    <a:pt x="0" y="0"/>
                  </a:lnTo>
                  <a:lnTo>
                    <a:pt x="0" y="746759"/>
                  </a:lnTo>
                  <a:lnTo>
                    <a:pt x="205739" y="746759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6213348" y="5390388"/>
              <a:ext cx="205740" cy="52069"/>
            </a:xfrm>
            <a:custGeom>
              <a:avLst/>
              <a:gdLst/>
              <a:ahLst/>
              <a:cxnLst/>
              <a:rect l="l" t="t" r="r" b="b"/>
              <a:pathLst>
                <a:path w="205739" h="52070">
                  <a:moveTo>
                    <a:pt x="205739" y="0"/>
                  </a:moveTo>
                  <a:lnTo>
                    <a:pt x="0" y="0"/>
                  </a:lnTo>
                  <a:lnTo>
                    <a:pt x="0" y="51815"/>
                  </a:lnTo>
                  <a:lnTo>
                    <a:pt x="205739" y="51815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419087" y="3976116"/>
              <a:ext cx="205740" cy="1466215"/>
            </a:xfrm>
            <a:custGeom>
              <a:avLst/>
              <a:gdLst/>
              <a:ahLst/>
              <a:cxnLst/>
              <a:rect l="l" t="t" r="r" b="b"/>
              <a:pathLst>
                <a:path w="205740" h="1466214">
                  <a:moveTo>
                    <a:pt x="205739" y="0"/>
                  </a:moveTo>
                  <a:lnTo>
                    <a:pt x="0" y="0"/>
                  </a:lnTo>
                  <a:lnTo>
                    <a:pt x="0" y="1466087"/>
                  </a:lnTo>
                  <a:lnTo>
                    <a:pt x="205739" y="1466087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6790943" y="5271516"/>
              <a:ext cx="205740" cy="170815"/>
            </a:xfrm>
            <a:custGeom>
              <a:avLst/>
              <a:gdLst/>
              <a:ahLst/>
              <a:cxnLst/>
              <a:rect l="l" t="t" r="r" b="b"/>
              <a:pathLst>
                <a:path w="205740" h="170814">
                  <a:moveTo>
                    <a:pt x="205739" y="0"/>
                  </a:moveTo>
                  <a:lnTo>
                    <a:pt x="0" y="0"/>
                  </a:lnTo>
                  <a:lnTo>
                    <a:pt x="0" y="170688"/>
                  </a:lnTo>
                  <a:lnTo>
                    <a:pt x="205739" y="170688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996683" y="4550664"/>
              <a:ext cx="205740" cy="891540"/>
            </a:xfrm>
            <a:custGeom>
              <a:avLst/>
              <a:gdLst/>
              <a:ahLst/>
              <a:cxnLst/>
              <a:rect l="l" t="t" r="r" b="b"/>
              <a:pathLst>
                <a:path w="205740" h="891539">
                  <a:moveTo>
                    <a:pt x="205740" y="0"/>
                  </a:moveTo>
                  <a:lnTo>
                    <a:pt x="0" y="0"/>
                  </a:lnTo>
                  <a:lnTo>
                    <a:pt x="0" y="891540"/>
                  </a:lnTo>
                  <a:lnTo>
                    <a:pt x="205740" y="891540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7367016" y="5382768"/>
              <a:ext cx="207645" cy="59690"/>
            </a:xfrm>
            <a:custGeom>
              <a:avLst/>
              <a:gdLst/>
              <a:ahLst/>
              <a:cxnLst/>
              <a:rect l="l" t="t" r="r" b="b"/>
              <a:pathLst>
                <a:path w="207645" h="59689">
                  <a:moveTo>
                    <a:pt x="207263" y="0"/>
                  </a:moveTo>
                  <a:lnTo>
                    <a:pt x="0" y="0"/>
                  </a:lnTo>
                  <a:lnTo>
                    <a:pt x="0" y="59435"/>
                  </a:lnTo>
                  <a:lnTo>
                    <a:pt x="207263" y="59435"/>
                  </a:lnTo>
                  <a:lnTo>
                    <a:pt x="207263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7574280" y="3467100"/>
              <a:ext cx="205740" cy="1975485"/>
            </a:xfrm>
            <a:custGeom>
              <a:avLst/>
              <a:gdLst/>
              <a:ahLst/>
              <a:cxnLst/>
              <a:rect l="l" t="t" r="r" b="b"/>
              <a:pathLst>
                <a:path w="205740" h="1975485">
                  <a:moveTo>
                    <a:pt x="205740" y="0"/>
                  </a:moveTo>
                  <a:lnTo>
                    <a:pt x="0" y="0"/>
                  </a:lnTo>
                  <a:lnTo>
                    <a:pt x="0" y="1975103"/>
                  </a:lnTo>
                  <a:lnTo>
                    <a:pt x="205740" y="1975103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7944611" y="5364480"/>
              <a:ext cx="205740" cy="78105"/>
            </a:xfrm>
            <a:custGeom>
              <a:avLst/>
              <a:gdLst/>
              <a:ahLst/>
              <a:cxnLst/>
              <a:rect l="l" t="t" r="r" b="b"/>
              <a:pathLst>
                <a:path w="205740" h="78104">
                  <a:moveTo>
                    <a:pt x="205740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205740" y="77724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8150352" y="3643884"/>
              <a:ext cx="205740" cy="1798320"/>
            </a:xfrm>
            <a:custGeom>
              <a:avLst/>
              <a:gdLst/>
              <a:ahLst/>
              <a:cxnLst/>
              <a:rect l="l" t="t" r="r" b="b"/>
              <a:pathLst>
                <a:path w="205740" h="1798320">
                  <a:moveTo>
                    <a:pt x="205740" y="0"/>
                  </a:moveTo>
                  <a:lnTo>
                    <a:pt x="0" y="0"/>
                  </a:lnTo>
                  <a:lnTo>
                    <a:pt x="0" y="1798320"/>
                  </a:lnTo>
                  <a:lnTo>
                    <a:pt x="205740" y="1798320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59663" y="5442204"/>
              <a:ext cx="8080375" cy="0"/>
            </a:xfrm>
            <a:custGeom>
              <a:avLst/>
              <a:gdLst/>
              <a:ahLst/>
              <a:cxnLst/>
              <a:rect l="l" t="t" r="r" b="b"/>
              <a:pathLst>
                <a:path w="8080375">
                  <a:moveTo>
                    <a:pt x="0" y="0"/>
                  </a:moveTo>
                  <a:lnTo>
                    <a:pt x="8080247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493514" y="5217414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2,1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430022" y="5481467"/>
          <a:ext cx="7992107" cy="4122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6605"/>
                <a:gridCol w="885189"/>
                <a:gridCol w="568325"/>
                <a:gridCol w="620394"/>
                <a:gridCol w="501650"/>
                <a:gridCol w="661035"/>
                <a:gridCol w="490220"/>
                <a:gridCol w="1233170"/>
                <a:gridCol w="569595"/>
                <a:gridCol w="499109"/>
                <a:gridCol w="631825"/>
                <a:gridCol w="554990"/>
              </a:tblGrid>
              <a:tr h="137561">
                <a:tc>
                  <a:txBody>
                    <a:bodyPr/>
                    <a:lstStyle/>
                    <a:p>
                      <a:pPr marL="86360">
                        <a:lnSpc>
                          <a:spcPts val="985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TÜFE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0805" algn="r">
                        <a:lnSpc>
                          <a:spcPts val="985"/>
                        </a:lnSpc>
                      </a:pPr>
                      <a:r>
                        <a:rPr sz="900" spc="-10" dirty="0">
                          <a:latin typeface="Tahoma"/>
                          <a:cs typeface="Tahoma"/>
                        </a:rPr>
                        <a:t>Gıda</a:t>
                      </a:r>
                      <a:r>
                        <a:rPr sz="9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985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Alkollü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985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Giyim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985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Konut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985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Ev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Eşyası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985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Sağlık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985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Ulaştırma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Haberleşme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1125" algn="r">
                        <a:lnSpc>
                          <a:spcPts val="985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ğ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c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985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Eğitim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985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Lokanta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985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Çeşitli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37160">
                <a:tc>
                  <a:txBody>
                    <a:bodyPr/>
                    <a:lstStyle/>
                    <a:p>
                      <a:pPr marL="31750">
                        <a:lnSpc>
                          <a:spcPts val="98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(Genel)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ts val="98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Al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ol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üz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8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İçecekler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98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Ayakkabı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98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ve</a:t>
                      </a:r>
                      <a:r>
                        <a:rPr sz="9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Kültür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98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ve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Oteller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98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Mal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375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ts val="985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İç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985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ve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Tütün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985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Hizmetler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5214365" y="2409825"/>
            <a:ext cx="310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117,7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669663" y="3789679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60,8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54253" y="5193283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3,1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978142" y="4377308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36,7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17060" y="5217414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2,1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956295" y="5190235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3,2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08582" y="5220461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2,0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84730" y="3006978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93,1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84654" y="5266435"/>
            <a:ext cx="1860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0,0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361057" y="3264153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82,5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762757" y="5233161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1,5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823965" y="4519625"/>
            <a:ext cx="24828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30,8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071364" y="5245734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0,9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939033" y="4289805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40,3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275457" y="5025008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10,0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515359" y="3211829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84,7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093209" y="3089528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89,7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647690" y="5185409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3,4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225666" y="5215508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2,1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401815" y="3802507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60,3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801993" y="5098160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7,0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379969" y="5208854"/>
            <a:ext cx="18542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2,4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556118" y="3292297"/>
            <a:ext cx="24828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81,3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132444" y="3469004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74,1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30427" y="3240404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83,5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22504" y="6170676"/>
            <a:ext cx="160020" cy="120650"/>
          </a:xfrm>
          <a:custGeom>
            <a:avLst/>
            <a:gdLst/>
            <a:ahLst/>
            <a:cxnLst/>
            <a:rect l="l" t="t" r="r" b="b"/>
            <a:pathLst>
              <a:path w="160020" h="120650">
                <a:moveTo>
                  <a:pt x="160019" y="0"/>
                </a:moveTo>
                <a:lnTo>
                  <a:pt x="0" y="0"/>
                </a:lnTo>
                <a:lnTo>
                  <a:pt x="0" y="120396"/>
                </a:lnTo>
                <a:lnTo>
                  <a:pt x="160019" y="120396"/>
                </a:lnTo>
                <a:lnTo>
                  <a:pt x="160019" y="0"/>
                </a:lnTo>
                <a:close/>
              </a:path>
            </a:pathLst>
          </a:custGeom>
          <a:solidFill>
            <a:srgbClr val="A8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22504" y="6358128"/>
            <a:ext cx="160020" cy="120650"/>
          </a:xfrm>
          <a:custGeom>
            <a:avLst/>
            <a:gdLst/>
            <a:ahLst/>
            <a:cxnLst/>
            <a:rect l="l" t="t" r="r" b="b"/>
            <a:pathLst>
              <a:path w="160020" h="120650">
                <a:moveTo>
                  <a:pt x="160019" y="0"/>
                </a:moveTo>
                <a:lnTo>
                  <a:pt x="0" y="0"/>
                </a:lnTo>
                <a:lnTo>
                  <a:pt x="0" y="120396"/>
                </a:lnTo>
                <a:lnTo>
                  <a:pt x="160019" y="120396"/>
                </a:lnTo>
                <a:lnTo>
                  <a:pt x="16001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13487" y="6105172"/>
            <a:ext cx="2560955" cy="67437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19405">
              <a:spcBef>
                <a:spcPts val="495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Aylık</a:t>
            </a:r>
            <a:r>
              <a:rPr sz="900" spc="-8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değişim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  <a:p>
            <a:pPr marL="319405">
              <a:spcBef>
                <a:spcPts val="4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Yıllık</a:t>
            </a:r>
            <a:r>
              <a:rPr sz="900" spc="-7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değişim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1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220724" y="2444495"/>
            <a:ext cx="41910" cy="3703954"/>
          </a:xfrm>
          <a:custGeom>
            <a:avLst/>
            <a:gdLst/>
            <a:ahLst/>
            <a:cxnLst/>
            <a:rect l="l" t="t" r="r" b="b"/>
            <a:pathLst>
              <a:path w="41909" h="3703954">
                <a:moveTo>
                  <a:pt x="41859" y="0"/>
                </a:moveTo>
                <a:lnTo>
                  <a:pt x="0" y="3703637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63490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46148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92554" y="1979422"/>
            <a:ext cx="5356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Yİ-ÜFE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imalat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(yıllık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değişim, %) Ocak 2020 -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Eylül</a:t>
            </a:r>
            <a:r>
              <a:rPr sz="1600" spc="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890" y="6598716"/>
            <a:ext cx="2560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466" y="1019683"/>
            <a:ext cx="89789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Eylül ayında yurtiçi üretici enflasyon </a:t>
            </a:r>
            <a:r>
              <a:rPr sz="1800" b="1" dirty="0">
                <a:latin typeface="Tahoma"/>
                <a:cs typeface="Tahoma"/>
              </a:rPr>
              <a:t>oranı %151,5 düzeyinde</a:t>
            </a:r>
            <a:r>
              <a:rPr sz="1800" b="1" spc="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gerçekleşmiştir.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/>
              <a:t>ÜFE ve TÜFE enflasyonu arasındaki fark </a:t>
            </a:r>
            <a:r>
              <a:rPr sz="1800" dirty="0"/>
              <a:t>ise 68 puana</a:t>
            </a:r>
            <a:r>
              <a:rPr sz="1800" spc="45" dirty="0"/>
              <a:t> </a:t>
            </a:r>
            <a:r>
              <a:rPr sz="1800" spc="-5" dirty="0"/>
              <a:t>ulaşmıştır.</a:t>
            </a:r>
            <a:endParaRPr sz="1800"/>
          </a:p>
        </p:txBody>
      </p:sp>
      <p:grpSp>
        <p:nvGrpSpPr>
          <p:cNvPr id="6" name="object 6"/>
          <p:cNvGrpSpPr/>
          <p:nvPr/>
        </p:nvGrpSpPr>
        <p:grpSpPr>
          <a:xfrm>
            <a:off x="524065" y="2753677"/>
            <a:ext cx="7801609" cy="2850515"/>
            <a:chOff x="524065" y="2753677"/>
            <a:chExt cx="7801609" cy="2850515"/>
          </a:xfrm>
        </p:grpSpPr>
        <p:sp>
          <p:nvSpPr>
            <p:cNvPr id="7" name="object 7"/>
            <p:cNvSpPr/>
            <p:nvPr/>
          </p:nvSpPr>
          <p:spPr>
            <a:xfrm>
              <a:off x="528827" y="2758439"/>
              <a:ext cx="7777480" cy="2840990"/>
            </a:xfrm>
            <a:custGeom>
              <a:avLst/>
              <a:gdLst/>
              <a:ahLst/>
              <a:cxnLst/>
              <a:rect l="l" t="t" r="r" b="b"/>
              <a:pathLst>
                <a:path w="7777480" h="2840990">
                  <a:moveTo>
                    <a:pt x="50292" y="2840736"/>
                  </a:moveTo>
                  <a:lnTo>
                    <a:pt x="50292" y="0"/>
                  </a:lnTo>
                </a:path>
                <a:path w="7777480" h="2840990">
                  <a:moveTo>
                    <a:pt x="0" y="2840736"/>
                  </a:moveTo>
                  <a:lnTo>
                    <a:pt x="50292" y="2840736"/>
                  </a:lnTo>
                </a:path>
                <a:path w="7777480" h="2840990">
                  <a:moveTo>
                    <a:pt x="0" y="2485644"/>
                  </a:moveTo>
                  <a:lnTo>
                    <a:pt x="50292" y="2485644"/>
                  </a:lnTo>
                </a:path>
                <a:path w="7777480" h="2840990">
                  <a:moveTo>
                    <a:pt x="0" y="2130552"/>
                  </a:moveTo>
                  <a:lnTo>
                    <a:pt x="50292" y="2130552"/>
                  </a:lnTo>
                </a:path>
                <a:path w="7777480" h="2840990">
                  <a:moveTo>
                    <a:pt x="0" y="1775460"/>
                  </a:moveTo>
                  <a:lnTo>
                    <a:pt x="50292" y="1775460"/>
                  </a:lnTo>
                </a:path>
                <a:path w="7777480" h="2840990">
                  <a:moveTo>
                    <a:pt x="0" y="1420368"/>
                  </a:moveTo>
                  <a:lnTo>
                    <a:pt x="50292" y="1420368"/>
                  </a:lnTo>
                </a:path>
                <a:path w="7777480" h="2840990">
                  <a:moveTo>
                    <a:pt x="0" y="1065276"/>
                  </a:moveTo>
                  <a:lnTo>
                    <a:pt x="50292" y="1065276"/>
                  </a:lnTo>
                </a:path>
                <a:path w="7777480" h="2840990">
                  <a:moveTo>
                    <a:pt x="0" y="710184"/>
                  </a:moveTo>
                  <a:lnTo>
                    <a:pt x="50292" y="710184"/>
                  </a:lnTo>
                </a:path>
                <a:path w="7777480" h="2840990">
                  <a:moveTo>
                    <a:pt x="0" y="355092"/>
                  </a:moveTo>
                  <a:lnTo>
                    <a:pt x="50292" y="355092"/>
                  </a:lnTo>
                </a:path>
                <a:path w="7777480" h="2840990">
                  <a:moveTo>
                    <a:pt x="0" y="0"/>
                  </a:moveTo>
                  <a:lnTo>
                    <a:pt x="50292" y="0"/>
                  </a:lnTo>
                </a:path>
                <a:path w="7777480" h="2840990">
                  <a:moveTo>
                    <a:pt x="50292" y="2840736"/>
                  </a:moveTo>
                  <a:lnTo>
                    <a:pt x="7776972" y="284073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79881" y="2910077"/>
              <a:ext cx="7726680" cy="2590800"/>
            </a:xfrm>
            <a:custGeom>
              <a:avLst/>
              <a:gdLst/>
              <a:ahLst/>
              <a:cxnLst/>
              <a:rect l="l" t="t" r="r" b="b"/>
              <a:pathLst>
                <a:path w="7726680" h="2590800">
                  <a:moveTo>
                    <a:pt x="0" y="2531364"/>
                  </a:moveTo>
                  <a:lnTo>
                    <a:pt x="240792" y="2525268"/>
                  </a:lnTo>
                  <a:lnTo>
                    <a:pt x="483108" y="2537460"/>
                  </a:lnTo>
                  <a:lnTo>
                    <a:pt x="723900" y="2569464"/>
                  </a:lnTo>
                  <a:lnTo>
                    <a:pt x="964692" y="2590800"/>
                  </a:lnTo>
                  <a:lnTo>
                    <a:pt x="1207008" y="2580132"/>
                  </a:lnTo>
                  <a:lnTo>
                    <a:pt x="1447800" y="2540508"/>
                  </a:lnTo>
                  <a:lnTo>
                    <a:pt x="1690116" y="2484120"/>
                  </a:lnTo>
                  <a:lnTo>
                    <a:pt x="1930908" y="2435352"/>
                  </a:lnTo>
                  <a:lnTo>
                    <a:pt x="2173224" y="2365248"/>
                  </a:lnTo>
                  <a:lnTo>
                    <a:pt x="2414016" y="2278380"/>
                  </a:lnTo>
                  <a:lnTo>
                    <a:pt x="2654808" y="2243328"/>
                  </a:lnTo>
                  <a:lnTo>
                    <a:pt x="2897123" y="2225040"/>
                  </a:lnTo>
                  <a:lnTo>
                    <a:pt x="3137916" y="2208276"/>
                  </a:lnTo>
                  <a:lnTo>
                    <a:pt x="3380231" y="2135124"/>
                  </a:lnTo>
                  <a:lnTo>
                    <a:pt x="3621024" y="2065020"/>
                  </a:lnTo>
                  <a:lnTo>
                    <a:pt x="3863340" y="2008632"/>
                  </a:lnTo>
                  <a:lnTo>
                    <a:pt x="4104131" y="1927860"/>
                  </a:lnTo>
                  <a:lnTo>
                    <a:pt x="4344924" y="1891284"/>
                  </a:lnTo>
                  <a:lnTo>
                    <a:pt x="4587240" y="1880616"/>
                  </a:lnTo>
                  <a:lnTo>
                    <a:pt x="4828032" y="1908048"/>
                  </a:lnTo>
                  <a:lnTo>
                    <a:pt x="5070348" y="1866900"/>
                  </a:lnTo>
                  <a:lnTo>
                    <a:pt x="5311140" y="1719072"/>
                  </a:lnTo>
                  <a:lnTo>
                    <a:pt x="5553456" y="1271016"/>
                  </a:lnTo>
                  <a:lnTo>
                    <a:pt x="5794248" y="1028700"/>
                  </a:lnTo>
                  <a:lnTo>
                    <a:pt x="6035040" y="824484"/>
                  </a:lnTo>
                  <a:lnTo>
                    <a:pt x="6277356" y="647700"/>
                  </a:lnTo>
                  <a:lnTo>
                    <a:pt x="6518148" y="527304"/>
                  </a:lnTo>
                  <a:lnTo>
                    <a:pt x="6760464" y="342900"/>
                  </a:lnTo>
                  <a:lnTo>
                    <a:pt x="7001256" y="234696"/>
                  </a:lnTo>
                  <a:lnTo>
                    <a:pt x="7243572" y="121920"/>
                  </a:lnTo>
                  <a:lnTo>
                    <a:pt x="7484364" y="137160"/>
                  </a:lnTo>
                  <a:lnTo>
                    <a:pt x="7726680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79881" y="3332225"/>
              <a:ext cx="7726680" cy="2178050"/>
            </a:xfrm>
            <a:custGeom>
              <a:avLst/>
              <a:gdLst/>
              <a:ahLst/>
              <a:cxnLst/>
              <a:rect l="l" t="t" r="r" b="b"/>
              <a:pathLst>
                <a:path w="7726680" h="2178050">
                  <a:moveTo>
                    <a:pt x="0" y="2116836"/>
                  </a:moveTo>
                  <a:lnTo>
                    <a:pt x="240792" y="2115312"/>
                  </a:lnTo>
                  <a:lnTo>
                    <a:pt x="483108" y="2129028"/>
                  </a:lnTo>
                  <a:lnTo>
                    <a:pt x="723900" y="2154936"/>
                  </a:lnTo>
                  <a:lnTo>
                    <a:pt x="964692" y="2177796"/>
                  </a:lnTo>
                  <a:lnTo>
                    <a:pt x="1207008" y="2161032"/>
                  </a:lnTo>
                  <a:lnTo>
                    <a:pt x="1447800" y="2125980"/>
                  </a:lnTo>
                  <a:lnTo>
                    <a:pt x="1690116" y="2048256"/>
                  </a:lnTo>
                  <a:lnTo>
                    <a:pt x="1930908" y="1991868"/>
                  </a:lnTo>
                  <a:lnTo>
                    <a:pt x="2173224" y="1915668"/>
                  </a:lnTo>
                  <a:lnTo>
                    <a:pt x="2414016" y="1822704"/>
                  </a:lnTo>
                  <a:lnTo>
                    <a:pt x="2654808" y="1781556"/>
                  </a:lnTo>
                  <a:lnTo>
                    <a:pt x="2897123" y="1761744"/>
                  </a:lnTo>
                  <a:lnTo>
                    <a:pt x="3137916" y="1741932"/>
                  </a:lnTo>
                  <a:lnTo>
                    <a:pt x="3380231" y="1664208"/>
                  </a:lnTo>
                  <a:lnTo>
                    <a:pt x="3621024" y="1591056"/>
                  </a:lnTo>
                  <a:lnTo>
                    <a:pt x="3863340" y="1534668"/>
                  </a:lnTo>
                  <a:lnTo>
                    <a:pt x="4104131" y="1452372"/>
                  </a:lnTo>
                  <a:lnTo>
                    <a:pt x="4344924" y="1417320"/>
                  </a:lnTo>
                  <a:lnTo>
                    <a:pt x="4587240" y="1461516"/>
                  </a:lnTo>
                  <a:lnTo>
                    <a:pt x="4828032" y="1491996"/>
                  </a:lnTo>
                  <a:lnTo>
                    <a:pt x="5070348" y="1450848"/>
                  </a:lnTo>
                  <a:lnTo>
                    <a:pt x="5311140" y="1321308"/>
                  </a:lnTo>
                  <a:lnTo>
                    <a:pt x="5553456" y="893063"/>
                  </a:lnTo>
                  <a:lnTo>
                    <a:pt x="5794248" y="664463"/>
                  </a:lnTo>
                  <a:lnTo>
                    <a:pt x="6035040" y="530351"/>
                  </a:lnTo>
                  <a:lnTo>
                    <a:pt x="6277356" y="374904"/>
                  </a:lnTo>
                  <a:lnTo>
                    <a:pt x="6518148" y="277368"/>
                  </a:lnTo>
                  <a:lnTo>
                    <a:pt x="6760464" y="222503"/>
                  </a:lnTo>
                  <a:lnTo>
                    <a:pt x="7001256" y="128015"/>
                  </a:lnTo>
                  <a:lnTo>
                    <a:pt x="7243572" y="106679"/>
                  </a:lnTo>
                  <a:lnTo>
                    <a:pt x="7484364" y="41148"/>
                  </a:lnTo>
                  <a:lnTo>
                    <a:pt x="7726680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74447" y="3357498"/>
            <a:ext cx="276860" cy="2339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R="6350" algn="r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30"/>
              </a:spcBef>
            </a:pP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30"/>
              </a:spcBef>
            </a:pP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R="5715" algn="r"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4447" y="3002407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4447" y="2647315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4600" y="5639206"/>
            <a:ext cx="7937500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75421" y="2657983"/>
            <a:ext cx="4629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151,5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73871" y="3228213"/>
            <a:ext cx="4629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13306C"/>
                </a:solidFill>
                <a:latin typeface="Tahoma"/>
                <a:cs typeface="Tahoma"/>
              </a:rPr>
              <a:t>127,7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21258" y="2910839"/>
            <a:ext cx="212725" cy="302260"/>
            <a:chOff x="921258" y="2910839"/>
            <a:chExt cx="212725" cy="302260"/>
          </a:xfrm>
        </p:grpSpPr>
        <p:sp>
          <p:nvSpPr>
            <p:cNvPr id="17" name="object 17"/>
            <p:cNvSpPr/>
            <p:nvPr/>
          </p:nvSpPr>
          <p:spPr>
            <a:xfrm>
              <a:off x="921258" y="2929889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921258" y="3193541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90955" y="2767050"/>
            <a:ext cx="2233930" cy="55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9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Yurt İçi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Üretici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Fiyat Endeksi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İmalat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4854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211" y="673049"/>
            <a:ext cx="8268334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Yılın ikinci çeyreğinde milli gelir </a:t>
            </a:r>
            <a:r>
              <a:rPr dirty="0"/>
              <a:t>%7,6 </a:t>
            </a:r>
            <a:r>
              <a:rPr spc="-5" dirty="0"/>
              <a:t>büyüme</a:t>
            </a:r>
            <a:r>
              <a:rPr spc="-10" dirty="0"/>
              <a:t> </a:t>
            </a:r>
            <a:r>
              <a:rPr spc="-5" dirty="0"/>
              <a:t>kaydetmiştir.</a:t>
            </a: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b="0" spc="-5" dirty="0">
                <a:latin typeface="Tahoma"/>
                <a:cs typeface="Tahoma"/>
              </a:rPr>
              <a:t>Mevsim </a:t>
            </a:r>
            <a:r>
              <a:rPr b="0" dirty="0">
                <a:latin typeface="Tahoma"/>
                <a:cs typeface="Tahoma"/>
              </a:rPr>
              <a:t>ve </a:t>
            </a:r>
            <a:r>
              <a:rPr b="0" spc="-5" dirty="0">
                <a:latin typeface="Tahoma"/>
                <a:cs typeface="Tahoma"/>
              </a:rPr>
              <a:t>takvim etkilerinden arındırılmış endeks </a:t>
            </a:r>
            <a:r>
              <a:rPr b="0" dirty="0">
                <a:latin typeface="Tahoma"/>
                <a:cs typeface="Tahoma"/>
              </a:rPr>
              <a:t>büyüme </a:t>
            </a:r>
            <a:r>
              <a:rPr b="0" spc="-5" dirty="0">
                <a:latin typeface="Tahoma"/>
                <a:cs typeface="Tahoma"/>
              </a:rPr>
              <a:t>eğiliminin güçlendiğine  </a:t>
            </a:r>
            <a:r>
              <a:rPr b="0" dirty="0">
                <a:latin typeface="Tahoma"/>
                <a:cs typeface="Tahoma"/>
              </a:rPr>
              <a:t>işaret</a:t>
            </a:r>
            <a:r>
              <a:rPr b="0" spc="-10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etmektedir.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1211" y="6383223"/>
            <a:ext cx="25603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60413" y="2130551"/>
            <a:ext cx="3786504" cy="2501265"/>
            <a:chOff x="260413" y="2130551"/>
            <a:chExt cx="3786504" cy="2501265"/>
          </a:xfrm>
        </p:grpSpPr>
        <p:sp>
          <p:nvSpPr>
            <p:cNvPr id="5" name="object 5"/>
            <p:cNvSpPr/>
            <p:nvPr/>
          </p:nvSpPr>
          <p:spPr>
            <a:xfrm>
              <a:off x="405384" y="2130551"/>
              <a:ext cx="3496310" cy="2496820"/>
            </a:xfrm>
            <a:custGeom>
              <a:avLst/>
              <a:gdLst/>
              <a:ahLst/>
              <a:cxnLst/>
              <a:rect l="l" t="t" r="r" b="b"/>
              <a:pathLst>
                <a:path w="3496310" h="2496820">
                  <a:moveTo>
                    <a:pt x="348996" y="1653540"/>
                  </a:moveTo>
                  <a:lnTo>
                    <a:pt x="0" y="1653540"/>
                  </a:lnTo>
                  <a:lnTo>
                    <a:pt x="0" y="2496312"/>
                  </a:lnTo>
                  <a:lnTo>
                    <a:pt x="348996" y="2496312"/>
                  </a:lnTo>
                  <a:lnTo>
                    <a:pt x="348996" y="1653540"/>
                  </a:lnTo>
                  <a:close/>
                </a:path>
                <a:path w="3496310" h="2496820">
                  <a:moveTo>
                    <a:pt x="978408" y="0"/>
                  </a:moveTo>
                  <a:lnTo>
                    <a:pt x="629412" y="0"/>
                  </a:lnTo>
                  <a:lnTo>
                    <a:pt x="629412" y="2496312"/>
                  </a:lnTo>
                  <a:lnTo>
                    <a:pt x="978408" y="2496312"/>
                  </a:lnTo>
                  <a:lnTo>
                    <a:pt x="978408" y="0"/>
                  </a:lnTo>
                  <a:close/>
                </a:path>
                <a:path w="3496310" h="2496820">
                  <a:moveTo>
                    <a:pt x="1607820" y="1607820"/>
                  </a:moveTo>
                  <a:lnTo>
                    <a:pt x="1258811" y="1607820"/>
                  </a:lnTo>
                  <a:lnTo>
                    <a:pt x="1258811" y="2496312"/>
                  </a:lnTo>
                  <a:lnTo>
                    <a:pt x="1607820" y="2496312"/>
                  </a:lnTo>
                  <a:lnTo>
                    <a:pt x="1607820" y="1607820"/>
                  </a:lnTo>
                  <a:close/>
                </a:path>
                <a:path w="3496310" h="2496820">
                  <a:moveTo>
                    <a:pt x="2237232" y="1417320"/>
                  </a:moveTo>
                  <a:lnTo>
                    <a:pt x="1888236" y="1417320"/>
                  </a:lnTo>
                  <a:lnTo>
                    <a:pt x="1888236" y="2496312"/>
                  </a:lnTo>
                  <a:lnTo>
                    <a:pt x="2237232" y="2496312"/>
                  </a:lnTo>
                  <a:lnTo>
                    <a:pt x="2237232" y="1417320"/>
                  </a:lnTo>
                  <a:close/>
                </a:path>
                <a:path w="3496310" h="2496820">
                  <a:moveTo>
                    <a:pt x="2866644" y="1653540"/>
                  </a:moveTo>
                  <a:lnTo>
                    <a:pt x="2517648" y="1653540"/>
                  </a:lnTo>
                  <a:lnTo>
                    <a:pt x="2517648" y="2496312"/>
                  </a:lnTo>
                  <a:lnTo>
                    <a:pt x="2866644" y="2496312"/>
                  </a:lnTo>
                  <a:lnTo>
                    <a:pt x="2866644" y="1653540"/>
                  </a:lnTo>
                  <a:close/>
                </a:path>
                <a:path w="3496310" h="2496820">
                  <a:moveTo>
                    <a:pt x="3496056" y="1642872"/>
                  </a:moveTo>
                  <a:lnTo>
                    <a:pt x="3147060" y="1642872"/>
                  </a:lnTo>
                  <a:lnTo>
                    <a:pt x="3147060" y="2496312"/>
                  </a:lnTo>
                  <a:lnTo>
                    <a:pt x="3496056" y="2496312"/>
                  </a:lnTo>
                  <a:lnTo>
                    <a:pt x="3496056" y="1642872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65175" y="4626863"/>
              <a:ext cx="3776979" cy="0"/>
            </a:xfrm>
            <a:custGeom>
              <a:avLst/>
              <a:gdLst/>
              <a:ahLst/>
              <a:cxnLst/>
              <a:rect l="l" t="t" r="r" b="b"/>
              <a:pathLst>
                <a:path w="3776979">
                  <a:moveTo>
                    <a:pt x="0" y="0"/>
                  </a:moveTo>
                  <a:lnTo>
                    <a:pt x="3776472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20976" y="3513835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063" y="4666640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6389" y="4666640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45192" y="4666640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10483" y="3547364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04270" y="4666640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2022-Ç1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80182" y="3559809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75493" y="4666640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2178" y="3559809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8003" y="1905380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51277" y="3323335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9,6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34698" y="4666640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2022-Ç2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149351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82672" y="1524380"/>
            <a:ext cx="3944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GSYİH büyüme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hızı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(%) 2021 Ç1 – 2022</a:t>
            </a:r>
            <a:r>
              <a:rPr sz="1600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676965" y="2587751"/>
            <a:ext cx="3634104" cy="2044064"/>
            <a:chOff x="4676965" y="2587751"/>
            <a:chExt cx="3634104" cy="2044064"/>
          </a:xfrm>
        </p:grpSpPr>
        <p:sp>
          <p:nvSpPr>
            <p:cNvPr id="22" name="object 22"/>
            <p:cNvSpPr/>
            <p:nvPr/>
          </p:nvSpPr>
          <p:spPr>
            <a:xfrm>
              <a:off x="4815840" y="2587751"/>
              <a:ext cx="3355975" cy="2039620"/>
            </a:xfrm>
            <a:custGeom>
              <a:avLst/>
              <a:gdLst/>
              <a:ahLst/>
              <a:cxnLst/>
              <a:rect l="l" t="t" r="r" b="b"/>
              <a:pathLst>
                <a:path w="3355975" h="2039620">
                  <a:moveTo>
                    <a:pt x="335280" y="74676"/>
                  </a:moveTo>
                  <a:lnTo>
                    <a:pt x="0" y="74676"/>
                  </a:lnTo>
                  <a:lnTo>
                    <a:pt x="0" y="2039112"/>
                  </a:lnTo>
                  <a:lnTo>
                    <a:pt x="335280" y="2039112"/>
                  </a:lnTo>
                  <a:lnTo>
                    <a:pt x="335280" y="74676"/>
                  </a:lnTo>
                  <a:close/>
                </a:path>
                <a:path w="3355975" h="2039620">
                  <a:moveTo>
                    <a:pt x="940308" y="528828"/>
                  </a:moveTo>
                  <a:lnTo>
                    <a:pt x="603504" y="528828"/>
                  </a:lnTo>
                  <a:lnTo>
                    <a:pt x="603504" y="2039112"/>
                  </a:lnTo>
                  <a:lnTo>
                    <a:pt x="940308" y="2039112"/>
                  </a:lnTo>
                  <a:lnTo>
                    <a:pt x="940308" y="528828"/>
                  </a:lnTo>
                  <a:close/>
                </a:path>
                <a:path w="3355975" h="2039620">
                  <a:moveTo>
                    <a:pt x="1543812" y="0"/>
                  </a:moveTo>
                  <a:lnTo>
                    <a:pt x="1208532" y="0"/>
                  </a:lnTo>
                  <a:lnTo>
                    <a:pt x="1208532" y="2039112"/>
                  </a:lnTo>
                  <a:lnTo>
                    <a:pt x="1543812" y="2039112"/>
                  </a:lnTo>
                  <a:lnTo>
                    <a:pt x="1543812" y="0"/>
                  </a:lnTo>
                  <a:close/>
                </a:path>
                <a:path w="3355975" h="2039620">
                  <a:moveTo>
                    <a:pt x="2147316" y="830580"/>
                  </a:moveTo>
                  <a:lnTo>
                    <a:pt x="1812036" y="830580"/>
                  </a:lnTo>
                  <a:lnTo>
                    <a:pt x="1812036" y="2039112"/>
                  </a:lnTo>
                  <a:lnTo>
                    <a:pt x="2147316" y="2039112"/>
                  </a:lnTo>
                  <a:lnTo>
                    <a:pt x="2147316" y="830580"/>
                  </a:lnTo>
                  <a:close/>
                </a:path>
                <a:path w="3355975" h="2039620">
                  <a:moveTo>
                    <a:pt x="2752344" y="1510284"/>
                  </a:moveTo>
                  <a:lnTo>
                    <a:pt x="2415540" y="1510284"/>
                  </a:lnTo>
                  <a:lnTo>
                    <a:pt x="2415540" y="2039112"/>
                  </a:lnTo>
                  <a:lnTo>
                    <a:pt x="2752344" y="2039112"/>
                  </a:lnTo>
                  <a:lnTo>
                    <a:pt x="2752344" y="1510284"/>
                  </a:lnTo>
                  <a:close/>
                </a:path>
                <a:path w="3355975" h="2039620">
                  <a:moveTo>
                    <a:pt x="3355848" y="452628"/>
                  </a:moveTo>
                  <a:lnTo>
                    <a:pt x="3020568" y="452628"/>
                  </a:lnTo>
                  <a:lnTo>
                    <a:pt x="3020568" y="2039112"/>
                  </a:lnTo>
                  <a:lnTo>
                    <a:pt x="3355848" y="2039112"/>
                  </a:lnTo>
                  <a:lnTo>
                    <a:pt x="3355848" y="452628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681728" y="4626863"/>
              <a:ext cx="3624579" cy="0"/>
            </a:xfrm>
            <a:custGeom>
              <a:avLst/>
              <a:gdLst/>
              <a:ahLst/>
              <a:cxnLst/>
              <a:rect l="l" t="t" r="r" b="b"/>
              <a:pathLst>
                <a:path w="3624579">
                  <a:moveTo>
                    <a:pt x="0" y="0"/>
                  </a:moveTo>
                  <a:lnTo>
                    <a:pt x="3624072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098625" y="4666640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282942" y="3874389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90474" y="4666640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887969" y="2816733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95502" y="4666640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679818" y="3194684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66513" y="2438476"/>
            <a:ext cx="2381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03653" y="4666640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306627" y="4666690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2022-Ç1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71286" y="2891409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074790" y="2362580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911931" y="4666640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2022-Ç2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46531" y="5639206"/>
            <a:ext cx="27539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5055" marR="5080" indent="-1062990">
              <a:spcBef>
                <a:spcPts val="100"/>
              </a:spcBef>
            </a:pP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Bir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önceki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yılın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aynı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çeyreğine göre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değişim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912867" y="5594705"/>
            <a:ext cx="33394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3860">
              <a:spcBef>
                <a:spcPts val="100"/>
              </a:spcBef>
            </a:pP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Bir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önceki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çeyreğe göre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değişim  (mevsim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takvim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etkisinden</a:t>
            </a:r>
            <a:r>
              <a:rPr sz="1400" spc="-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arındırılmış)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394453" y="2068829"/>
            <a:ext cx="3810" cy="3168015"/>
          </a:xfrm>
          <a:custGeom>
            <a:avLst/>
            <a:gdLst/>
            <a:ahLst/>
            <a:cxnLst/>
            <a:rect l="l" t="t" r="r" b="b"/>
            <a:pathLst>
              <a:path w="3810" h="3168015">
                <a:moveTo>
                  <a:pt x="3429" y="0"/>
                </a:moveTo>
                <a:lnTo>
                  <a:pt x="0" y="3168015"/>
                </a:lnTo>
              </a:path>
            </a:pathLst>
          </a:custGeom>
          <a:ln w="19812">
            <a:solidFill>
              <a:srgbClr val="001F5F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801111" y="2159507"/>
            <a:ext cx="0" cy="2468880"/>
          </a:xfrm>
          <a:custGeom>
            <a:avLst/>
            <a:gdLst/>
            <a:ahLst/>
            <a:cxnLst/>
            <a:rect l="l" t="t" r="r" b="b"/>
            <a:pathLst>
              <a:path h="2468879">
                <a:moveTo>
                  <a:pt x="0" y="0"/>
                </a:moveTo>
                <a:lnTo>
                  <a:pt x="0" y="2468879"/>
                </a:lnTo>
              </a:path>
            </a:pathLst>
          </a:custGeom>
          <a:ln w="9144">
            <a:solidFill>
              <a:srgbClr val="7E7E7E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110983" y="2148839"/>
            <a:ext cx="0" cy="2468880"/>
          </a:xfrm>
          <a:custGeom>
            <a:avLst/>
            <a:gdLst/>
            <a:ahLst/>
            <a:cxnLst/>
            <a:rect l="l" t="t" r="r" b="b"/>
            <a:pathLst>
              <a:path h="2468879">
                <a:moveTo>
                  <a:pt x="0" y="0"/>
                </a:moveTo>
                <a:lnTo>
                  <a:pt x="0" y="2468880"/>
                </a:lnTo>
              </a:path>
            </a:pathLst>
          </a:custGeom>
          <a:ln w="9144">
            <a:solidFill>
              <a:srgbClr val="7E7E7E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385809" y="147573"/>
            <a:ext cx="5594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9325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678560"/>
            <a:ext cx="86213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Eylül ayında aylık üretici enflasyon </a:t>
            </a:r>
            <a:r>
              <a:rPr sz="1800" b="1" dirty="0">
                <a:latin typeface="Tahoma"/>
                <a:cs typeface="Tahoma"/>
              </a:rPr>
              <a:t>oranı </a:t>
            </a:r>
            <a:r>
              <a:rPr sz="1800" b="1" spc="-5" dirty="0">
                <a:latin typeface="Tahoma"/>
                <a:cs typeface="Tahoma"/>
              </a:rPr>
              <a:t>%4,8’dir; aylık enflasyon</a:t>
            </a:r>
            <a:r>
              <a:rPr sz="1800" b="1" spc="40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enerjide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Tahoma"/>
                <a:cs typeface="Tahoma"/>
              </a:rPr>
              <a:t>%13, </a:t>
            </a:r>
            <a:r>
              <a:rPr sz="1800" b="1" spc="-5" dirty="0">
                <a:latin typeface="Tahoma"/>
                <a:cs typeface="Tahoma"/>
              </a:rPr>
              <a:t>elektrik, </a:t>
            </a:r>
            <a:r>
              <a:rPr sz="1800" b="1" spc="10" dirty="0">
                <a:latin typeface="Tahoma"/>
                <a:cs typeface="Tahoma"/>
              </a:rPr>
              <a:t>gaz </a:t>
            </a:r>
            <a:r>
              <a:rPr sz="1800" b="1" spc="-5" dirty="0">
                <a:latin typeface="Tahoma"/>
                <a:cs typeface="Tahoma"/>
              </a:rPr>
              <a:t>üretimi </a:t>
            </a:r>
            <a:r>
              <a:rPr sz="1800" b="1" dirty="0">
                <a:latin typeface="Tahoma"/>
                <a:cs typeface="Tahoma"/>
              </a:rPr>
              <a:t>ve </a:t>
            </a:r>
            <a:r>
              <a:rPr sz="1800" b="1" spc="-5" dirty="0">
                <a:latin typeface="Tahoma"/>
                <a:cs typeface="Tahoma"/>
              </a:rPr>
              <a:t>dağıtımında ise</a:t>
            </a:r>
            <a:r>
              <a:rPr sz="1800" b="1" spc="20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%16,8’dir.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" y="1834895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227201"/>
            <a:ext cx="8540115" cy="911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solidFill>
                  <a:srgbClr val="1F308D"/>
                </a:solidFill>
                <a:latin typeface="Tahoma"/>
                <a:cs typeface="Tahoma"/>
              </a:rPr>
              <a:t>Yıllık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fiyat artışları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enerji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sektöründe %347,4, elektrik,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gaz üretimi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ve dağıtımında</a:t>
            </a:r>
            <a:r>
              <a:rPr spc="23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ise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%416,6 oranına</a:t>
            </a:r>
            <a:r>
              <a:rPr spc="4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ulaşmıştır.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2790825">
              <a:spcBef>
                <a:spcPts val="730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Yİ-ÜFE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alt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kalemler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(%)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Eylül</a:t>
            </a:r>
            <a:r>
              <a:rPr sz="1600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6572198"/>
            <a:ext cx="2560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9953" y="2560320"/>
            <a:ext cx="8246745" cy="2722245"/>
            <a:chOff x="389953" y="2560320"/>
            <a:chExt cx="8246745" cy="2722245"/>
          </a:xfrm>
        </p:grpSpPr>
        <p:sp>
          <p:nvSpPr>
            <p:cNvPr id="7" name="object 7"/>
            <p:cNvSpPr/>
            <p:nvPr/>
          </p:nvSpPr>
          <p:spPr>
            <a:xfrm>
              <a:off x="502920" y="5245608"/>
              <a:ext cx="266700" cy="32384"/>
            </a:xfrm>
            <a:custGeom>
              <a:avLst/>
              <a:gdLst/>
              <a:ahLst/>
              <a:cxnLst/>
              <a:rect l="l" t="t" r="r" b="b"/>
              <a:pathLst>
                <a:path w="266700" h="32385">
                  <a:moveTo>
                    <a:pt x="266700" y="0"/>
                  </a:moveTo>
                  <a:lnTo>
                    <a:pt x="0" y="0"/>
                  </a:lnTo>
                  <a:lnTo>
                    <a:pt x="0" y="32003"/>
                  </a:lnTo>
                  <a:lnTo>
                    <a:pt x="266700" y="32003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69620" y="4288536"/>
              <a:ext cx="266700" cy="989330"/>
            </a:xfrm>
            <a:custGeom>
              <a:avLst/>
              <a:gdLst/>
              <a:ahLst/>
              <a:cxnLst/>
              <a:rect l="l" t="t" r="r" b="b"/>
              <a:pathLst>
                <a:path w="266700" h="989329">
                  <a:moveTo>
                    <a:pt x="266699" y="0"/>
                  </a:moveTo>
                  <a:lnTo>
                    <a:pt x="0" y="0"/>
                  </a:lnTo>
                  <a:lnTo>
                    <a:pt x="0" y="989076"/>
                  </a:lnTo>
                  <a:lnTo>
                    <a:pt x="266699" y="989076"/>
                  </a:lnTo>
                  <a:lnTo>
                    <a:pt x="26669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999488" y="5250180"/>
              <a:ext cx="268605" cy="27940"/>
            </a:xfrm>
            <a:custGeom>
              <a:avLst/>
              <a:gdLst/>
              <a:ahLst/>
              <a:cxnLst/>
              <a:rect l="l" t="t" r="r" b="b"/>
              <a:pathLst>
                <a:path w="268605" h="27939">
                  <a:moveTo>
                    <a:pt x="268224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268224" y="27432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267711" y="4203192"/>
              <a:ext cx="266700" cy="1074420"/>
            </a:xfrm>
            <a:custGeom>
              <a:avLst/>
              <a:gdLst/>
              <a:ahLst/>
              <a:cxnLst/>
              <a:rect l="l" t="t" r="r" b="b"/>
              <a:pathLst>
                <a:path w="266700" h="1074420">
                  <a:moveTo>
                    <a:pt x="266700" y="0"/>
                  </a:moveTo>
                  <a:lnTo>
                    <a:pt x="0" y="0"/>
                  </a:lnTo>
                  <a:lnTo>
                    <a:pt x="0" y="1074419"/>
                  </a:lnTo>
                  <a:lnTo>
                    <a:pt x="266700" y="1074419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747771" y="5259324"/>
              <a:ext cx="268605" cy="18415"/>
            </a:xfrm>
            <a:custGeom>
              <a:avLst/>
              <a:gdLst/>
              <a:ahLst/>
              <a:cxnLst/>
              <a:rect l="l" t="t" r="r" b="b"/>
              <a:pathLst>
                <a:path w="268605" h="18414">
                  <a:moveTo>
                    <a:pt x="268223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268223" y="18287"/>
                  </a:lnTo>
                  <a:lnTo>
                    <a:pt x="26822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015995" y="4443984"/>
              <a:ext cx="266700" cy="833755"/>
            </a:xfrm>
            <a:custGeom>
              <a:avLst/>
              <a:gdLst/>
              <a:ahLst/>
              <a:cxnLst/>
              <a:rect l="l" t="t" r="r" b="b"/>
              <a:pathLst>
                <a:path w="266700" h="833754">
                  <a:moveTo>
                    <a:pt x="266700" y="0"/>
                  </a:moveTo>
                  <a:lnTo>
                    <a:pt x="0" y="0"/>
                  </a:lnTo>
                  <a:lnTo>
                    <a:pt x="0" y="833628"/>
                  </a:lnTo>
                  <a:lnTo>
                    <a:pt x="266700" y="833628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497580" y="5167884"/>
              <a:ext cx="266700" cy="109855"/>
            </a:xfrm>
            <a:custGeom>
              <a:avLst/>
              <a:gdLst/>
              <a:ahLst/>
              <a:cxnLst/>
              <a:rect l="l" t="t" r="r" b="b"/>
              <a:pathLst>
                <a:path w="266700" h="109854">
                  <a:moveTo>
                    <a:pt x="266700" y="0"/>
                  </a:moveTo>
                  <a:lnTo>
                    <a:pt x="0" y="0"/>
                  </a:lnTo>
                  <a:lnTo>
                    <a:pt x="0" y="109728"/>
                  </a:lnTo>
                  <a:lnTo>
                    <a:pt x="266700" y="109728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764280" y="2560320"/>
              <a:ext cx="268605" cy="2717800"/>
            </a:xfrm>
            <a:custGeom>
              <a:avLst/>
              <a:gdLst/>
              <a:ahLst/>
              <a:cxnLst/>
              <a:rect l="l" t="t" r="r" b="b"/>
              <a:pathLst>
                <a:path w="268604" h="2717800">
                  <a:moveTo>
                    <a:pt x="268224" y="0"/>
                  </a:moveTo>
                  <a:lnTo>
                    <a:pt x="0" y="0"/>
                  </a:lnTo>
                  <a:lnTo>
                    <a:pt x="0" y="2717291"/>
                  </a:lnTo>
                  <a:lnTo>
                    <a:pt x="268224" y="2717291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245863" y="5192268"/>
              <a:ext cx="266700" cy="85725"/>
            </a:xfrm>
            <a:custGeom>
              <a:avLst/>
              <a:gdLst/>
              <a:ahLst/>
              <a:cxnLst/>
              <a:rect l="l" t="t" r="r" b="b"/>
              <a:pathLst>
                <a:path w="266700" h="85725">
                  <a:moveTo>
                    <a:pt x="266700" y="0"/>
                  </a:moveTo>
                  <a:lnTo>
                    <a:pt x="0" y="0"/>
                  </a:lnTo>
                  <a:lnTo>
                    <a:pt x="0" y="85343"/>
                  </a:lnTo>
                  <a:lnTo>
                    <a:pt x="266700" y="85343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512563" y="4573524"/>
              <a:ext cx="268605" cy="704215"/>
            </a:xfrm>
            <a:custGeom>
              <a:avLst/>
              <a:gdLst/>
              <a:ahLst/>
              <a:cxnLst/>
              <a:rect l="l" t="t" r="r" b="b"/>
              <a:pathLst>
                <a:path w="268604" h="704214">
                  <a:moveTo>
                    <a:pt x="268224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268224" y="704088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994148" y="5260848"/>
              <a:ext cx="268605" cy="17145"/>
            </a:xfrm>
            <a:custGeom>
              <a:avLst/>
              <a:gdLst/>
              <a:ahLst/>
              <a:cxnLst/>
              <a:rect l="l" t="t" r="r" b="b"/>
              <a:pathLst>
                <a:path w="268604" h="17145">
                  <a:moveTo>
                    <a:pt x="268224" y="0"/>
                  </a:moveTo>
                  <a:lnTo>
                    <a:pt x="0" y="0"/>
                  </a:lnTo>
                  <a:lnTo>
                    <a:pt x="0" y="16763"/>
                  </a:lnTo>
                  <a:lnTo>
                    <a:pt x="268224" y="16763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262371" y="4431792"/>
              <a:ext cx="266700" cy="845819"/>
            </a:xfrm>
            <a:custGeom>
              <a:avLst/>
              <a:gdLst/>
              <a:ahLst/>
              <a:cxnLst/>
              <a:rect l="l" t="t" r="r" b="b"/>
              <a:pathLst>
                <a:path w="266700" h="845820">
                  <a:moveTo>
                    <a:pt x="266700" y="0"/>
                  </a:moveTo>
                  <a:lnTo>
                    <a:pt x="0" y="0"/>
                  </a:lnTo>
                  <a:lnTo>
                    <a:pt x="0" y="845819"/>
                  </a:lnTo>
                  <a:lnTo>
                    <a:pt x="266700" y="845819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743956" y="5256276"/>
              <a:ext cx="266700" cy="21590"/>
            </a:xfrm>
            <a:custGeom>
              <a:avLst/>
              <a:gdLst/>
              <a:ahLst/>
              <a:cxnLst/>
              <a:rect l="l" t="t" r="r" b="b"/>
              <a:pathLst>
                <a:path w="266700" h="21589">
                  <a:moveTo>
                    <a:pt x="26670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266700" y="21336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010656" y="4622292"/>
              <a:ext cx="266700" cy="655320"/>
            </a:xfrm>
            <a:custGeom>
              <a:avLst/>
              <a:gdLst/>
              <a:ahLst/>
              <a:cxnLst/>
              <a:rect l="l" t="t" r="r" b="b"/>
              <a:pathLst>
                <a:path w="266700" h="655320">
                  <a:moveTo>
                    <a:pt x="266700" y="0"/>
                  </a:moveTo>
                  <a:lnTo>
                    <a:pt x="0" y="0"/>
                  </a:lnTo>
                  <a:lnTo>
                    <a:pt x="0" y="655319"/>
                  </a:lnTo>
                  <a:lnTo>
                    <a:pt x="266700" y="655319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492239" y="5251704"/>
              <a:ext cx="266700" cy="26034"/>
            </a:xfrm>
            <a:custGeom>
              <a:avLst/>
              <a:gdLst/>
              <a:ahLst/>
              <a:cxnLst/>
              <a:rect l="l" t="t" r="r" b="b"/>
              <a:pathLst>
                <a:path w="266700" h="26035">
                  <a:moveTo>
                    <a:pt x="26670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66700" y="25908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758939" y="4425696"/>
              <a:ext cx="268605" cy="852169"/>
            </a:xfrm>
            <a:custGeom>
              <a:avLst/>
              <a:gdLst/>
              <a:ahLst/>
              <a:cxnLst/>
              <a:rect l="l" t="t" r="r" b="b"/>
              <a:pathLst>
                <a:path w="268604" h="852170">
                  <a:moveTo>
                    <a:pt x="268224" y="0"/>
                  </a:moveTo>
                  <a:lnTo>
                    <a:pt x="0" y="0"/>
                  </a:lnTo>
                  <a:lnTo>
                    <a:pt x="0" y="851915"/>
                  </a:lnTo>
                  <a:lnTo>
                    <a:pt x="268224" y="851915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240523" y="5192268"/>
              <a:ext cx="268605" cy="85725"/>
            </a:xfrm>
            <a:custGeom>
              <a:avLst/>
              <a:gdLst/>
              <a:ahLst/>
              <a:cxnLst/>
              <a:rect l="l" t="t" r="r" b="b"/>
              <a:pathLst>
                <a:path w="268604" h="85725">
                  <a:moveTo>
                    <a:pt x="268224" y="0"/>
                  </a:moveTo>
                  <a:lnTo>
                    <a:pt x="0" y="0"/>
                  </a:lnTo>
                  <a:lnTo>
                    <a:pt x="0" y="85343"/>
                  </a:lnTo>
                  <a:lnTo>
                    <a:pt x="268224" y="85343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508747" y="3011424"/>
              <a:ext cx="266700" cy="2266315"/>
            </a:xfrm>
            <a:custGeom>
              <a:avLst/>
              <a:gdLst/>
              <a:ahLst/>
              <a:cxnLst/>
              <a:rect l="l" t="t" r="r" b="b"/>
              <a:pathLst>
                <a:path w="266700" h="2266315">
                  <a:moveTo>
                    <a:pt x="266700" y="0"/>
                  </a:moveTo>
                  <a:lnTo>
                    <a:pt x="0" y="0"/>
                  </a:lnTo>
                  <a:lnTo>
                    <a:pt x="0" y="2266188"/>
                  </a:lnTo>
                  <a:lnTo>
                    <a:pt x="266700" y="2266188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988808" y="5260848"/>
              <a:ext cx="268605" cy="17145"/>
            </a:xfrm>
            <a:custGeom>
              <a:avLst/>
              <a:gdLst/>
              <a:ahLst/>
              <a:cxnLst/>
              <a:rect l="l" t="t" r="r" b="b"/>
              <a:pathLst>
                <a:path w="268604" h="17145">
                  <a:moveTo>
                    <a:pt x="268224" y="0"/>
                  </a:moveTo>
                  <a:lnTo>
                    <a:pt x="0" y="0"/>
                  </a:lnTo>
                  <a:lnTo>
                    <a:pt x="0" y="16763"/>
                  </a:lnTo>
                  <a:lnTo>
                    <a:pt x="268224" y="16763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8257032" y="4642104"/>
              <a:ext cx="266700" cy="635635"/>
            </a:xfrm>
            <a:custGeom>
              <a:avLst/>
              <a:gdLst/>
              <a:ahLst/>
              <a:cxnLst/>
              <a:rect l="l" t="t" r="r" b="b"/>
              <a:pathLst>
                <a:path w="266700" h="635635">
                  <a:moveTo>
                    <a:pt x="266700" y="0"/>
                  </a:moveTo>
                  <a:lnTo>
                    <a:pt x="0" y="0"/>
                  </a:lnTo>
                  <a:lnTo>
                    <a:pt x="0" y="635508"/>
                  </a:lnTo>
                  <a:lnTo>
                    <a:pt x="266700" y="635508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94715" y="5277612"/>
              <a:ext cx="8237220" cy="0"/>
            </a:xfrm>
            <a:custGeom>
              <a:avLst/>
              <a:gdLst/>
              <a:ahLst/>
              <a:cxnLst/>
              <a:rect l="l" t="t" r="r" b="b"/>
              <a:pathLst>
                <a:path w="8237220">
                  <a:moveTo>
                    <a:pt x="0" y="0"/>
                  </a:moveTo>
                  <a:lnTo>
                    <a:pt x="8237219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724904" y="4236465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130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64895" y="5308472"/>
            <a:ext cx="4108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Yİ-ÜFE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965451" y="5308472"/>
            <a:ext cx="6051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Made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nc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ilik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95547" y="4978146"/>
            <a:ext cx="2705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16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243196" y="5003419"/>
            <a:ext cx="2705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81070" y="4255770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127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,7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48909" y="5308472"/>
            <a:ext cx="5270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 marR="5080" indent="-40005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D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ı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lı  tüketim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022081" y="5071617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,4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824352" y="5308472"/>
            <a:ext cx="3848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İmalat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55409" y="5308472"/>
            <a:ext cx="6102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4615" marR="5080" indent="-8255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D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ı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ksız 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tüketim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427603" y="5308472"/>
            <a:ext cx="67437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0330">
              <a:spcBef>
                <a:spcPts val="9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Elektrik,  Gaz</a:t>
            </a:r>
            <a:r>
              <a:rPr sz="1000" spc="-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Üretimi  ve</a:t>
            </a:r>
            <a:r>
              <a:rPr sz="1000" spc="-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Dağıtımı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221607" y="5308472"/>
            <a:ext cx="582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Su</a:t>
            </a:r>
            <a:r>
              <a:rPr sz="1000" spc="-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Temini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018659" y="5308472"/>
            <a:ext cx="4857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Ara</a:t>
            </a:r>
            <a:r>
              <a:rPr sz="1000" spc="-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malı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336663" y="5308472"/>
            <a:ext cx="343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rj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002016" y="5308472"/>
            <a:ext cx="51117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0335" marR="5080" indent="-12827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Ser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ma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e  malı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34111" y="5055870"/>
            <a:ext cx="2012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4,8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239381" y="5003419"/>
            <a:ext cx="2705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13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478273" y="4384294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107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031619" y="5060696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,1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34364" y="4099940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151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231517" y="4014342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164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,6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474077" y="2821686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347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,4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780792" y="5070094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,7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730244" y="2370836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416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,6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525006" y="5062220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027421" y="5071617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,4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227446" y="4242942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129,6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775452" y="5067046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,2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975350" y="4433442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100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,4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255634" y="4452620"/>
            <a:ext cx="2705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97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,3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46531" y="6067044"/>
            <a:ext cx="178435" cy="134620"/>
          </a:xfrm>
          <a:custGeom>
            <a:avLst/>
            <a:gdLst/>
            <a:ahLst/>
            <a:cxnLst/>
            <a:rect l="l" t="t" r="r" b="b"/>
            <a:pathLst>
              <a:path w="178434" h="134620">
                <a:moveTo>
                  <a:pt x="178308" y="0"/>
                </a:moveTo>
                <a:lnTo>
                  <a:pt x="0" y="0"/>
                </a:lnTo>
                <a:lnTo>
                  <a:pt x="0" y="134111"/>
                </a:lnTo>
                <a:lnTo>
                  <a:pt x="178308" y="134111"/>
                </a:lnTo>
                <a:lnTo>
                  <a:pt x="178308" y="0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46531" y="6271259"/>
            <a:ext cx="178435" cy="132715"/>
          </a:xfrm>
          <a:custGeom>
            <a:avLst/>
            <a:gdLst/>
            <a:ahLst/>
            <a:cxnLst/>
            <a:rect l="l" t="t" r="r" b="b"/>
            <a:pathLst>
              <a:path w="178434" h="132714">
                <a:moveTo>
                  <a:pt x="178308" y="0"/>
                </a:moveTo>
                <a:lnTo>
                  <a:pt x="0" y="0"/>
                </a:lnTo>
                <a:lnTo>
                  <a:pt x="0" y="132587"/>
                </a:lnTo>
                <a:lnTo>
                  <a:pt x="178308" y="132587"/>
                </a:lnTo>
                <a:lnTo>
                  <a:pt x="17830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63651" y="6000821"/>
            <a:ext cx="75374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49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Aylık</a:t>
            </a:r>
            <a:r>
              <a:rPr sz="1000" spc="-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değişim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Yıllık</a:t>
            </a:r>
            <a:r>
              <a:rPr sz="1000" spc="-8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değişim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559052" y="2554223"/>
            <a:ext cx="3362325" cy="3408679"/>
          </a:xfrm>
          <a:custGeom>
            <a:avLst/>
            <a:gdLst/>
            <a:ahLst/>
            <a:cxnLst/>
            <a:rect l="l" t="t" r="r" b="b"/>
            <a:pathLst>
              <a:path w="3362325" h="3408679">
                <a:moveTo>
                  <a:pt x="14096" y="0"/>
                </a:moveTo>
                <a:lnTo>
                  <a:pt x="0" y="3408362"/>
                </a:lnTo>
              </a:path>
              <a:path w="3362325" h="3408679">
                <a:moveTo>
                  <a:pt x="3360420" y="0"/>
                </a:moveTo>
                <a:lnTo>
                  <a:pt x="3361944" y="3380816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691764" y="6045200"/>
            <a:ext cx="12255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Sektörlere</a:t>
            </a:r>
            <a:r>
              <a:rPr sz="1400" spc="-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göre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765672" y="6045200"/>
            <a:ext cx="21272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Ana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sanayi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gruplarına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göre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03739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432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Tahoma"/>
                <a:cs typeface="Tahoma"/>
              </a:rPr>
              <a:t>Enflasyonun </a:t>
            </a:r>
            <a:r>
              <a:rPr b="1" spc="-5" dirty="0">
                <a:latin typeface="Tahoma"/>
                <a:cs typeface="Tahoma"/>
              </a:rPr>
              <a:t>2022 </a:t>
            </a:r>
            <a:r>
              <a:rPr b="1" dirty="0">
                <a:latin typeface="Tahoma"/>
                <a:cs typeface="Tahoma"/>
              </a:rPr>
              <a:t>yıl sonunda yüksek seviyesini koruyacağı tahmin</a:t>
            </a:r>
            <a:r>
              <a:rPr b="1" spc="-130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edilmektedir.  </a:t>
            </a:r>
            <a:r>
              <a:rPr spc="-5" dirty="0"/>
              <a:t>Ekim ayında IMF tahminini </a:t>
            </a:r>
            <a:r>
              <a:rPr dirty="0"/>
              <a:t>%52,4’ten %73,5’e, </a:t>
            </a:r>
            <a:r>
              <a:rPr spc="-5" dirty="0"/>
              <a:t>Dünya </a:t>
            </a:r>
            <a:r>
              <a:rPr dirty="0"/>
              <a:t>Bankası </a:t>
            </a:r>
            <a:r>
              <a:rPr spc="-5" dirty="0"/>
              <a:t>ise </a:t>
            </a:r>
            <a:r>
              <a:rPr dirty="0"/>
              <a:t>%61’den %75’e  </a:t>
            </a:r>
            <a:r>
              <a:rPr spc="-5" dirty="0"/>
              <a:t>yükseltmiştir.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618488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9144000" y="0"/>
                </a:moveTo>
                <a:lnTo>
                  <a:pt x="0" y="0"/>
                </a:lnTo>
                <a:lnTo>
                  <a:pt x="0" y="338327"/>
                </a:lnTo>
                <a:lnTo>
                  <a:pt x="9144000" y="33832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4189" y="1649348"/>
            <a:ext cx="30568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Enflasyon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(TÜFE, %) 2011 -</a:t>
            </a:r>
            <a:r>
              <a:rPr sz="16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93191" y="2305811"/>
            <a:ext cx="7912734" cy="3084830"/>
            <a:chOff x="393191" y="2305811"/>
            <a:chExt cx="7912734" cy="3084830"/>
          </a:xfrm>
        </p:grpSpPr>
        <p:sp>
          <p:nvSpPr>
            <p:cNvPr id="6" name="object 6"/>
            <p:cNvSpPr/>
            <p:nvPr/>
          </p:nvSpPr>
          <p:spPr>
            <a:xfrm>
              <a:off x="6312408" y="2305811"/>
              <a:ext cx="1876425" cy="3080385"/>
            </a:xfrm>
            <a:custGeom>
              <a:avLst/>
              <a:gdLst/>
              <a:ahLst/>
              <a:cxnLst/>
              <a:rect l="l" t="t" r="r" b="b"/>
              <a:pathLst>
                <a:path w="1876425" h="3080385">
                  <a:moveTo>
                    <a:pt x="294132" y="163068"/>
                  </a:moveTo>
                  <a:lnTo>
                    <a:pt x="0" y="163068"/>
                  </a:lnTo>
                  <a:lnTo>
                    <a:pt x="0" y="3080004"/>
                  </a:lnTo>
                  <a:lnTo>
                    <a:pt x="294132" y="3080004"/>
                  </a:lnTo>
                  <a:lnTo>
                    <a:pt x="294132" y="163068"/>
                  </a:lnTo>
                  <a:close/>
                </a:path>
                <a:path w="1876425" h="3080385">
                  <a:moveTo>
                    <a:pt x="821423" y="60960"/>
                  </a:moveTo>
                  <a:lnTo>
                    <a:pt x="528828" y="60960"/>
                  </a:lnTo>
                  <a:lnTo>
                    <a:pt x="528828" y="3080004"/>
                  </a:lnTo>
                  <a:lnTo>
                    <a:pt x="821423" y="3080004"/>
                  </a:lnTo>
                  <a:lnTo>
                    <a:pt x="821423" y="60960"/>
                  </a:lnTo>
                  <a:close/>
                </a:path>
                <a:path w="1876425" h="3080385">
                  <a:moveTo>
                    <a:pt x="1348740" y="0"/>
                  </a:moveTo>
                  <a:lnTo>
                    <a:pt x="1056132" y="0"/>
                  </a:lnTo>
                  <a:lnTo>
                    <a:pt x="1056132" y="3080004"/>
                  </a:lnTo>
                  <a:lnTo>
                    <a:pt x="1348740" y="3080004"/>
                  </a:lnTo>
                  <a:lnTo>
                    <a:pt x="1348740" y="0"/>
                  </a:lnTo>
                  <a:close/>
                </a:path>
                <a:path w="1876425" h="3080385">
                  <a:moveTo>
                    <a:pt x="1876044" y="295656"/>
                  </a:moveTo>
                  <a:lnTo>
                    <a:pt x="1583436" y="295656"/>
                  </a:lnTo>
                  <a:lnTo>
                    <a:pt x="1583436" y="3080004"/>
                  </a:lnTo>
                  <a:lnTo>
                    <a:pt x="1876044" y="3080004"/>
                  </a:lnTo>
                  <a:lnTo>
                    <a:pt x="1876044" y="295656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10540" y="3904487"/>
              <a:ext cx="5568950" cy="1481455"/>
            </a:xfrm>
            <a:custGeom>
              <a:avLst/>
              <a:gdLst/>
              <a:ahLst/>
              <a:cxnLst/>
              <a:rect l="l" t="t" r="r" b="b"/>
              <a:pathLst>
                <a:path w="5568950" h="1481454">
                  <a:moveTo>
                    <a:pt x="294132" y="1053084"/>
                  </a:moveTo>
                  <a:lnTo>
                    <a:pt x="0" y="1053084"/>
                  </a:lnTo>
                  <a:lnTo>
                    <a:pt x="0" y="1481328"/>
                  </a:lnTo>
                  <a:lnTo>
                    <a:pt x="294132" y="1481328"/>
                  </a:lnTo>
                  <a:lnTo>
                    <a:pt x="294132" y="1053084"/>
                  </a:lnTo>
                  <a:close/>
                </a:path>
                <a:path w="5568950" h="1481454">
                  <a:moveTo>
                    <a:pt x="821436" y="1228344"/>
                  </a:moveTo>
                  <a:lnTo>
                    <a:pt x="527304" y="1228344"/>
                  </a:lnTo>
                  <a:lnTo>
                    <a:pt x="527304" y="1481328"/>
                  </a:lnTo>
                  <a:lnTo>
                    <a:pt x="821436" y="1481328"/>
                  </a:lnTo>
                  <a:lnTo>
                    <a:pt x="821436" y="1228344"/>
                  </a:lnTo>
                  <a:close/>
                </a:path>
                <a:path w="5568950" h="1481454">
                  <a:moveTo>
                    <a:pt x="1348740" y="1178052"/>
                  </a:moveTo>
                  <a:lnTo>
                    <a:pt x="1054608" y="1178052"/>
                  </a:lnTo>
                  <a:lnTo>
                    <a:pt x="1054608" y="1481328"/>
                  </a:lnTo>
                  <a:lnTo>
                    <a:pt x="1348740" y="1481328"/>
                  </a:lnTo>
                  <a:lnTo>
                    <a:pt x="1348740" y="1178052"/>
                  </a:lnTo>
                  <a:close/>
                </a:path>
                <a:path w="5568950" h="1481454">
                  <a:moveTo>
                    <a:pt x="1876044" y="1146048"/>
                  </a:moveTo>
                  <a:lnTo>
                    <a:pt x="1583436" y="1146048"/>
                  </a:lnTo>
                  <a:lnTo>
                    <a:pt x="1583436" y="1481328"/>
                  </a:lnTo>
                  <a:lnTo>
                    <a:pt x="1876044" y="1481328"/>
                  </a:lnTo>
                  <a:lnTo>
                    <a:pt x="1876044" y="1146048"/>
                  </a:lnTo>
                  <a:close/>
                </a:path>
                <a:path w="5568950" h="1481454">
                  <a:moveTo>
                    <a:pt x="2403348" y="1120140"/>
                  </a:moveTo>
                  <a:lnTo>
                    <a:pt x="2110740" y="1120140"/>
                  </a:lnTo>
                  <a:lnTo>
                    <a:pt x="2110740" y="1481328"/>
                  </a:lnTo>
                  <a:lnTo>
                    <a:pt x="2403348" y="1481328"/>
                  </a:lnTo>
                  <a:lnTo>
                    <a:pt x="2403348" y="1120140"/>
                  </a:lnTo>
                  <a:close/>
                </a:path>
                <a:path w="5568950" h="1481454">
                  <a:moveTo>
                    <a:pt x="2930652" y="1130808"/>
                  </a:moveTo>
                  <a:lnTo>
                    <a:pt x="2638044" y="1130808"/>
                  </a:lnTo>
                  <a:lnTo>
                    <a:pt x="2638044" y="1481328"/>
                  </a:lnTo>
                  <a:lnTo>
                    <a:pt x="2930652" y="1481328"/>
                  </a:lnTo>
                  <a:lnTo>
                    <a:pt x="2930652" y="1130808"/>
                  </a:lnTo>
                  <a:close/>
                </a:path>
                <a:path w="5568950" h="1481454">
                  <a:moveTo>
                    <a:pt x="3457956" y="992124"/>
                  </a:moveTo>
                  <a:lnTo>
                    <a:pt x="3165348" y="992124"/>
                  </a:lnTo>
                  <a:lnTo>
                    <a:pt x="3165348" y="1481328"/>
                  </a:lnTo>
                  <a:lnTo>
                    <a:pt x="3457956" y="1481328"/>
                  </a:lnTo>
                  <a:lnTo>
                    <a:pt x="3457956" y="992124"/>
                  </a:lnTo>
                  <a:close/>
                </a:path>
                <a:path w="5568950" h="1481454">
                  <a:moveTo>
                    <a:pt x="3985260" y="647700"/>
                  </a:moveTo>
                  <a:lnTo>
                    <a:pt x="3692652" y="647700"/>
                  </a:lnTo>
                  <a:lnTo>
                    <a:pt x="3692652" y="1481328"/>
                  </a:lnTo>
                  <a:lnTo>
                    <a:pt x="3985260" y="1481328"/>
                  </a:lnTo>
                  <a:lnTo>
                    <a:pt x="3985260" y="647700"/>
                  </a:lnTo>
                  <a:close/>
                </a:path>
                <a:path w="5568950" h="1481454">
                  <a:moveTo>
                    <a:pt x="4512564" y="995172"/>
                  </a:moveTo>
                  <a:lnTo>
                    <a:pt x="4219956" y="995172"/>
                  </a:lnTo>
                  <a:lnTo>
                    <a:pt x="4219956" y="1481328"/>
                  </a:lnTo>
                  <a:lnTo>
                    <a:pt x="4512564" y="1481328"/>
                  </a:lnTo>
                  <a:lnTo>
                    <a:pt x="4512564" y="995172"/>
                  </a:lnTo>
                  <a:close/>
                </a:path>
                <a:path w="5568950" h="1481454">
                  <a:moveTo>
                    <a:pt x="5041392" y="882396"/>
                  </a:moveTo>
                  <a:lnTo>
                    <a:pt x="4747260" y="882396"/>
                  </a:lnTo>
                  <a:lnTo>
                    <a:pt x="4747260" y="1481328"/>
                  </a:lnTo>
                  <a:lnTo>
                    <a:pt x="5041392" y="1481328"/>
                  </a:lnTo>
                  <a:lnTo>
                    <a:pt x="5041392" y="882396"/>
                  </a:lnTo>
                  <a:close/>
                </a:path>
                <a:path w="5568950" h="1481454">
                  <a:moveTo>
                    <a:pt x="5568696" y="0"/>
                  </a:moveTo>
                  <a:lnTo>
                    <a:pt x="5274564" y="0"/>
                  </a:lnTo>
                  <a:lnTo>
                    <a:pt x="5274564" y="1481328"/>
                  </a:lnTo>
                  <a:lnTo>
                    <a:pt x="5568696" y="1481328"/>
                  </a:lnTo>
                  <a:lnTo>
                    <a:pt x="55686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93191" y="5385816"/>
              <a:ext cx="7912734" cy="0"/>
            </a:xfrm>
            <a:custGeom>
              <a:avLst/>
              <a:gdLst/>
              <a:ahLst/>
              <a:cxnLst/>
              <a:rect l="l" t="t" r="r" b="b"/>
              <a:pathLst>
                <a:path w="7912734">
                  <a:moveTo>
                    <a:pt x="0" y="0"/>
                  </a:moveTo>
                  <a:lnTo>
                    <a:pt x="7912608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771515" y="3682110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77032" y="4814442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640" y="5424322"/>
            <a:ext cx="8815070" cy="1299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6405">
              <a:spcBef>
                <a:spcPts val="100"/>
              </a:spcBef>
              <a:tabLst>
                <a:tab pos="974725" algn="l"/>
                <a:tab pos="1502410" algn="l"/>
                <a:tab pos="2029460" algn="l"/>
                <a:tab pos="2556510" algn="l"/>
                <a:tab pos="3084830" algn="l"/>
                <a:tab pos="3612515" algn="l"/>
                <a:tab pos="4139565" algn="l"/>
                <a:tab pos="4666615" algn="l"/>
                <a:tab pos="5194935" algn="l"/>
                <a:tab pos="5722620" algn="l"/>
                <a:tab pos="6223635" algn="l"/>
                <a:tab pos="6817995" algn="l"/>
                <a:tab pos="7258684" algn="l"/>
              </a:tabLst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2011	2012	2013	2014	2015	2016	2017	2018	2019	2020	2021	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OECD	IMF	Dünya</a:t>
            </a:r>
            <a:r>
              <a:rPr sz="1200" spc="3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TCMB-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673100" algn="r">
              <a:tabLst>
                <a:tab pos="651510" algn="l"/>
              </a:tabLst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nk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ı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	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PKA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831850" algn="r">
              <a:spcBef>
                <a:spcPts val="869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2022</a:t>
            </a:r>
            <a:r>
              <a:rPr sz="1200" b="1" spc="-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Tahoma"/>
                <a:cs typeface="Tahoma"/>
              </a:rPr>
              <a:t>tahminleri*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*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IMF- Sonbahar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Dünya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Ekonomik Görünümü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Raporu,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OECD -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Eylül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 Ekonomik Görünüm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(Ara Rapor), Dünya Bankası</a:t>
            </a:r>
            <a:r>
              <a:rPr sz="1200" spc="-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Sonbahar 2022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Avrupa ve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Orta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Asya Ekonomik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Güncelleme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Raporu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TCMB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 Ekim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 Piyasa Katılımcılar Anketi</a:t>
            </a:r>
            <a:r>
              <a:rPr sz="1200" spc="-1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verileridir.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44465" y="4565142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98819" y="2248280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21154" y="4830317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5401" y="4736338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66901" y="4912867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25742" y="2145029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94230" y="4860417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48457" y="4803140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61409" y="4676013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88714" y="4331589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15636" y="4679442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54569" y="2083053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81619" y="2379979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67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50866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35871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Kredi </a:t>
            </a:r>
            <a:r>
              <a:rPr sz="3200" dirty="0"/>
              <a:t>ve</a:t>
            </a:r>
            <a:r>
              <a:rPr sz="3200" spc="-95" dirty="0"/>
              <a:t> </a:t>
            </a:r>
            <a:r>
              <a:rPr sz="3200" dirty="0"/>
              <a:t>Mevduat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548173"/>
            <a:ext cx="5631815" cy="436245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355600" indent="-342900">
              <a:spcBef>
                <a:spcPts val="76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Kredi</a:t>
            </a:r>
            <a:r>
              <a:rPr sz="20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gelişmeleri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5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Kredi büyüme</a:t>
            </a:r>
            <a:r>
              <a:rPr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hızları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Tüketici kredi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büyümesi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Tahsili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gecikmiş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alacaklar ve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karşılıksız</a:t>
            </a:r>
            <a:r>
              <a:rPr sz="20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senetler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Takipteki</a:t>
            </a:r>
            <a:r>
              <a:rPr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alacaklar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Karşılıksız çek</a:t>
            </a:r>
            <a:r>
              <a:rPr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Mevduat</a:t>
            </a:r>
            <a:r>
              <a:rPr sz="20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gelişmeleri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Toplam</a:t>
            </a:r>
            <a:r>
              <a:rPr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mevduat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TL ve YP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mevduat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Faiz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oranları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5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Ticari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kredi ve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mevduat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 faizi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Tüketici kredi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faizleri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573"/>
            <a:ext cx="6565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 err="1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srgbClr val="CADDEB"/>
                </a:solidFill>
                <a:latin typeface="Tahoma"/>
                <a:cs typeface="Tahoma"/>
              </a:rPr>
              <a:t>4</a:t>
            </a:r>
            <a:r>
              <a:rPr lang="tr-TR" sz="1400" dirty="0">
                <a:solidFill>
                  <a:srgbClr val="CADDEB"/>
                </a:solidFill>
                <a:latin typeface="Tahoma"/>
                <a:cs typeface="Tahoma"/>
              </a:rPr>
              <a:t>1</a:t>
            </a:r>
            <a:endParaRPr sz="1400"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4123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007" y="842264"/>
            <a:ext cx="87763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Kredi kullanımlarında artışlar ticari krediler kaynaklı </a:t>
            </a:r>
            <a:r>
              <a:rPr sz="1800" b="1" dirty="0">
                <a:latin typeface="Tahoma"/>
                <a:cs typeface="Tahoma"/>
              </a:rPr>
              <a:t>olarak </a:t>
            </a:r>
            <a:r>
              <a:rPr sz="1800" b="1" spc="10" dirty="0">
                <a:latin typeface="Tahoma"/>
                <a:cs typeface="Tahoma"/>
              </a:rPr>
              <a:t>hız </a:t>
            </a:r>
            <a:r>
              <a:rPr sz="1800" b="1" spc="-5" dirty="0">
                <a:latin typeface="Tahoma"/>
                <a:cs typeface="Tahoma"/>
              </a:rPr>
              <a:t>kesmiştir.  </a:t>
            </a:r>
            <a:r>
              <a:rPr sz="1800" dirty="0"/>
              <a:t>Ticari </a:t>
            </a:r>
            <a:r>
              <a:rPr sz="1800" spc="-5" dirty="0"/>
              <a:t>kredilerin yıllık </a:t>
            </a:r>
            <a:r>
              <a:rPr sz="1800" dirty="0"/>
              <a:t>artış </a:t>
            </a:r>
            <a:r>
              <a:rPr sz="1800" spc="-5" dirty="0"/>
              <a:t>oranı son </a:t>
            </a:r>
            <a:r>
              <a:rPr sz="1800" dirty="0"/>
              <a:t>dört </a:t>
            </a:r>
            <a:r>
              <a:rPr sz="1800" spc="-5" dirty="0"/>
              <a:t>haftada </a:t>
            </a:r>
            <a:r>
              <a:rPr sz="1800" dirty="0"/>
              <a:t>2 puan </a:t>
            </a:r>
            <a:r>
              <a:rPr sz="1800" spc="-5" dirty="0"/>
              <a:t>düşerek %77 olurken, tüketici  kredilerindeki artış %31 ile</a:t>
            </a:r>
            <a:r>
              <a:rPr sz="1800" spc="55" dirty="0"/>
              <a:t> </a:t>
            </a:r>
            <a:r>
              <a:rPr sz="1800" spc="-5" dirty="0"/>
              <a:t>sınırlıdır.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" y="1862327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9636" y="1895982"/>
            <a:ext cx="83705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Kredi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büyümesi (4 haftalık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hareketli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ortalama,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yıllık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değişim, %) 3 Ocak 2020 – 14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Ekim</a:t>
            </a:r>
            <a:r>
              <a:rPr sz="1600" spc="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07" y="6586525"/>
            <a:ext cx="2493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BDDK,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9995" y="2653283"/>
            <a:ext cx="7876540" cy="3039745"/>
            <a:chOff x="729995" y="2653283"/>
            <a:chExt cx="7876540" cy="3039745"/>
          </a:xfrm>
        </p:grpSpPr>
        <p:sp>
          <p:nvSpPr>
            <p:cNvPr id="7" name="object 7"/>
            <p:cNvSpPr/>
            <p:nvPr/>
          </p:nvSpPr>
          <p:spPr>
            <a:xfrm>
              <a:off x="729995" y="2657855"/>
              <a:ext cx="7871459" cy="3035300"/>
            </a:xfrm>
            <a:custGeom>
              <a:avLst/>
              <a:gdLst/>
              <a:ahLst/>
              <a:cxnLst/>
              <a:rect l="l" t="t" r="r" b="b"/>
              <a:pathLst>
                <a:path w="7871459" h="3035300">
                  <a:moveTo>
                    <a:pt x="966216" y="2983992"/>
                  </a:moveTo>
                  <a:lnTo>
                    <a:pt x="966216" y="3034792"/>
                  </a:lnTo>
                </a:path>
                <a:path w="7871459" h="3035300">
                  <a:moveTo>
                    <a:pt x="6941820" y="2983992"/>
                  </a:moveTo>
                  <a:lnTo>
                    <a:pt x="6941820" y="3034792"/>
                  </a:lnTo>
                </a:path>
                <a:path w="7871459" h="3035300">
                  <a:moveTo>
                    <a:pt x="7411211" y="2983992"/>
                  </a:moveTo>
                  <a:lnTo>
                    <a:pt x="7411211" y="3034792"/>
                  </a:lnTo>
                </a:path>
                <a:path w="7871459" h="3035300">
                  <a:moveTo>
                    <a:pt x="3262883" y="2983992"/>
                  </a:moveTo>
                  <a:lnTo>
                    <a:pt x="3262883" y="3034792"/>
                  </a:lnTo>
                </a:path>
                <a:path w="7871459" h="3035300">
                  <a:moveTo>
                    <a:pt x="6480048" y="2983992"/>
                  </a:moveTo>
                  <a:lnTo>
                    <a:pt x="6480048" y="3034792"/>
                  </a:lnTo>
                </a:path>
                <a:path w="7871459" h="3035300">
                  <a:moveTo>
                    <a:pt x="51816" y="2983992"/>
                  </a:moveTo>
                  <a:lnTo>
                    <a:pt x="51816" y="3034792"/>
                  </a:lnTo>
                </a:path>
                <a:path w="7871459" h="3035300">
                  <a:moveTo>
                    <a:pt x="51816" y="2983992"/>
                  </a:moveTo>
                  <a:lnTo>
                    <a:pt x="51816" y="0"/>
                  </a:lnTo>
                </a:path>
                <a:path w="7871459" h="3035300">
                  <a:moveTo>
                    <a:pt x="0" y="2983992"/>
                  </a:moveTo>
                  <a:lnTo>
                    <a:pt x="51816" y="2983992"/>
                  </a:lnTo>
                </a:path>
                <a:path w="7871459" h="3035300">
                  <a:moveTo>
                    <a:pt x="0" y="2610612"/>
                  </a:moveTo>
                  <a:lnTo>
                    <a:pt x="51816" y="2610612"/>
                  </a:lnTo>
                </a:path>
                <a:path w="7871459" h="3035300">
                  <a:moveTo>
                    <a:pt x="0" y="2238756"/>
                  </a:moveTo>
                  <a:lnTo>
                    <a:pt x="51816" y="2238756"/>
                  </a:lnTo>
                </a:path>
                <a:path w="7871459" h="3035300">
                  <a:moveTo>
                    <a:pt x="0" y="1865376"/>
                  </a:moveTo>
                  <a:lnTo>
                    <a:pt x="51816" y="1865376"/>
                  </a:lnTo>
                </a:path>
                <a:path w="7871459" h="3035300">
                  <a:moveTo>
                    <a:pt x="0" y="1491996"/>
                  </a:moveTo>
                  <a:lnTo>
                    <a:pt x="51816" y="1491996"/>
                  </a:lnTo>
                </a:path>
                <a:path w="7871459" h="3035300">
                  <a:moveTo>
                    <a:pt x="0" y="1118616"/>
                  </a:moveTo>
                  <a:lnTo>
                    <a:pt x="51816" y="1118616"/>
                  </a:lnTo>
                </a:path>
                <a:path w="7871459" h="3035300">
                  <a:moveTo>
                    <a:pt x="0" y="745236"/>
                  </a:moveTo>
                  <a:lnTo>
                    <a:pt x="51816" y="745236"/>
                  </a:lnTo>
                </a:path>
                <a:path w="7871459" h="3035300">
                  <a:moveTo>
                    <a:pt x="0" y="373380"/>
                  </a:moveTo>
                  <a:lnTo>
                    <a:pt x="51816" y="373380"/>
                  </a:lnTo>
                </a:path>
                <a:path w="7871459" h="3035300">
                  <a:moveTo>
                    <a:pt x="0" y="0"/>
                  </a:moveTo>
                  <a:lnTo>
                    <a:pt x="51816" y="0"/>
                  </a:lnTo>
                </a:path>
                <a:path w="7871459" h="3035300">
                  <a:moveTo>
                    <a:pt x="3723131" y="2983992"/>
                  </a:moveTo>
                  <a:lnTo>
                    <a:pt x="3723131" y="3034792"/>
                  </a:lnTo>
                </a:path>
                <a:path w="7871459" h="3035300">
                  <a:moveTo>
                    <a:pt x="4183379" y="2983992"/>
                  </a:moveTo>
                  <a:lnTo>
                    <a:pt x="4183379" y="3034792"/>
                  </a:lnTo>
                </a:path>
                <a:path w="7871459" h="3035300">
                  <a:moveTo>
                    <a:pt x="504444" y="2983992"/>
                  </a:moveTo>
                  <a:lnTo>
                    <a:pt x="504444" y="3034792"/>
                  </a:lnTo>
                </a:path>
                <a:path w="7871459" h="3035300">
                  <a:moveTo>
                    <a:pt x="4651248" y="2983992"/>
                  </a:moveTo>
                  <a:lnTo>
                    <a:pt x="4651248" y="3034792"/>
                  </a:lnTo>
                </a:path>
                <a:path w="7871459" h="3035300">
                  <a:moveTo>
                    <a:pt x="1426464" y="2983992"/>
                  </a:moveTo>
                  <a:lnTo>
                    <a:pt x="1426464" y="3034792"/>
                  </a:lnTo>
                </a:path>
                <a:path w="7871459" h="3035300">
                  <a:moveTo>
                    <a:pt x="5113020" y="2983992"/>
                  </a:moveTo>
                  <a:lnTo>
                    <a:pt x="5113020" y="3034792"/>
                  </a:lnTo>
                </a:path>
                <a:path w="7871459" h="3035300">
                  <a:moveTo>
                    <a:pt x="5573268" y="2983992"/>
                  </a:moveTo>
                  <a:lnTo>
                    <a:pt x="5573268" y="3034792"/>
                  </a:lnTo>
                </a:path>
                <a:path w="7871459" h="3035300">
                  <a:moveTo>
                    <a:pt x="1894332" y="2983992"/>
                  </a:moveTo>
                  <a:lnTo>
                    <a:pt x="1894332" y="3034792"/>
                  </a:lnTo>
                </a:path>
                <a:path w="7871459" h="3035300">
                  <a:moveTo>
                    <a:pt x="2356104" y="2983992"/>
                  </a:moveTo>
                  <a:lnTo>
                    <a:pt x="2356104" y="3034792"/>
                  </a:lnTo>
                </a:path>
                <a:path w="7871459" h="3035300">
                  <a:moveTo>
                    <a:pt x="6019800" y="2983992"/>
                  </a:moveTo>
                  <a:lnTo>
                    <a:pt x="6019800" y="3034792"/>
                  </a:lnTo>
                </a:path>
                <a:path w="7871459" h="3035300">
                  <a:moveTo>
                    <a:pt x="7871459" y="2983992"/>
                  </a:moveTo>
                  <a:lnTo>
                    <a:pt x="7871459" y="3034792"/>
                  </a:lnTo>
                </a:path>
                <a:path w="7871459" h="3035300">
                  <a:moveTo>
                    <a:pt x="2816352" y="2983992"/>
                  </a:moveTo>
                  <a:lnTo>
                    <a:pt x="2816352" y="3034792"/>
                  </a:lnTo>
                </a:path>
                <a:path w="7871459" h="3035300">
                  <a:moveTo>
                    <a:pt x="51816" y="2983992"/>
                  </a:moveTo>
                  <a:lnTo>
                    <a:pt x="7871459" y="298399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96289" y="3030473"/>
              <a:ext cx="7668895" cy="2243455"/>
            </a:xfrm>
            <a:custGeom>
              <a:avLst/>
              <a:gdLst/>
              <a:ahLst/>
              <a:cxnLst/>
              <a:rect l="l" t="t" r="r" b="b"/>
              <a:pathLst>
                <a:path w="7668895" h="2243454">
                  <a:moveTo>
                    <a:pt x="0" y="2243328"/>
                  </a:moveTo>
                  <a:lnTo>
                    <a:pt x="53340" y="2235708"/>
                  </a:lnTo>
                  <a:lnTo>
                    <a:pt x="105156" y="2229612"/>
                  </a:lnTo>
                  <a:lnTo>
                    <a:pt x="158496" y="2218944"/>
                  </a:lnTo>
                  <a:lnTo>
                    <a:pt x="211835" y="2193036"/>
                  </a:lnTo>
                  <a:lnTo>
                    <a:pt x="263651" y="2157984"/>
                  </a:lnTo>
                  <a:lnTo>
                    <a:pt x="316991" y="2135124"/>
                  </a:lnTo>
                  <a:lnTo>
                    <a:pt x="370331" y="2124456"/>
                  </a:lnTo>
                  <a:lnTo>
                    <a:pt x="423672" y="2112264"/>
                  </a:lnTo>
                  <a:lnTo>
                    <a:pt x="475488" y="2104644"/>
                  </a:lnTo>
                  <a:lnTo>
                    <a:pt x="528828" y="2092452"/>
                  </a:lnTo>
                  <a:lnTo>
                    <a:pt x="582168" y="2074164"/>
                  </a:lnTo>
                  <a:lnTo>
                    <a:pt x="633984" y="2075688"/>
                  </a:lnTo>
                  <a:lnTo>
                    <a:pt x="687323" y="2052827"/>
                  </a:lnTo>
                  <a:lnTo>
                    <a:pt x="740663" y="2037588"/>
                  </a:lnTo>
                  <a:lnTo>
                    <a:pt x="792479" y="2004059"/>
                  </a:lnTo>
                  <a:lnTo>
                    <a:pt x="845820" y="1955292"/>
                  </a:lnTo>
                  <a:lnTo>
                    <a:pt x="891540" y="1906524"/>
                  </a:lnTo>
                  <a:lnTo>
                    <a:pt x="952499" y="1853183"/>
                  </a:lnTo>
                  <a:lnTo>
                    <a:pt x="1004316" y="1821180"/>
                  </a:lnTo>
                  <a:lnTo>
                    <a:pt x="1057655" y="1804415"/>
                  </a:lnTo>
                  <a:lnTo>
                    <a:pt x="1110996" y="1783080"/>
                  </a:lnTo>
                  <a:lnTo>
                    <a:pt x="1162811" y="1751076"/>
                  </a:lnTo>
                  <a:lnTo>
                    <a:pt x="1216152" y="1711452"/>
                  </a:lnTo>
                  <a:lnTo>
                    <a:pt x="1269492" y="1655064"/>
                  </a:lnTo>
                  <a:lnTo>
                    <a:pt x="1322832" y="1615439"/>
                  </a:lnTo>
                  <a:lnTo>
                    <a:pt x="1374648" y="1569720"/>
                  </a:lnTo>
                  <a:lnTo>
                    <a:pt x="1427987" y="1534668"/>
                  </a:lnTo>
                  <a:lnTo>
                    <a:pt x="1481328" y="1498092"/>
                  </a:lnTo>
                  <a:lnTo>
                    <a:pt x="1533143" y="1456944"/>
                  </a:lnTo>
                  <a:lnTo>
                    <a:pt x="1578864" y="1408176"/>
                  </a:lnTo>
                  <a:lnTo>
                    <a:pt x="1639824" y="1330452"/>
                  </a:lnTo>
                  <a:lnTo>
                    <a:pt x="1691639" y="1258824"/>
                  </a:lnTo>
                  <a:lnTo>
                    <a:pt x="1744979" y="1213103"/>
                  </a:lnTo>
                  <a:lnTo>
                    <a:pt x="1798320" y="1197864"/>
                  </a:lnTo>
                  <a:lnTo>
                    <a:pt x="1851660" y="1193292"/>
                  </a:lnTo>
                  <a:lnTo>
                    <a:pt x="1903476" y="1193292"/>
                  </a:lnTo>
                  <a:lnTo>
                    <a:pt x="1956815" y="1176527"/>
                  </a:lnTo>
                  <a:lnTo>
                    <a:pt x="2010155" y="1158239"/>
                  </a:lnTo>
                  <a:lnTo>
                    <a:pt x="2061972" y="1146048"/>
                  </a:lnTo>
                  <a:lnTo>
                    <a:pt x="2115312" y="1144524"/>
                  </a:lnTo>
                  <a:lnTo>
                    <a:pt x="2168652" y="1139952"/>
                  </a:lnTo>
                  <a:lnTo>
                    <a:pt x="2220467" y="1129283"/>
                  </a:lnTo>
                  <a:lnTo>
                    <a:pt x="2273808" y="1100327"/>
                  </a:lnTo>
                  <a:lnTo>
                    <a:pt x="2327148" y="1054608"/>
                  </a:lnTo>
                  <a:lnTo>
                    <a:pt x="2380488" y="1063752"/>
                  </a:lnTo>
                  <a:lnTo>
                    <a:pt x="2432304" y="1075944"/>
                  </a:lnTo>
                  <a:lnTo>
                    <a:pt x="2485644" y="1106424"/>
                  </a:lnTo>
                  <a:lnTo>
                    <a:pt x="2538984" y="1149095"/>
                  </a:lnTo>
                  <a:lnTo>
                    <a:pt x="2590800" y="1143000"/>
                  </a:lnTo>
                  <a:lnTo>
                    <a:pt x="2644140" y="1159764"/>
                  </a:lnTo>
                  <a:lnTo>
                    <a:pt x="2697480" y="1199388"/>
                  </a:lnTo>
                  <a:lnTo>
                    <a:pt x="2743200" y="1242059"/>
                  </a:lnTo>
                  <a:lnTo>
                    <a:pt x="2802636" y="1287780"/>
                  </a:lnTo>
                  <a:lnTo>
                    <a:pt x="2855976" y="1313688"/>
                  </a:lnTo>
                  <a:lnTo>
                    <a:pt x="2909316" y="1331976"/>
                  </a:lnTo>
                  <a:lnTo>
                    <a:pt x="2961132" y="1356359"/>
                  </a:lnTo>
                  <a:lnTo>
                    <a:pt x="3014472" y="1395983"/>
                  </a:lnTo>
                  <a:lnTo>
                    <a:pt x="3067812" y="1438656"/>
                  </a:lnTo>
                  <a:lnTo>
                    <a:pt x="3119628" y="1479803"/>
                  </a:lnTo>
                  <a:lnTo>
                    <a:pt x="3172968" y="1505712"/>
                  </a:lnTo>
                  <a:lnTo>
                    <a:pt x="3226308" y="1502664"/>
                  </a:lnTo>
                  <a:lnTo>
                    <a:pt x="3279648" y="1505712"/>
                  </a:lnTo>
                  <a:lnTo>
                    <a:pt x="3331464" y="1534668"/>
                  </a:lnTo>
                  <a:lnTo>
                    <a:pt x="3384804" y="1537715"/>
                  </a:lnTo>
                  <a:lnTo>
                    <a:pt x="3438144" y="1554480"/>
                  </a:lnTo>
                  <a:lnTo>
                    <a:pt x="3489960" y="1566671"/>
                  </a:lnTo>
                  <a:lnTo>
                    <a:pt x="3543300" y="1578864"/>
                  </a:lnTo>
                  <a:lnTo>
                    <a:pt x="3589020" y="1633727"/>
                  </a:lnTo>
                  <a:lnTo>
                    <a:pt x="3648456" y="1690115"/>
                  </a:lnTo>
                  <a:lnTo>
                    <a:pt x="3701796" y="1761744"/>
                  </a:lnTo>
                  <a:lnTo>
                    <a:pt x="3739896" y="1801368"/>
                  </a:lnTo>
                  <a:lnTo>
                    <a:pt x="3808476" y="1824227"/>
                  </a:lnTo>
                  <a:lnTo>
                    <a:pt x="3860292" y="1828800"/>
                  </a:lnTo>
                  <a:lnTo>
                    <a:pt x="3913632" y="1808988"/>
                  </a:lnTo>
                  <a:lnTo>
                    <a:pt x="3966972" y="1815083"/>
                  </a:lnTo>
                  <a:lnTo>
                    <a:pt x="4018788" y="1821180"/>
                  </a:lnTo>
                  <a:lnTo>
                    <a:pt x="4072128" y="1837944"/>
                  </a:lnTo>
                  <a:lnTo>
                    <a:pt x="4125468" y="1860803"/>
                  </a:lnTo>
                  <a:lnTo>
                    <a:pt x="4178808" y="1868424"/>
                  </a:lnTo>
                  <a:lnTo>
                    <a:pt x="4230624" y="1892808"/>
                  </a:lnTo>
                  <a:lnTo>
                    <a:pt x="4253484" y="1924812"/>
                  </a:lnTo>
                  <a:lnTo>
                    <a:pt x="4337304" y="1969008"/>
                  </a:lnTo>
                  <a:lnTo>
                    <a:pt x="4389120" y="2022348"/>
                  </a:lnTo>
                  <a:lnTo>
                    <a:pt x="4442460" y="2069592"/>
                  </a:lnTo>
                  <a:lnTo>
                    <a:pt x="4495800" y="2104644"/>
                  </a:lnTo>
                  <a:lnTo>
                    <a:pt x="4547616" y="2130552"/>
                  </a:lnTo>
                  <a:lnTo>
                    <a:pt x="4600956" y="2147316"/>
                  </a:lnTo>
                  <a:lnTo>
                    <a:pt x="4654296" y="2151888"/>
                  </a:lnTo>
                  <a:lnTo>
                    <a:pt x="4707636" y="2153412"/>
                  </a:lnTo>
                  <a:lnTo>
                    <a:pt x="4759452" y="2139696"/>
                  </a:lnTo>
                  <a:lnTo>
                    <a:pt x="4812792" y="2124456"/>
                  </a:lnTo>
                  <a:lnTo>
                    <a:pt x="4866132" y="2119884"/>
                  </a:lnTo>
                  <a:lnTo>
                    <a:pt x="4917948" y="2103120"/>
                  </a:lnTo>
                  <a:lnTo>
                    <a:pt x="4971288" y="2086356"/>
                  </a:lnTo>
                  <a:lnTo>
                    <a:pt x="5017008" y="2080259"/>
                  </a:lnTo>
                  <a:lnTo>
                    <a:pt x="5077968" y="2072639"/>
                  </a:lnTo>
                  <a:lnTo>
                    <a:pt x="5129784" y="2031492"/>
                  </a:lnTo>
                  <a:lnTo>
                    <a:pt x="5183124" y="1958339"/>
                  </a:lnTo>
                  <a:lnTo>
                    <a:pt x="5236464" y="1824227"/>
                  </a:lnTo>
                  <a:lnTo>
                    <a:pt x="5288280" y="1620012"/>
                  </a:lnTo>
                  <a:lnTo>
                    <a:pt x="5341620" y="1459992"/>
                  </a:lnTo>
                  <a:lnTo>
                    <a:pt x="5394960" y="1234439"/>
                  </a:lnTo>
                  <a:lnTo>
                    <a:pt x="5446776" y="1228344"/>
                  </a:lnTo>
                  <a:lnTo>
                    <a:pt x="5500116" y="1210056"/>
                  </a:lnTo>
                  <a:lnTo>
                    <a:pt x="5553456" y="1173480"/>
                  </a:lnTo>
                  <a:lnTo>
                    <a:pt x="5606796" y="1254252"/>
                  </a:lnTo>
                  <a:lnTo>
                    <a:pt x="5658612" y="1159764"/>
                  </a:lnTo>
                  <a:lnTo>
                    <a:pt x="5711952" y="1130808"/>
                  </a:lnTo>
                  <a:lnTo>
                    <a:pt x="5765292" y="1104900"/>
                  </a:lnTo>
                  <a:lnTo>
                    <a:pt x="5817108" y="1074420"/>
                  </a:lnTo>
                  <a:lnTo>
                    <a:pt x="5870448" y="1022603"/>
                  </a:lnTo>
                  <a:lnTo>
                    <a:pt x="5923788" y="982980"/>
                  </a:lnTo>
                  <a:lnTo>
                    <a:pt x="5975604" y="969263"/>
                  </a:lnTo>
                  <a:lnTo>
                    <a:pt x="6028944" y="925068"/>
                  </a:lnTo>
                  <a:lnTo>
                    <a:pt x="6082284" y="874776"/>
                  </a:lnTo>
                  <a:lnTo>
                    <a:pt x="6135624" y="848868"/>
                  </a:lnTo>
                  <a:lnTo>
                    <a:pt x="6187440" y="827532"/>
                  </a:lnTo>
                  <a:lnTo>
                    <a:pt x="6240780" y="836676"/>
                  </a:lnTo>
                  <a:lnTo>
                    <a:pt x="6294120" y="862583"/>
                  </a:lnTo>
                  <a:lnTo>
                    <a:pt x="6345936" y="858012"/>
                  </a:lnTo>
                  <a:lnTo>
                    <a:pt x="6399276" y="842771"/>
                  </a:lnTo>
                  <a:lnTo>
                    <a:pt x="6452616" y="821436"/>
                  </a:lnTo>
                  <a:lnTo>
                    <a:pt x="6505956" y="771144"/>
                  </a:lnTo>
                  <a:lnTo>
                    <a:pt x="6557771" y="697992"/>
                  </a:lnTo>
                  <a:lnTo>
                    <a:pt x="6611111" y="618744"/>
                  </a:lnTo>
                  <a:lnTo>
                    <a:pt x="6664452" y="534924"/>
                  </a:lnTo>
                  <a:lnTo>
                    <a:pt x="6716267" y="441960"/>
                  </a:lnTo>
                  <a:lnTo>
                    <a:pt x="6769608" y="377951"/>
                  </a:lnTo>
                  <a:lnTo>
                    <a:pt x="6822948" y="323088"/>
                  </a:lnTo>
                  <a:lnTo>
                    <a:pt x="6874763" y="297179"/>
                  </a:lnTo>
                  <a:lnTo>
                    <a:pt x="6928104" y="301751"/>
                  </a:lnTo>
                  <a:lnTo>
                    <a:pt x="6973824" y="295655"/>
                  </a:lnTo>
                  <a:lnTo>
                    <a:pt x="7034783" y="272796"/>
                  </a:lnTo>
                  <a:lnTo>
                    <a:pt x="7086600" y="210312"/>
                  </a:lnTo>
                  <a:lnTo>
                    <a:pt x="7139939" y="164591"/>
                  </a:lnTo>
                  <a:lnTo>
                    <a:pt x="7193280" y="112775"/>
                  </a:lnTo>
                  <a:lnTo>
                    <a:pt x="7245095" y="74675"/>
                  </a:lnTo>
                  <a:lnTo>
                    <a:pt x="7298435" y="51815"/>
                  </a:lnTo>
                  <a:lnTo>
                    <a:pt x="7351776" y="19812"/>
                  </a:lnTo>
                  <a:lnTo>
                    <a:pt x="7403591" y="3048"/>
                  </a:lnTo>
                  <a:lnTo>
                    <a:pt x="7456932" y="0"/>
                  </a:lnTo>
                  <a:lnTo>
                    <a:pt x="7510271" y="15239"/>
                  </a:lnTo>
                  <a:lnTo>
                    <a:pt x="7563611" y="21336"/>
                  </a:lnTo>
                  <a:lnTo>
                    <a:pt x="7615428" y="22860"/>
                  </a:lnTo>
                  <a:lnTo>
                    <a:pt x="7668767" y="35051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96289" y="3376421"/>
              <a:ext cx="7668895" cy="1882139"/>
            </a:xfrm>
            <a:custGeom>
              <a:avLst/>
              <a:gdLst/>
              <a:ahLst/>
              <a:cxnLst/>
              <a:rect l="l" t="t" r="r" b="b"/>
              <a:pathLst>
                <a:path w="7668895" h="1882139">
                  <a:moveTo>
                    <a:pt x="0" y="1688591"/>
                  </a:moveTo>
                  <a:lnTo>
                    <a:pt x="53340" y="1645920"/>
                  </a:lnTo>
                  <a:lnTo>
                    <a:pt x="105156" y="1604771"/>
                  </a:lnTo>
                  <a:lnTo>
                    <a:pt x="158496" y="1566671"/>
                  </a:lnTo>
                  <a:lnTo>
                    <a:pt x="211835" y="1527047"/>
                  </a:lnTo>
                  <a:lnTo>
                    <a:pt x="263651" y="1490471"/>
                  </a:lnTo>
                  <a:lnTo>
                    <a:pt x="316991" y="1447800"/>
                  </a:lnTo>
                  <a:lnTo>
                    <a:pt x="370331" y="1409700"/>
                  </a:lnTo>
                  <a:lnTo>
                    <a:pt x="423672" y="1367027"/>
                  </a:lnTo>
                  <a:lnTo>
                    <a:pt x="475488" y="1328927"/>
                  </a:lnTo>
                  <a:lnTo>
                    <a:pt x="528828" y="1292352"/>
                  </a:lnTo>
                  <a:lnTo>
                    <a:pt x="582168" y="1266444"/>
                  </a:lnTo>
                  <a:lnTo>
                    <a:pt x="633984" y="1260347"/>
                  </a:lnTo>
                  <a:lnTo>
                    <a:pt x="687323" y="1258823"/>
                  </a:lnTo>
                  <a:lnTo>
                    <a:pt x="740663" y="1275588"/>
                  </a:lnTo>
                  <a:lnTo>
                    <a:pt x="792479" y="1272539"/>
                  </a:lnTo>
                  <a:lnTo>
                    <a:pt x="845820" y="1248155"/>
                  </a:lnTo>
                  <a:lnTo>
                    <a:pt x="891540" y="1211579"/>
                  </a:lnTo>
                  <a:lnTo>
                    <a:pt x="952499" y="1158239"/>
                  </a:lnTo>
                  <a:lnTo>
                    <a:pt x="1004316" y="1109471"/>
                  </a:lnTo>
                  <a:lnTo>
                    <a:pt x="1057655" y="1069847"/>
                  </a:lnTo>
                  <a:lnTo>
                    <a:pt x="1110996" y="1033271"/>
                  </a:lnTo>
                  <a:lnTo>
                    <a:pt x="1162811" y="996695"/>
                  </a:lnTo>
                  <a:lnTo>
                    <a:pt x="1216152" y="949451"/>
                  </a:lnTo>
                  <a:lnTo>
                    <a:pt x="1269492" y="880871"/>
                  </a:lnTo>
                  <a:lnTo>
                    <a:pt x="1322832" y="792479"/>
                  </a:lnTo>
                  <a:lnTo>
                    <a:pt x="1374648" y="685800"/>
                  </a:lnTo>
                  <a:lnTo>
                    <a:pt x="1427987" y="574547"/>
                  </a:lnTo>
                  <a:lnTo>
                    <a:pt x="1481328" y="467867"/>
                  </a:lnTo>
                  <a:lnTo>
                    <a:pt x="1533143" y="361188"/>
                  </a:lnTo>
                  <a:lnTo>
                    <a:pt x="1578864" y="268223"/>
                  </a:lnTo>
                  <a:lnTo>
                    <a:pt x="1639824" y="173736"/>
                  </a:lnTo>
                  <a:lnTo>
                    <a:pt x="1691639" y="86867"/>
                  </a:lnTo>
                  <a:lnTo>
                    <a:pt x="1744979" y="32003"/>
                  </a:lnTo>
                  <a:lnTo>
                    <a:pt x="1798320" y="0"/>
                  </a:lnTo>
                  <a:lnTo>
                    <a:pt x="1851660" y="0"/>
                  </a:lnTo>
                  <a:lnTo>
                    <a:pt x="1903476" y="22860"/>
                  </a:lnTo>
                  <a:lnTo>
                    <a:pt x="1956815" y="47243"/>
                  </a:lnTo>
                  <a:lnTo>
                    <a:pt x="2010155" y="79248"/>
                  </a:lnTo>
                  <a:lnTo>
                    <a:pt x="2061972" y="112775"/>
                  </a:lnTo>
                  <a:lnTo>
                    <a:pt x="2115312" y="149351"/>
                  </a:lnTo>
                  <a:lnTo>
                    <a:pt x="2168652" y="185927"/>
                  </a:lnTo>
                  <a:lnTo>
                    <a:pt x="2220467" y="219455"/>
                  </a:lnTo>
                  <a:lnTo>
                    <a:pt x="2273808" y="248411"/>
                  </a:lnTo>
                  <a:lnTo>
                    <a:pt x="2327148" y="275844"/>
                  </a:lnTo>
                  <a:lnTo>
                    <a:pt x="2380488" y="295655"/>
                  </a:lnTo>
                  <a:lnTo>
                    <a:pt x="2432304" y="321563"/>
                  </a:lnTo>
                  <a:lnTo>
                    <a:pt x="2485644" y="353567"/>
                  </a:lnTo>
                  <a:lnTo>
                    <a:pt x="2538984" y="384047"/>
                  </a:lnTo>
                  <a:lnTo>
                    <a:pt x="2590800" y="425195"/>
                  </a:lnTo>
                  <a:lnTo>
                    <a:pt x="2644140" y="460247"/>
                  </a:lnTo>
                  <a:lnTo>
                    <a:pt x="2697480" y="502919"/>
                  </a:lnTo>
                  <a:lnTo>
                    <a:pt x="2743200" y="544067"/>
                  </a:lnTo>
                  <a:lnTo>
                    <a:pt x="2802636" y="585215"/>
                  </a:lnTo>
                  <a:lnTo>
                    <a:pt x="2855976" y="623315"/>
                  </a:lnTo>
                  <a:lnTo>
                    <a:pt x="2909316" y="655319"/>
                  </a:lnTo>
                  <a:lnTo>
                    <a:pt x="2961132" y="691895"/>
                  </a:lnTo>
                  <a:lnTo>
                    <a:pt x="3014472" y="725423"/>
                  </a:lnTo>
                  <a:lnTo>
                    <a:pt x="3067812" y="758951"/>
                  </a:lnTo>
                  <a:lnTo>
                    <a:pt x="3119628" y="794003"/>
                  </a:lnTo>
                  <a:lnTo>
                    <a:pt x="3172968" y="827532"/>
                  </a:lnTo>
                  <a:lnTo>
                    <a:pt x="3226308" y="861059"/>
                  </a:lnTo>
                  <a:lnTo>
                    <a:pt x="3279648" y="896111"/>
                  </a:lnTo>
                  <a:lnTo>
                    <a:pt x="3331464" y="923544"/>
                  </a:lnTo>
                  <a:lnTo>
                    <a:pt x="3384804" y="941832"/>
                  </a:lnTo>
                  <a:lnTo>
                    <a:pt x="3438144" y="947927"/>
                  </a:lnTo>
                  <a:lnTo>
                    <a:pt x="3489960" y="943355"/>
                  </a:lnTo>
                  <a:lnTo>
                    <a:pt x="3543300" y="952500"/>
                  </a:lnTo>
                  <a:lnTo>
                    <a:pt x="3589020" y="976883"/>
                  </a:lnTo>
                  <a:lnTo>
                    <a:pt x="3648456" y="1014983"/>
                  </a:lnTo>
                  <a:lnTo>
                    <a:pt x="3701796" y="1069847"/>
                  </a:lnTo>
                  <a:lnTo>
                    <a:pt x="3739896" y="1120139"/>
                  </a:lnTo>
                  <a:lnTo>
                    <a:pt x="3808476" y="1159764"/>
                  </a:lnTo>
                  <a:lnTo>
                    <a:pt x="3860292" y="1188720"/>
                  </a:lnTo>
                  <a:lnTo>
                    <a:pt x="3913632" y="1207008"/>
                  </a:lnTo>
                  <a:lnTo>
                    <a:pt x="3966972" y="1231391"/>
                  </a:lnTo>
                  <a:lnTo>
                    <a:pt x="4018788" y="1274064"/>
                  </a:lnTo>
                  <a:lnTo>
                    <a:pt x="4072128" y="1335023"/>
                  </a:lnTo>
                  <a:lnTo>
                    <a:pt x="4125468" y="1412747"/>
                  </a:lnTo>
                  <a:lnTo>
                    <a:pt x="4178808" y="1490471"/>
                  </a:lnTo>
                  <a:lnTo>
                    <a:pt x="4230624" y="1566671"/>
                  </a:lnTo>
                  <a:lnTo>
                    <a:pt x="4253484" y="1639823"/>
                  </a:lnTo>
                  <a:lnTo>
                    <a:pt x="4337304" y="1702308"/>
                  </a:lnTo>
                  <a:lnTo>
                    <a:pt x="4389120" y="1760220"/>
                  </a:lnTo>
                  <a:lnTo>
                    <a:pt x="4442460" y="1808988"/>
                  </a:lnTo>
                  <a:lnTo>
                    <a:pt x="4495800" y="1844039"/>
                  </a:lnTo>
                  <a:lnTo>
                    <a:pt x="4547616" y="1868424"/>
                  </a:lnTo>
                  <a:lnTo>
                    <a:pt x="4600956" y="1880615"/>
                  </a:lnTo>
                  <a:lnTo>
                    <a:pt x="4654296" y="1882139"/>
                  </a:lnTo>
                  <a:lnTo>
                    <a:pt x="4707636" y="1879091"/>
                  </a:lnTo>
                  <a:lnTo>
                    <a:pt x="4759452" y="1876043"/>
                  </a:lnTo>
                  <a:lnTo>
                    <a:pt x="4812792" y="1871471"/>
                  </a:lnTo>
                  <a:lnTo>
                    <a:pt x="4866132" y="1868424"/>
                  </a:lnTo>
                  <a:lnTo>
                    <a:pt x="4917948" y="1865376"/>
                  </a:lnTo>
                  <a:lnTo>
                    <a:pt x="4971288" y="1862327"/>
                  </a:lnTo>
                  <a:lnTo>
                    <a:pt x="5017008" y="1859279"/>
                  </a:lnTo>
                  <a:lnTo>
                    <a:pt x="5077968" y="1856231"/>
                  </a:lnTo>
                  <a:lnTo>
                    <a:pt x="5129784" y="1850135"/>
                  </a:lnTo>
                  <a:lnTo>
                    <a:pt x="5183124" y="1844039"/>
                  </a:lnTo>
                  <a:lnTo>
                    <a:pt x="5236464" y="1831847"/>
                  </a:lnTo>
                  <a:lnTo>
                    <a:pt x="5288280" y="1818132"/>
                  </a:lnTo>
                  <a:lnTo>
                    <a:pt x="5341620" y="1801367"/>
                  </a:lnTo>
                  <a:lnTo>
                    <a:pt x="5394960" y="1780032"/>
                  </a:lnTo>
                  <a:lnTo>
                    <a:pt x="5446776" y="1755647"/>
                  </a:lnTo>
                  <a:lnTo>
                    <a:pt x="5500116" y="1735835"/>
                  </a:lnTo>
                  <a:lnTo>
                    <a:pt x="5553456" y="1719071"/>
                  </a:lnTo>
                  <a:lnTo>
                    <a:pt x="5606796" y="1705355"/>
                  </a:lnTo>
                  <a:lnTo>
                    <a:pt x="5658612" y="1705355"/>
                  </a:lnTo>
                  <a:lnTo>
                    <a:pt x="5711952" y="1706879"/>
                  </a:lnTo>
                  <a:lnTo>
                    <a:pt x="5765292" y="1708403"/>
                  </a:lnTo>
                  <a:lnTo>
                    <a:pt x="5817108" y="1717547"/>
                  </a:lnTo>
                  <a:lnTo>
                    <a:pt x="5870448" y="1719071"/>
                  </a:lnTo>
                  <a:lnTo>
                    <a:pt x="5923788" y="1717547"/>
                  </a:lnTo>
                  <a:lnTo>
                    <a:pt x="5975604" y="1714500"/>
                  </a:lnTo>
                  <a:lnTo>
                    <a:pt x="6028944" y="1706879"/>
                  </a:lnTo>
                  <a:lnTo>
                    <a:pt x="6082284" y="1699259"/>
                  </a:lnTo>
                  <a:lnTo>
                    <a:pt x="6135624" y="1694688"/>
                  </a:lnTo>
                  <a:lnTo>
                    <a:pt x="6187440" y="1685544"/>
                  </a:lnTo>
                  <a:lnTo>
                    <a:pt x="6240780" y="1674876"/>
                  </a:lnTo>
                  <a:lnTo>
                    <a:pt x="6294120" y="1656588"/>
                  </a:lnTo>
                  <a:lnTo>
                    <a:pt x="6345936" y="1629155"/>
                  </a:lnTo>
                  <a:lnTo>
                    <a:pt x="6399276" y="1600200"/>
                  </a:lnTo>
                  <a:lnTo>
                    <a:pt x="6452616" y="1562100"/>
                  </a:lnTo>
                  <a:lnTo>
                    <a:pt x="6505956" y="1510283"/>
                  </a:lnTo>
                  <a:lnTo>
                    <a:pt x="6557771" y="1461515"/>
                  </a:lnTo>
                  <a:lnTo>
                    <a:pt x="6611111" y="1409700"/>
                  </a:lnTo>
                  <a:lnTo>
                    <a:pt x="6664452" y="1357883"/>
                  </a:lnTo>
                  <a:lnTo>
                    <a:pt x="6716267" y="1319783"/>
                  </a:lnTo>
                  <a:lnTo>
                    <a:pt x="6769608" y="1278635"/>
                  </a:lnTo>
                  <a:lnTo>
                    <a:pt x="6822948" y="1243583"/>
                  </a:lnTo>
                  <a:lnTo>
                    <a:pt x="6874763" y="1214627"/>
                  </a:lnTo>
                  <a:lnTo>
                    <a:pt x="6928104" y="1205483"/>
                  </a:lnTo>
                  <a:lnTo>
                    <a:pt x="6973824" y="1193291"/>
                  </a:lnTo>
                  <a:lnTo>
                    <a:pt x="7034783" y="1181100"/>
                  </a:lnTo>
                  <a:lnTo>
                    <a:pt x="7086600" y="1173479"/>
                  </a:lnTo>
                  <a:lnTo>
                    <a:pt x="7139939" y="1156715"/>
                  </a:lnTo>
                  <a:lnTo>
                    <a:pt x="7193280" y="1149095"/>
                  </a:lnTo>
                  <a:lnTo>
                    <a:pt x="7245095" y="1149095"/>
                  </a:lnTo>
                  <a:lnTo>
                    <a:pt x="7298435" y="1147571"/>
                  </a:lnTo>
                  <a:lnTo>
                    <a:pt x="7351776" y="1146047"/>
                  </a:lnTo>
                  <a:lnTo>
                    <a:pt x="7403591" y="1147571"/>
                  </a:lnTo>
                  <a:lnTo>
                    <a:pt x="7456932" y="1146047"/>
                  </a:lnTo>
                  <a:lnTo>
                    <a:pt x="7510271" y="1141476"/>
                  </a:lnTo>
                  <a:lnTo>
                    <a:pt x="7563611" y="1132332"/>
                  </a:lnTo>
                  <a:lnTo>
                    <a:pt x="7615428" y="1120139"/>
                  </a:lnTo>
                  <a:lnTo>
                    <a:pt x="7668767" y="1098803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96289" y="2690621"/>
              <a:ext cx="7668895" cy="2633980"/>
            </a:xfrm>
            <a:custGeom>
              <a:avLst/>
              <a:gdLst/>
              <a:ahLst/>
              <a:cxnLst/>
              <a:rect l="l" t="t" r="r" b="b"/>
              <a:pathLst>
                <a:path w="7668895" h="2633979">
                  <a:moveTo>
                    <a:pt x="0" y="2633472"/>
                  </a:moveTo>
                  <a:lnTo>
                    <a:pt x="53340" y="2633472"/>
                  </a:lnTo>
                  <a:lnTo>
                    <a:pt x="105156" y="2633472"/>
                  </a:lnTo>
                  <a:lnTo>
                    <a:pt x="158496" y="2628900"/>
                  </a:lnTo>
                  <a:lnTo>
                    <a:pt x="211835" y="2604516"/>
                  </a:lnTo>
                  <a:lnTo>
                    <a:pt x="263651" y="2567940"/>
                  </a:lnTo>
                  <a:lnTo>
                    <a:pt x="316991" y="2551176"/>
                  </a:lnTo>
                  <a:lnTo>
                    <a:pt x="370331" y="2545079"/>
                  </a:lnTo>
                  <a:lnTo>
                    <a:pt x="423672" y="2535935"/>
                  </a:lnTo>
                  <a:lnTo>
                    <a:pt x="475488" y="2535935"/>
                  </a:lnTo>
                  <a:lnTo>
                    <a:pt x="528828" y="2526791"/>
                  </a:lnTo>
                  <a:lnTo>
                    <a:pt x="582168" y="2510028"/>
                  </a:lnTo>
                  <a:lnTo>
                    <a:pt x="633984" y="2510028"/>
                  </a:lnTo>
                  <a:lnTo>
                    <a:pt x="687323" y="2481072"/>
                  </a:lnTo>
                  <a:lnTo>
                    <a:pt x="740663" y="2453640"/>
                  </a:lnTo>
                  <a:lnTo>
                    <a:pt x="792479" y="2406396"/>
                  </a:lnTo>
                  <a:lnTo>
                    <a:pt x="845820" y="2345435"/>
                  </a:lnTo>
                  <a:lnTo>
                    <a:pt x="891540" y="2286000"/>
                  </a:lnTo>
                  <a:lnTo>
                    <a:pt x="952499" y="2226564"/>
                  </a:lnTo>
                  <a:lnTo>
                    <a:pt x="1004316" y="2194560"/>
                  </a:lnTo>
                  <a:lnTo>
                    <a:pt x="1057655" y="2179320"/>
                  </a:lnTo>
                  <a:lnTo>
                    <a:pt x="1110996" y="2157984"/>
                  </a:lnTo>
                  <a:lnTo>
                    <a:pt x="1162811" y="2125979"/>
                  </a:lnTo>
                  <a:lnTo>
                    <a:pt x="1216152" y="2086355"/>
                  </a:lnTo>
                  <a:lnTo>
                    <a:pt x="1269492" y="2029967"/>
                  </a:lnTo>
                  <a:lnTo>
                    <a:pt x="1322832" y="2002535"/>
                  </a:lnTo>
                  <a:lnTo>
                    <a:pt x="1374648" y="1969008"/>
                  </a:lnTo>
                  <a:lnTo>
                    <a:pt x="1427987" y="1950720"/>
                  </a:lnTo>
                  <a:lnTo>
                    <a:pt x="1481328" y="1926335"/>
                  </a:lnTo>
                  <a:lnTo>
                    <a:pt x="1533143" y="1898903"/>
                  </a:lnTo>
                  <a:lnTo>
                    <a:pt x="1578864" y="1857755"/>
                  </a:lnTo>
                  <a:lnTo>
                    <a:pt x="1639824" y="1781555"/>
                  </a:lnTo>
                  <a:lnTo>
                    <a:pt x="1691639" y="1711452"/>
                  </a:lnTo>
                  <a:lnTo>
                    <a:pt x="1744979" y="1667255"/>
                  </a:lnTo>
                  <a:lnTo>
                    <a:pt x="1798320" y="1655064"/>
                  </a:lnTo>
                  <a:lnTo>
                    <a:pt x="1851660" y="1653539"/>
                  </a:lnTo>
                  <a:lnTo>
                    <a:pt x="1903476" y="1648967"/>
                  </a:lnTo>
                  <a:lnTo>
                    <a:pt x="1956815" y="1624583"/>
                  </a:lnTo>
                  <a:lnTo>
                    <a:pt x="2010155" y="1598676"/>
                  </a:lnTo>
                  <a:lnTo>
                    <a:pt x="2061972" y="1580388"/>
                  </a:lnTo>
                  <a:lnTo>
                    <a:pt x="2115312" y="1574291"/>
                  </a:lnTo>
                  <a:lnTo>
                    <a:pt x="2168652" y="1563623"/>
                  </a:lnTo>
                  <a:lnTo>
                    <a:pt x="2220467" y="1546859"/>
                  </a:lnTo>
                  <a:lnTo>
                    <a:pt x="2273808" y="1505711"/>
                  </a:lnTo>
                  <a:lnTo>
                    <a:pt x="2327148" y="1443227"/>
                  </a:lnTo>
                  <a:lnTo>
                    <a:pt x="2380488" y="1453895"/>
                  </a:lnTo>
                  <a:lnTo>
                    <a:pt x="2432304" y="1466088"/>
                  </a:lnTo>
                  <a:lnTo>
                    <a:pt x="2485644" y="1499615"/>
                  </a:lnTo>
                  <a:lnTo>
                    <a:pt x="2538984" y="1549908"/>
                  </a:lnTo>
                  <a:lnTo>
                    <a:pt x="2590800" y="1530095"/>
                  </a:lnTo>
                  <a:lnTo>
                    <a:pt x="2644140" y="1545335"/>
                  </a:lnTo>
                  <a:lnTo>
                    <a:pt x="2697480" y="1586483"/>
                  </a:lnTo>
                  <a:lnTo>
                    <a:pt x="2743200" y="1630679"/>
                  </a:lnTo>
                  <a:lnTo>
                    <a:pt x="2802636" y="1682495"/>
                  </a:lnTo>
                  <a:lnTo>
                    <a:pt x="2855976" y="1708403"/>
                  </a:lnTo>
                  <a:lnTo>
                    <a:pt x="2909316" y="1725167"/>
                  </a:lnTo>
                  <a:lnTo>
                    <a:pt x="2961132" y="1748027"/>
                  </a:lnTo>
                  <a:lnTo>
                    <a:pt x="3014472" y="1792223"/>
                  </a:lnTo>
                  <a:lnTo>
                    <a:pt x="3067812" y="1839467"/>
                  </a:lnTo>
                  <a:lnTo>
                    <a:pt x="3119628" y="1886711"/>
                  </a:lnTo>
                  <a:lnTo>
                    <a:pt x="3172968" y="1914144"/>
                  </a:lnTo>
                  <a:lnTo>
                    <a:pt x="3226308" y="1903476"/>
                  </a:lnTo>
                  <a:lnTo>
                    <a:pt x="3279648" y="1901952"/>
                  </a:lnTo>
                  <a:lnTo>
                    <a:pt x="3331464" y="1933955"/>
                  </a:lnTo>
                  <a:lnTo>
                    <a:pt x="3384804" y="1935479"/>
                  </a:lnTo>
                  <a:lnTo>
                    <a:pt x="3438144" y="1961388"/>
                  </a:lnTo>
                  <a:lnTo>
                    <a:pt x="3489960" y="1982723"/>
                  </a:lnTo>
                  <a:lnTo>
                    <a:pt x="3543300" y="2001011"/>
                  </a:lnTo>
                  <a:lnTo>
                    <a:pt x="3589020" y="2068067"/>
                  </a:lnTo>
                  <a:lnTo>
                    <a:pt x="3648456" y="2133600"/>
                  </a:lnTo>
                  <a:lnTo>
                    <a:pt x="3701796" y="2212847"/>
                  </a:lnTo>
                  <a:lnTo>
                    <a:pt x="3739896" y="2249423"/>
                  </a:lnTo>
                  <a:lnTo>
                    <a:pt x="3808476" y="2269235"/>
                  </a:lnTo>
                  <a:lnTo>
                    <a:pt x="3860292" y="2267711"/>
                  </a:lnTo>
                  <a:lnTo>
                    <a:pt x="3913632" y="2241804"/>
                  </a:lnTo>
                  <a:lnTo>
                    <a:pt x="3966972" y="2244852"/>
                  </a:lnTo>
                  <a:lnTo>
                    <a:pt x="4018788" y="2244852"/>
                  </a:lnTo>
                  <a:lnTo>
                    <a:pt x="4072128" y="2252472"/>
                  </a:lnTo>
                  <a:lnTo>
                    <a:pt x="4125468" y="2264664"/>
                  </a:lnTo>
                  <a:lnTo>
                    <a:pt x="4178808" y="2257044"/>
                  </a:lnTo>
                  <a:lnTo>
                    <a:pt x="4230624" y="2270760"/>
                  </a:lnTo>
                  <a:lnTo>
                    <a:pt x="4253484" y="2293620"/>
                  </a:lnTo>
                  <a:lnTo>
                    <a:pt x="4337304" y="2334767"/>
                  </a:lnTo>
                  <a:lnTo>
                    <a:pt x="4389120" y="2386584"/>
                  </a:lnTo>
                  <a:lnTo>
                    <a:pt x="4442460" y="2435352"/>
                  </a:lnTo>
                  <a:lnTo>
                    <a:pt x="4495800" y="2471928"/>
                  </a:lnTo>
                  <a:lnTo>
                    <a:pt x="4547616" y="2496311"/>
                  </a:lnTo>
                  <a:lnTo>
                    <a:pt x="4600956" y="2517647"/>
                  </a:lnTo>
                  <a:lnTo>
                    <a:pt x="4654296" y="2522220"/>
                  </a:lnTo>
                  <a:lnTo>
                    <a:pt x="4707636" y="2526791"/>
                  </a:lnTo>
                  <a:lnTo>
                    <a:pt x="4759452" y="2510028"/>
                  </a:lnTo>
                  <a:lnTo>
                    <a:pt x="4812792" y="2491740"/>
                  </a:lnTo>
                  <a:lnTo>
                    <a:pt x="4866132" y="2485644"/>
                  </a:lnTo>
                  <a:lnTo>
                    <a:pt x="4917948" y="2464308"/>
                  </a:lnTo>
                  <a:lnTo>
                    <a:pt x="4971288" y="2441447"/>
                  </a:lnTo>
                  <a:lnTo>
                    <a:pt x="5017008" y="2433828"/>
                  </a:lnTo>
                  <a:lnTo>
                    <a:pt x="5077968" y="2423160"/>
                  </a:lnTo>
                  <a:lnTo>
                    <a:pt x="5129784" y="2371344"/>
                  </a:lnTo>
                  <a:lnTo>
                    <a:pt x="5183124" y="2278379"/>
                  </a:lnTo>
                  <a:lnTo>
                    <a:pt x="5236464" y="2109216"/>
                  </a:lnTo>
                  <a:lnTo>
                    <a:pt x="5288280" y="1850135"/>
                  </a:lnTo>
                  <a:lnTo>
                    <a:pt x="5341620" y="1650491"/>
                  </a:lnTo>
                  <a:lnTo>
                    <a:pt x="5394960" y="1365503"/>
                  </a:lnTo>
                  <a:lnTo>
                    <a:pt x="5446776" y="1365503"/>
                  </a:lnTo>
                  <a:lnTo>
                    <a:pt x="5500116" y="1348739"/>
                  </a:lnTo>
                  <a:lnTo>
                    <a:pt x="5553456" y="1306067"/>
                  </a:lnTo>
                  <a:lnTo>
                    <a:pt x="5606796" y="1415795"/>
                  </a:lnTo>
                  <a:lnTo>
                    <a:pt x="5658612" y="1292352"/>
                  </a:lnTo>
                  <a:lnTo>
                    <a:pt x="5711952" y="1254252"/>
                  </a:lnTo>
                  <a:lnTo>
                    <a:pt x="5765292" y="1220723"/>
                  </a:lnTo>
                  <a:lnTo>
                    <a:pt x="5817108" y="1175003"/>
                  </a:lnTo>
                  <a:lnTo>
                    <a:pt x="5870448" y="1106423"/>
                  </a:lnTo>
                  <a:lnTo>
                    <a:pt x="5923788" y="1057655"/>
                  </a:lnTo>
                  <a:lnTo>
                    <a:pt x="5975604" y="1042415"/>
                  </a:lnTo>
                  <a:lnTo>
                    <a:pt x="6028944" y="992123"/>
                  </a:lnTo>
                  <a:lnTo>
                    <a:pt x="6082284" y="929639"/>
                  </a:lnTo>
                  <a:lnTo>
                    <a:pt x="6135624" y="900683"/>
                  </a:lnTo>
                  <a:lnTo>
                    <a:pt x="6187440" y="877824"/>
                  </a:lnTo>
                  <a:lnTo>
                    <a:pt x="6240780" y="894588"/>
                  </a:lnTo>
                  <a:lnTo>
                    <a:pt x="6294120" y="937259"/>
                  </a:lnTo>
                  <a:lnTo>
                    <a:pt x="6345936" y="941832"/>
                  </a:lnTo>
                  <a:lnTo>
                    <a:pt x="6399276" y="932688"/>
                  </a:lnTo>
                  <a:lnTo>
                    <a:pt x="6452616" y="918971"/>
                  </a:lnTo>
                  <a:lnTo>
                    <a:pt x="6505956" y="876300"/>
                  </a:lnTo>
                  <a:lnTo>
                    <a:pt x="6557771" y="798576"/>
                  </a:lnTo>
                  <a:lnTo>
                    <a:pt x="6611111" y="716279"/>
                  </a:lnTo>
                  <a:lnTo>
                    <a:pt x="6664452" y="626363"/>
                  </a:lnTo>
                  <a:lnTo>
                    <a:pt x="6716267" y="518160"/>
                  </a:lnTo>
                  <a:lnTo>
                    <a:pt x="6769608" y="445007"/>
                  </a:lnTo>
                  <a:lnTo>
                    <a:pt x="6822948" y="384048"/>
                  </a:lnTo>
                  <a:lnTo>
                    <a:pt x="6874763" y="358139"/>
                  </a:lnTo>
                  <a:lnTo>
                    <a:pt x="6928104" y="364236"/>
                  </a:lnTo>
                  <a:lnTo>
                    <a:pt x="6973824" y="359663"/>
                  </a:lnTo>
                  <a:lnTo>
                    <a:pt x="7034783" y="329183"/>
                  </a:lnTo>
                  <a:lnTo>
                    <a:pt x="7086600" y="248412"/>
                  </a:lnTo>
                  <a:lnTo>
                    <a:pt x="7139939" y="193548"/>
                  </a:lnTo>
                  <a:lnTo>
                    <a:pt x="7193280" y="131063"/>
                  </a:lnTo>
                  <a:lnTo>
                    <a:pt x="7245095" y="85343"/>
                  </a:lnTo>
                  <a:lnTo>
                    <a:pt x="7298435" y="57912"/>
                  </a:lnTo>
                  <a:lnTo>
                    <a:pt x="7351776" y="19812"/>
                  </a:lnTo>
                  <a:lnTo>
                    <a:pt x="7403591" y="0"/>
                  </a:lnTo>
                  <a:lnTo>
                    <a:pt x="7456932" y="0"/>
                  </a:lnTo>
                  <a:lnTo>
                    <a:pt x="7510271" y="25907"/>
                  </a:lnTo>
                  <a:lnTo>
                    <a:pt x="7563611" y="41148"/>
                  </a:lnTo>
                  <a:lnTo>
                    <a:pt x="7615428" y="51815"/>
                  </a:lnTo>
                  <a:lnTo>
                    <a:pt x="7668767" y="80772"/>
                  </a:lnTo>
                </a:path>
              </a:pathLst>
            </a:custGeom>
            <a:ln w="38099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61821" y="280339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61821" y="326974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61821" y="303656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59130" y="4784597"/>
            <a:ext cx="19304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5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9130" y="4411471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9130" y="3664966"/>
            <a:ext cx="193040" cy="581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5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9130" y="3291966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9130" y="291884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9130" y="254546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30225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6378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81631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51356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90727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09161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519478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42133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88411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99938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39690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106718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48659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77664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46216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497495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68185" y="5732541"/>
            <a:ext cx="210185" cy="7004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036993" y="5732695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532621" y="2665552"/>
            <a:ext cx="365125" cy="504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5F5F5F"/>
                </a:solidFill>
                <a:latin typeface="Tahoma"/>
                <a:cs typeface="Tahoma"/>
              </a:rPr>
              <a:t>77</a:t>
            </a:r>
            <a:r>
              <a:rPr sz="1200" b="1" spc="-5" dirty="0">
                <a:solidFill>
                  <a:srgbClr val="5F5F5F"/>
                </a:solidFill>
                <a:latin typeface="Tahoma"/>
                <a:cs typeface="Tahoma"/>
              </a:rPr>
              <a:t>,</a:t>
            </a:r>
            <a:r>
              <a:rPr sz="1200" b="1" dirty="0">
                <a:solidFill>
                  <a:srgbClr val="5F5F5F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85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69</a:t>
            </a:r>
            <a:r>
              <a:rPr sz="1200" b="1" spc="-5" dirty="0">
                <a:solidFill>
                  <a:srgbClr val="001F5F"/>
                </a:solidFill>
                <a:latin typeface="Tahoma"/>
                <a:cs typeface="Tahoma"/>
              </a:rPr>
              <a:t>,</a:t>
            </a: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532621" y="4371594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A80000"/>
                </a:solidFill>
                <a:latin typeface="Tahoma"/>
                <a:cs typeface="Tahoma"/>
              </a:rPr>
              <a:t>31,3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94028" y="2652939"/>
            <a:ext cx="113030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99"/>
              </a:lnSpc>
              <a:spcBef>
                <a:spcPts val="100"/>
              </a:spcBef>
            </a:pP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Toplam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krediler  Tüketici kredileri  Ticari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krediler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300536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947165"/>
            <a:ext cx="89363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ahoma"/>
                <a:cs typeface="Tahoma"/>
              </a:rPr>
              <a:t>Taşıt </a:t>
            </a:r>
            <a:r>
              <a:rPr sz="1800" b="1" spc="-5" dirty="0">
                <a:latin typeface="Tahoma"/>
                <a:cs typeface="Tahoma"/>
              </a:rPr>
              <a:t>kredilerinde yüksek artışlar devam etmektedir; yıllık </a:t>
            </a:r>
            <a:r>
              <a:rPr sz="1800" b="1" dirty="0">
                <a:latin typeface="Tahoma"/>
                <a:cs typeface="Tahoma"/>
              </a:rPr>
              <a:t>artış oranı </a:t>
            </a:r>
            <a:r>
              <a:rPr sz="1800" b="1" spc="-5" dirty="0">
                <a:latin typeface="Tahoma"/>
                <a:cs typeface="Tahoma"/>
              </a:rPr>
              <a:t>%120’yi  aşmıştır.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/>
              <a:t>İhtiyaç kredilerinde yıllık </a:t>
            </a:r>
            <a:r>
              <a:rPr sz="1800" dirty="0"/>
              <a:t>artış </a:t>
            </a:r>
            <a:r>
              <a:rPr sz="1800" spc="-5" dirty="0"/>
              <a:t>oranı %32,3, konut kredilerinde </a:t>
            </a:r>
            <a:r>
              <a:rPr sz="1800" dirty="0"/>
              <a:t>ise </a:t>
            </a:r>
            <a:r>
              <a:rPr sz="1800" spc="-5" dirty="0"/>
              <a:t>%25,1</a:t>
            </a:r>
            <a:r>
              <a:rPr sz="1800" spc="175" dirty="0"/>
              <a:t> </a:t>
            </a:r>
            <a:r>
              <a:rPr sz="1800" spc="-5" dirty="0"/>
              <a:t>olmuştur.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0" y="2010155"/>
            <a:ext cx="9139555" cy="306705"/>
          </a:xfrm>
          <a:custGeom>
            <a:avLst/>
            <a:gdLst/>
            <a:ahLst/>
            <a:cxnLst/>
            <a:rect l="l" t="t" r="r" b="b"/>
            <a:pathLst>
              <a:path w="9139555" h="306705">
                <a:moveTo>
                  <a:pt x="9139428" y="0"/>
                </a:moveTo>
                <a:lnTo>
                  <a:pt x="0" y="0"/>
                </a:lnTo>
                <a:lnTo>
                  <a:pt x="0" y="306324"/>
                </a:lnTo>
                <a:lnTo>
                  <a:pt x="9139428" y="306324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4519" y="2041651"/>
            <a:ext cx="79298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Tahoma"/>
                <a:cs typeface="Tahoma"/>
              </a:rPr>
              <a:t>Tüketici kredi 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büyümesi (4 </a:t>
            </a:r>
            <a:r>
              <a:rPr sz="1400" spc="-5" dirty="0">
                <a:solidFill>
                  <a:srgbClr val="FFFFFF"/>
                </a:solidFill>
                <a:latin typeface="Tahoma"/>
                <a:cs typeface="Tahoma"/>
              </a:rPr>
              <a:t>haftalık hareketli ortalama, yıllık 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% değişim) 3 Ocak 2020 – 14 </a:t>
            </a:r>
            <a:r>
              <a:rPr sz="1400" spc="-5" dirty="0">
                <a:solidFill>
                  <a:srgbClr val="FFFFFF"/>
                </a:solidFill>
                <a:latin typeface="Tahoma"/>
                <a:cs typeface="Tahoma"/>
              </a:rPr>
              <a:t>Ekim</a:t>
            </a:r>
            <a:r>
              <a:rPr sz="14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07" y="6586525"/>
            <a:ext cx="2493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BDDK,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46176" y="2574035"/>
            <a:ext cx="7889875" cy="3092450"/>
            <a:chOff x="646176" y="2574035"/>
            <a:chExt cx="7889875" cy="3092450"/>
          </a:xfrm>
        </p:grpSpPr>
        <p:sp>
          <p:nvSpPr>
            <p:cNvPr id="7" name="object 7"/>
            <p:cNvSpPr/>
            <p:nvPr/>
          </p:nvSpPr>
          <p:spPr>
            <a:xfrm>
              <a:off x="646176" y="2578607"/>
              <a:ext cx="7885430" cy="3083560"/>
            </a:xfrm>
            <a:custGeom>
              <a:avLst/>
              <a:gdLst/>
              <a:ahLst/>
              <a:cxnLst/>
              <a:rect l="l" t="t" r="r" b="b"/>
              <a:pathLst>
                <a:path w="7885430" h="3083560">
                  <a:moveTo>
                    <a:pt x="3267456" y="2695955"/>
                  </a:moveTo>
                  <a:lnTo>
                    <a:pt x="3267456" y="2746755"/>
                  </a:lnTo>
                </a:path>
                <a:path w="7885430" h="3083560">
                  <a:moveTo>
                    <a:pt x="50292" y="2695955"/>
                  </a:moveTo>
                  <a:lnTo>
                    <a:pt x="50292" y="2746755"/>
                  </a:lnTo>
                </a:path>
                <a:path w="7885430" h="3083560">
                  <a:moveTo>
                    <a:pt x="50292" y="3083052"/>
                  </a:moveTo>
                  <a:lnTo>
                    <a:pt x="50292" y="0"/>
                  </a:lnTo>
                </a:path>
                <a:path w="7885430" h="3083560">
                  <a:moveTo>
                    <a:pt x="0" y="3083052"/>
                  </a:moveTo>
                  <a:lnTo>
                    <a:pt x="50292" y="3083052"/>
                  </a:lnTo>
                </a:path>
                <a:path w="7885430" h="3083560">
                  <a:moveTo>
                    <a:pt x="0" y="2697479"/>
                  </a:moveTo>
                  <a:lnTo>
                    <a:pt x="50292" y="2697479"/>
                  </a:lnTo>
                </a:path>
                <a:path w="7885430" h="3083560">
                  <a:moveTo>
                    <a:pt x="0" y="2311908"/>
                  </a:moveTo>
                  <a:lnTo>
                    <a:pt x="50292" y="2311908"/>
                  </a:lnTo>
                </a:path>
                <a:path w="7885430" h="3083560">
                  <a:moveTo>
                    <a:pt x="0" y="1926335"/>
                  </a:moveTo>
                  <a:lnTo>
                    <a:pt x="50292" y="1926335"/>
                  </a:lnTo>
                </a:path>
                <a:path w="7885430" h="3083560">
                  <a:moveTo>
                    <a:pt x="0" y="1540764"/>
                  </a:moveTo>
                  <a:lnTo>
                    <a:pt x="50292" y="1540764"/>
                  </a:lnTo>
                </a:path>
                <a:path w="7885430" h="3083560">
                  <a:moveTo>
                    <a:pt x="0" y="1155191"/>
                  </a:moveTo>
                  <a:lnTo>
                    <a:pt x="50292" y="1155191"/>
                  </a:lnTo>
                </a:path>
                <a:path w="7885430" h="3083560">
                  <a:moveTo>
                    <a:pt x="0" y="769619"/>
                  </a:moveTo>
                  <a:lnTo>
                    <a:pt x="50292" y="769619"/>
                  </a:lnTo>
                </a:path>
                <a:path w="7885430" h="3083560">
                  <a:moveTo>
                    <a:pt x="0" y="385571"/>
                  </a:moveTo>
                  <a:lnTo>
                    <a:pt x="50292" y="385571"/>
                  </a:lnTo>
                </a:path>
                <a:path w="7885430" h="3083560">
                  <a:moveTo>
                    <a:pt x="0" y="0"/>
                  </a:moveTo>
                  <a:lnTo>
                    <a:pt x="50292" y="0"/>
                  </a:lnTo>
                </a:path>
                <a:path w="7885430" h="3083560">
                  <a:moveTo>
                    <a:pt x="2820924" y="2695955"/>
                  </a:moveTo>
                  <a:lnTo>
                    <a:pt x="2820924" y="2746755"/>
                  </a:lnTo>
                </a:path>
                <a:path w="7885430" h="3083560">
                  <a:moveTo>
                    <a:pt x="4660392" y="2695955"/>
                  </a:moveTo>
                  <a:lnTo>
                    <a:pt x="4660392" y="2746755"/>
                  </a:lnTo>
                </a:path>
                <a:path w="7885430" h="3083560">
                  <a:moveTo>
                    <a:pt x="966215" y="2695955"/>
                  </a:moveTo>
                  <a:lnTo>
                    <a:pt x="966215" y="2746755"/>
                  </a:lnTo>
                </a:path>
                <a:path w="7885430" h="3083560">
                  <a:moveTo>
                    <a:pt x="7885176" y="2695955"/>
                  </a:moveTo>
                  <a:lnTo>
                    <a:pt x="7885176" y="2746755"/>
                  </a:lnTo>
                </a:path>
                <a:path w="7885430" h="3083560">
                  <a:moveTo>
                    <a:pt x="6955535" y="2695955"/>
                  </a:moveTo>
                  <a:lnTo>
                    <a:pt x="6955535" y="2746755"/>
                  </a:lnTo>
                </a:path>
                <a:path w="7885430" h="3083560">
                  <a:moveTo>
                    <a:pt x="6492240" y="2695955"/>
                  </a:moveTo>
                  <a:lnTo>
                    <a:pt x="6492240" y="2746755"/>
                  </a:lnTo>
                </a:path>
                <a:path w="7885430" h="3083560">
                  <a:moveTo>
                    <a:pt x="504443" y="2695955"/>
                  </a:moveTo>
                  <a:lnTo>
                    <a:pt x="504443" y="2746755"/>
                  </a:lnTo>
                </a:path>
                <a:path w="7885430" h="3083560">
                  <a:moveTo>
                    <a:pt x="3729228" y="2695955"/>
                  </a:moveTo>
                  <a:lnTo>
                    <a:pt x="3729228" y="2746755"/>
                  </a:lnTo>
                </a:path>
                <a:path w="7885430" h="3083560">
                  <a:moveTo>
                    <a:pt x="1427988" y="2695955"/>
                  </a:moveTo>
                  <a:lnTo>
                    <a:pt x="1427988" y="2746755"/>
                  </a:lnTo>
                </a:path>
                <a:path w="7885430" h="3083560">
                  <a:moveTo>
                    <a:pt x="6030468" y="2695955"/>
                  </a:moveTo>
                  <a:lnTo>
                    <a:pt x="6030468" y="2746755"/>
                  </a:lnTo>
                </a:path>
                <a:path w="7885430" h="3083560">
                  <a:moveTo>
                    <a:pt x="5583936" y="2695955"/>
                  </a:moveTo>
                  <a:lnTo>
                    <a:pt x="5583936" y="2746755"/>
                  </a:lnTo>
                </a:path>
                <a:path w="7885430" h="3083560">
                  <a:moveTo>
                    <a:pt x="5122164" y="2695955"/>
                  </a:moveTo>
                  <a:lnTo>
                    <a:pt x="5122164" y="2746755"/>
                  </a:lnTo>
                </a:path>
                <a:path w="7885430" h="3083560">
                  <a:moveTo>
                    <a:pt x="1897380" y="2695955"/>
                  </a:moveTo>
                  <a:lnTo>
                    <a:pt x="1897380" y="2746755"/>
                  </a:lnTo>
                </a:path>
                <a:path w="7885430" h="3083560">
                  <a:moveTo>
                    <a:pt x="2359152" y="2695955"/>
                  </a:moveTo>
                  <a:lnTo>
                    <a:pt x="2359152" y="2746755"/>
                  </a:lnTo>
                </a:path>
                <a:path w="7885430" h="3083560">
                  <a:moveTo>
                    <a:pt x="7423404" y="2695955"/>
                  </a:moveTo>
                  <a:lnTo>
                    <a:pt x="7423404" y="2746755"/>
                  </a:lnTo>
                </a:path>
                <a:path w="7885430" h="3083560">
                  <a:moveTo>
                    <a:pt x="4191000" y="2695955"/>
                  </a:moveTo>
                  <a:lnTo>
                    <a:pt x="4191000" y="2746755"/>
                  </a:lnTo>
                </a:path>
                <a:path w="7885430" h="3083560">
                  <a:moveTo>
                    <a:pt x="50292" y="2697479"/>
                  </a:moveTo>
                  <a:lnTo>
                    <a:pt x="7885176" y="269747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93000" y="2918967"/>
              <a:ext cx="7721003" cy="239182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76478" y="263118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76478" y="286435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19836" y="5164328"/>
            <a:ext cx="247650" cy="59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13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5005" y="4779009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5005" y="4007866"/>
            <a:ext cx="193040" cy="59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13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5005" y="3622675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1795" y="3237103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1795" y="2851226"/>
            <a:ext cx="2749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1795" y="2466213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70203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00859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65014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08782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70935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32961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62631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35090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25262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38706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97243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73064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08177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1643" y="5700841"/>
            <a:ext cx="210185" cy="7004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965619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427772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46100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02988" y="570099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462518" y="2834385"/>
            <a:ext cx="4629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A30000"/>
                </a:solidFill>
                <a:latin typeface="Tahoma"/>
                <a:cs typeface="Tahoma"/>
              </a:rPr>
              <a:t>121,3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462518" y="4549267"/>
            <a:ext cx="365125" cy="346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65"/>
              </a:lnSpc>
              <a:spcBef>
                <a:spcPts val="100"/>
              </a:spcBef>
            </a:pPr>
            <a:r>
              <a:rPr sz="1200" b="1" dirty="0">
                <a:solidFill>
                  <a:srgbClr val="FFC000"/>
                </a:solidFill>
                <a:latin typeface="Tahoma"/>
                <a:cs typeface="Tahoma"/>
              </a:rPr>
              <a:t>32,3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265"/>
              </a:lnSpc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25,1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462518" y="3501390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5F5F5F"/>
                </a:solidFill>
                <a:latin typeface="Tahoma"/>
                <a:cs typeface="Tahoma"/>
              </a:rPr>
              <a:t>86,7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09903" y="2481961"/>
            <a:ext cx="1268730" cy="959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97560">
              <a:lnSpc>
                <a:spcPct val="127600"/>
              </a:lnSpc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Konut  </a:t>
            </a:r>
            <a:r>
              <a:rPr sz="1200" spc="-30" dirty="0">
                <a:solidFill>
                  <a:prstClr val="black"/>
                </a:solidFill>
                <a:latin typeface="Tahoma"/>
                <a:cs typeface="Tahoma"/>
              </a:rPr>
              <a:t>Taşıt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h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ç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Bireysel kredi</a:t>
            </a:r>
            <a:r>
              <a:rPr sz="1200"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kartı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52692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20673"/>
            <a:ext cx="89706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Takipteki alacaklar </a:t>
            </a:r>
            <a:r>
              <a:rPr sz="1800" b="1" dirty="0">
                <a:latin typeface="Tahoma"/>
                <a:cs typeface="Tahoma"/>
              </a:rPr>
              <a:t>oranı</a:t>
            </a:r>
            <a:r>
              <a:rPr sz="1800" b="1" spc="-2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gerilemektedir.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/>
              <a:t>Ekim </a:t>
            </a:r>
            <a:r>
              <a:rPr sz="1800" dirty="0"/>
              <a:t>ayı </a:t>
            </a:r>
            <a:r>
              <a:rPr sz="1800" spc="-5" dirty="0"/>
              <a:t>itibarıyla </a:t>
            </a:r>
            <a:r>
              <a:rPr sz="1800" dirty="0"/>
              <a:t>takipteki </a:t>
            </a:r>
            <a:r>
              <a:rPr sz="1800" spc="-5" dirty="0"/>
              <a:t>alacaklar </a:t>
            </a:r>
            <a:r>
              <a:rPr sz="1800" dirty="0"/>
              <a:t>oranı </a:t>
            </a:r>
            <a:r>
              <a:rPr sz="1800" spc="-5" dirty="0"/>
              <a:t>tüketici kredilerinde %2,2, ticari kredilerde</a:t>
            </a:r>
            <a:r>
              <a:rPr sz="1800" spc="240" dirty="0"/>
              <a:t> </a:t>
            </a:r>
            <a:r>
              <a:rPr sz="1800" dirty="0"/>
              <a:t>ise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4572" y="1847088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369567"/>
            <a:ext cx="8427720" cy="781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%2,3’tür.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574675">
              <a:spcBef>
                <a:spcPts val="1864"/>
              </a:spcBef>
            </a:pPr>
            <a:r>
              <a:rPr sz="1600" spc="-30" dirty="0">
                <a:solidFill>
                  <a:srgbClr val="FFFFFF"/>
                </a:solidFill>
                <a:latin typeface="Tahoma"/>
                <a:cs typeface="Tahoma"/>
              </a:rPr>
              <a:t>Takipteki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kredi oranları*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(4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haftalık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hareketli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ortalama, %) 3 Ocak 2020 – 14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Ekim</a:t>
            </a:r>
            <a:r>
              <a:rPr sz="1600" spc="3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5917488"/>
            <a:ext cx="895477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BDDK,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*Takipteki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kredi oranı, takipteki alacakların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toplam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nakdi krediler içerisindeki payını göstermektedir.</a:t>
            </a: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>
              <a:spcBef>
                <a:spcPts val="5"/>
              </a:spcBef>
            </a:pP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**BDDK, salgınının ardından işletmelerin yaşayacakları nakit akışı sorununun finansal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bir probleme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dönüşmemesi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için Mart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2020’de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aldığı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kararla, 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31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Aralık’a kadar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2.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grup krediye (yakın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izlemedeki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krediler-sorunlu krediler) geçiş süresini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30 günden 90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güne,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3. grup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krediye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(takipteki 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krediler) geçiş süresi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de 90 günden 180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güne çıkarmıştır. İlgili uygulama bazı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istisnalar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tanınarak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30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Eylül 2021’e kadar</a:t>
            </a:r>
            <a:r>
              <a:rPr sz="1100" spc="1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uzatılmıştır.</a:t>
            </a:r>
            <a:endParaRPr sz="11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73417" y="2432113"/>
            <a:ext cx="7914640" cy="2618105"/>
            <a:chOff x="673417" y="2432113"/>
            <a:chExt cx="7914640" cy="2618105"/>
          </a:xfrm>
        </p:grpSpPr>
        <p:sp>
          <p:nvSpPr>
            <p:cNvPr id="7" name="object 7"/>
            <p:cNvSpPr/>
            <p:nvPr/>
          </p:nvSpPr>
          <p:spPr>
            <a:xfrm>
              <a:off x="678180" y="2436876"/>
              <a:ext cx="7905115" cy="2608580"/>
            </a:xfrm>
            <a:custGeom>
              <a:avLst/>
              <a:gdLst/>
              <a:ahLst/>
              <a:cxnLst/>
              <a:rect l="l" t="t" r="r" b="b"/>
              <a:pathLst>
                <a:path w="7905115" h="2608579">
                  <a:moveTo>
                    <a:pt x="2828544" y="2557272"/>
                  </a:moveTo>
                  <a:lnTo>
                    <a:pt x="2828544" y="2608072"/>
                  </a:lnTo>
                </a:path>
                <a:path w="7905115" h="2608579">
                  <a:moveTo>
                    <a:pt x="5135880" y="2557272"/>
                  </a:moveTo>
                  <a:lnTo>
                    <a:pt x="5135880" y="2608072"/>
                  </a:lnTo>
                </a:path>
                <a:path w="7905115" h="2608579">
                  <a:moveTo>
                    <a:pt x="2365247" y="2557272"/>
                  </a:moveTo>
                  <a:lnTo>
                    <a:pt x="2365247" y="2608072"/>
                  </a:lnTo>
                </a:path>
                <a:path w="7905115" h="2608579">
                  <a:moveTo>
                    <a:pt x="3276600" y="2557272"/>
                  </a:moveTo>
                  <a:lnTo>
                    <a:pt x="3276600" y="2608072"/>
                  </a:lnTo>
                </a:path>
                <a:path w="7905115" h="2608579">
                  <a:moveTo>
                    <a:pt x="1901952" y="2557272"/>
                  </a:moveTo>
                  <a:lnTo>
                    <a:pt x="1901952" y="2608072"/>
                  </a:lnTo>
                </a:path>
                <a:path w="7905115" h="2608579">
                  <a:moveTo>
                    <a:pt x="7441692" y="2557272"/>
                  </a:moveTo>
                  <a:lnTo>
                    <a:pt x="7441692" y="2608072"/>
                  </a:lnTo>
                </a:path>
                <a:path w="7905115" h="2608579">
                  <a:moveTo>
                    <a:pt x="6047232" y="2557272"/>
                  </a:moveTo>
                  <a:lnTo>
                    <a:pt x="6047232" y="2608072"/>
                  </a:lnTo>
                </a:path>
                <a:path w="7905115" h="2608579">
                  <a:moveTo>
                    <a:pt x="5599176" y="2557272"/>
                  </a:moveTo>
                  <a:lnTo>
                    <a:pt x="5599176" y="2608072"/>
                  </a:lnTo>
                </a:path>
                <a:path w="7905115" h="2608579">
                  <a:moveTo>
                    <a:pt x="50292" y="2557272"/>
                  </a:moveTo>
                  <a:lnTo>
                    <a:pt x="50292" y="2608072"/>
                  </a:lnTo>
                </a:path>
                <a:path w="7905115" h="2608579">
                  <a:moveTo>
                    <a:pt x="50292" y="2557272"/>
                  </a:moveTo>
                  <a:lnTo>
                    <a:pt x="50292" y="0"/>
                  </a:lnTo>
                </a:path>
                <a:path w="7905115" h="2608579">
                  <a:moveTo>
                    <a:pt x="0" y="2557272"/>
                  </a:moveTo>
                  <a:lnTo>
                    <a:pt x="50292" y="2557272"/>
                  </a:lnTo>
                </a:path>
                <a:path w="7905115" h="2608579">
                  <a:moveTo>
                    <a:pt x="0" y="2045208"/>
                  </a:moveTo>
                  <a:lnTo>
                    <a:pt x="50292" y="2045208"/>
                  </a:lnTo>
                </a:path>
                <a:path w="7905115" h="2608579">
                  <a:moveTo>
                    <a:pt x="0" y="1534668"/>
                  </a:moveTo>
                  <a:lnTo>
                    <a:pt x="50292" y="1534668"/>
                  </a:lnTo>
                </a:path>
                <a:path w="7905115" h="2608579">
                  <a:moveTo>
                    <a:pt x="0" y="1022603"/>
                  </a:moveTo>
                  <a:lnTo>
                    <a:pt x="50292" y="1022603"/>
                  </a:lnTo>
                </a:path>
                <a:path w="7905115" h="2608579">
                  <a:moveTo>
                    <a:pt x="0" y="512063"/>
                  </a:moveTo>
                  <a:lnTo>
                    <a:pt x="50292" y="512063"/>
                  </a:lnTo>
                </a:path>
                <a:path w="7905115" h="2608579">
                  <a:moveTo>
                    <a:pt x="0" y="0"/>
                  </a:moveTo>
                  <a:lnTo>
                    <a:pt x="50292" y="0"/>
                  </a:lnTo>
                </a:path>
                <a:path w="7905115" h="2608579">
                  <a:moveTo>
                    <a:pt x="967739" y="2557272"/>
                  </a:moveTo>
                  <a:lnTo>
                    <a:pt x="967739" y="2608072"/>
                  </a:lnTo>
                </a:path>
                <a:path w="7905115" h="2608579">
                  <a:moveTo>
                    <a:pt x="6972300" y="2557272"/>
                  </a:moveTo>
                  <a:lnTo>
                    <a:pt x="6972300" y="2608072"/>
                  </a:lnTo>
                </a:path>
                <a:path w="7905115" h="2608579">
                  <a:moveTo>
                    <a:pt x="4671060" y="2557272"/>
                  </a:moveTo>
                  <a:lnTo>
                    <a:pt x="4671060" y="2608072"/>
                  </a:lnTo>
                </a:path>
                <a:path w="7905115" h="2608579">
                  <a:moveTo>
                    <a:pt x="7904988" y="2557272"/>
                  </a:moveTo>
                  <a:lnTo>
                    <a:pt x="7904988" y="2608072"/>
                  </a:lnTo>
                </a:path>
                <a:path w="7905115" h="2608579">
                  <a:moveTo>
                    <a:pt x="4201668" y="2557272"/>
                  </a:moveTo>
                  <a:lnTo>
                    <a:pt x="4201668" y="2608072"/>
                  </a:lnTo>
                </a:path>
                <a:path w="7905115" h="2608579">
                  <a:moveTo>
                    <a:pt x="1431036" y="2557272"/>
                  </a:moveTo>
                  <a:lnTo>
                    <a:pt x="1431036" y="2608072"/>
                  </a:lnTo>
                </a:path>
                <a:path w="7905115" h="2608579">
                  <a:moveTo>
                    <a:pt x="505967" y="2557272"/>
                  </a:moveTo>
                  <a:lnTo>
                    <a:pt x="505967" y="2608072"/>
                  </a:lnTo>
                </a:path>
                <a:path w="7905115" h="2608579">
                  <a:moveTo>
                    <a:pt x="6509004" y="2557272"/>
                  </a:moveTo>
                  <a:lnTo>
                    <a:pt x="6509004" y="2608072"/>
                  </a:lnTo>
                </a:path>
                <a:path w="7905115" h="2608579">
                  <a:moveTo>
                    <a:pt x="3738372" y="2557272"/>
                  </a:moveTo>
                  <a:lnTo>
                    <a:pt x="3738372" y="2608072"/>
                  </a:lnTo>
                </a:path>
                <a:path w="7905115" h="2608579">
                  <a:moveTo>
                    <a:pt x="50292" y="2557272"/>
                  </a:moveTo>
                  <a:lnTo>
                    <a:pt x="7904988" y="255727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43839" y="2755392"/>
              <a:ext cx="7703184" cy="1574165"/>
            </a:xfrm>
            <a:custGeom>
              <a:avLst/>
              <a:gdLst/>
              <a:ahLst/>
              <a:cxnLst/>
              <a:rect l="l" t="t" r="r" b="b"/>
              <a:pathLst>
                <a:path w="7703184" h="1574164">
                  <a:moveTo>
                    <a:pt x="0" y="34162"/>
                  </a:moveTo>
                  <a:lnTo>
                    <a:pt x="13285" y="30321"/>
                  </a:lnTo>
                  <a:lnTo>
                    <a:pt x="26566" y="26384"/>
                  </a:lnTo>
                  <a:lnTo>
                    <a:pt x="39846" y="22590"/>
                  </a:lnTo>
                  <a:lnTo>
                    <a:pt x="79690" y="13477"/>
                  </a:lnTo>
                  <a:lnTo>
                    <a:pt x="106248" y="8636"/>
                  </a:lnTo>
                  <a:lnTo>
                    <a:pt x="119533" y="6072"/>
                  </a:lnTo>
                  <a:lnTo>
                    <a:pt x="132815" y="3460"/>
                  </a:lnTo>
                  <a:lnTo>
                    <a:pt x="146094" y="1277"/>
                  </a:lnTo>
                  <a:lnTo>
                    <a:pt x="159372" y="0"/>
                  </a:lnTo>
                  <a:lnTo>
                    <a:pt x="172657" y="0"/>
                  </a:lnTo>
                  <a:lnTo>
                    <a:pt x="185940" y="952"/>
                  </a:lnTo>
                  <a:lnTo>
                    <a:pt x="199223" y="2286"/>
                  </a:lnTo>
                  <a:lnTo>
                    <a:pt x="212509" y="3429"/>
                  </a:lnTo>
                  <a:lnTo>
                    <a:pt x="252348" y="6054"/>
                  </a:lnTo>
                  <a:lnTo>
                    <a:pt x="292190" y="9874"/>
                  </a:lnTo>
                  <a:lnTo>
                    <a:pt x="318757" y="13208"/>
                  </a:lnTo>
                  <a:lnTo>
                    <a:pt x="332035" y="14930"/>
                  </a:lnTo>
                  <a:lnTo>
                    <a:pt x="371881" y="21717"/>
                  </a:lnTo>
                  <a:lnTo>
                    <a:pt x="411725" y="35040"/>
                  </a:lnTo>
                  <a:lnTo>
                    <a:pt x="425005" y="39624"/>
                  </a:lnTo>
                  <a:lnTo>
                    <a:pt x="438285" y="43836"/>
                  </a:lnTo>
                  <a:lnTo>
                    <a:pt x="451567" y="47894"/>
                  </a:lnTo>
                  <a:lnTo>
                    <a:pt x="464849" y="52071"/>
                  </a:lnTo>
                  <a:lnTo>
                    <a:pt x="504690" y="66786"/>
                  </a:lnTo>
                  <a:lnTo>
                    <a:pt x="544554" y="84052"/>
                  </a:lnTo>
                  <a:lnTo>
                    <a:pt x="571085" y="96962"/>
                  </a:lnTo>
                  <a:lnTo>
                    <a:pt x="584327" y="103250"/>
                  </a:lnTo>
                  <a:lnTo>
                    <a:pt x="597642" y="108991"/>
                  </a:lnTo>
                  <a:lnTo>
                    <a:pt x="610933" y="114411"/>
                  </a:lnTo>
                  <a:lnTo>
                    <a:pt x="624224" y="120092"/>
                  </a:lnTo>
                  <a:lnTo>
                    <a:pt x="637540" y="126619"/>
                  </a:lnTo>
                  <a:lnTo>
                    <a:pt x="650799" y="134381"/>
                  </a:lnTo>
                  <a:lnTo>
                    <a:pt x="664083" y="143001"/>
                  </a:lnTo>
                  <a:lnTo>
                    <a:pt x="677366" y="151907"/>
                  </a:lnTo>
                  <a:lnTo>
                    <a:pt x="690626" y="160528"/>
                  </a:lnTo>
                  <a:lnTo>
                    <a:pt x="703885" y="168590"/>
                  </a:lnTo>
                  <a:lnTo>
                    <a:pt x="717168" y="176450"/>
                  </a:lnTo>
                  <a:lnTo>
                    <a:pt x="730452" y="184477"/>
                  </a:lnTo>
                  <a:lnTo>
                    <a:pt x="770318" y="211772"/>
                  </a:lnTo>
                  <a:lnTo>
                    <a:pt x="810345" y="241998"/>
                  </a:lnTo>
                  <a:lnTo>
                    <a:pt x="850011" y="273431"/>
                  </a:lnTo>
                  <a:lnTo>
                    <a:pt x="872283" y="292512"/>
                  </a:lnTo>
                  <a:lnTo>
                    <a:pt x="883283" y="301827"/>
                  </a:lnTo>
                  <a:lnTo>
                    <a:pt x="925433" y="332279"/>
                  </a:lnTo>
                  <a:lnTo>
                    <a:pt x="970087" y="359975"/>
                  </a:lnTo>
                  <a:lnTo>
                    <a:pt x="1009396" y="379603"/>
                  </a:lnTo>
                  <a:lnTo>
                    <a:pt x="1049222" y="392533"/>
                  </a:lnTo>
                  <a:lnTo>
                    <a:pt x="1089088" y="402986"/>
                  </a:lnTo>
                  <a:lnTo>
                    <a:pt x="1128936" y="410876"/>
                  </a:lnTo>
                  <a:lnTo>
                    <a:pt x="1142190" y="412464"/>
                  </a:lnTo>
                  <a:lnTo>
                    <a:pt x="1155467" y="414099"/>
                  </a:lnTo>
                  <a:lnTo>
                    <a:pt x="1195324" y="422592"/>
                  </a:lnTo>
                  <a:lnTo>
                    <a:pt x="1221867" y="430022"/>
                  </a:lnTo>
                  <a:lnTo>
                    <a:pt x="1235180" y="433814"/>
                  </a:lnTo>
                  <a:lnTo>
                    <a:pt x="1274953" y="446405"/>
                  </a:lnTo>
                  <a:lnTo>
                    <a:pt x="1301559" y="456834"/>
                  </a:lnTo>
                  <a:lnTo>
                    <a:pt x="1314850" y="462174"/>
                  </a:lnTo>
                  <a:lnTo>
                    <a:pt x="1354709" y="474567"/>
                  </a:lnTo>
                  <a:lnTo>
                    <a:pt x="1394511" y="484336"/>
                  </a:lnTo>
                  <a:lnTo>
                    <a:pt x="1421078" y="490221"/>
                  </a:lnTo>
                  <a:lnTo>
                    <a:pt x="1434338" y="493141"/>
                  </a:lnTo>
                  <a:lnTo>
                    <a:pt x="1447653" y="496198"/>
                  </a:lnTo>
                  <a:lnTo>
                    <a:pt x="1460944" y="499316"/>
                  </a:lnTo>
                  <a:lnTo>
                    <a:pt x="1474235" y="502267"/>
                  </a:lnTo>
                  <a:lnTo>
                    <a:pt x="1487551" y="504825"/>
                  </a:lnTo>
                  <a:lnTo>
                    <a:pt x="1500989" y="506646"/>
                  </a:lnTo>
                  <a:lnTo>
                    <a:pt x="1514570" y="507968"/>
                  </a:lnTo>
                  <a:lnTo>
                    <a:pt x="1527913" y="509432"/>
                  </a:lnTo>
                  <a:lnTo>
                    <a:pt x="1540637" y="511683"/>
                  </a:lnTo>
                  <a:lnTo>
                    <a:pt x="1552172" y="514824"/>
                  </a:lnTo>
                  <a:lnTo>
                    <a:pt x="1562909" y="518620"/>
                  </a:lnTo>
                  <a:lnTo>
                    <a:pt x="1573909" y="522916"/>
                  </a:lnTo>
                  <a:lnTo>
                    <a:pt x="1586230" y="527558"/>
                  </a:lnTo>
                  <a:lnTo>
                    <a:pt x="1600483" y="532586"/>
                  </a:lnTo>
                  <a:lnTo>
                    <a:pt x="1616059" y="538067"/>
                  </a:lnTo>
                  <a:lnTo>
                    <a:pt x="1631896" y="543881"/>
                  </a:lnTo>
                  <a:lnTo>
                    <a:pt x="1646936" y="549910"/>
                  </a:lnTo>
                  <a:lnTo>
                    <a:pt x="1660713" y="556359"/>
                  </a:lnTo>
                  <a:lnTo>
                    <a:pt x="1673907" y="563213"/>
                  </a:lnTo>
                  <a:lnTo>
                    <a:pt x="1686887" y="570019"/>
                  </a:lnTo>
                  <a:lnTo>
                    <a:pt x="1700022" y="576326"/>
                  </a:lnTo>
                  <a:lnTo>
                    <a:pt x="1739848" y="592774"/>
                  </a:lnTo>
                  <a:lnTo>
                    <a:pt x="1779714" y="607107"/>
                  </a:lnTo>
                  <a:lnTo>
                    <a:pt x="1819562" y="617783"/>
                  </a:lnTo>
                  <a:lnTo>
                    <a:pt x="1859407" y="623570"/>
                  </a:lnTo>
                  <a:lnTo>
                    <a:pt x="1899233" y="627052"/>
                  </a:lnTo>
                  <a:lnTo>
                    <a:pt x="1912493" y="628396"/>
                  </a:lnTo>
                  <a:lnTo>
                    <a:pt x="1925806" y="630312"/>
                  </a:lnTo>
                  <a:lnTo>
                    <a:pt x="1939083" y="632491"/>
                  </a:lnTo>
                  <a:lnTo>
                    <a:pt x="1952337" y="634718"/>
                  </a:lnTo>
                  <a:lnTo>
                    <a:pt x="1965579" y="636778"/>
                  </a:lnTo>
                  <a:lnTo>
                    <a:pt x="1978894" y="638508"/>
                  </a:lnTo>
                  <a:lnTo>
                    <a:pt x="1992185" y="640048"/>
                  </a:lnTo>
                  <a:lnTo>
                    <a:pt x="2005476" y="641635"/>
                  </a:lnTo>
                  <a:lnTo>
                    <a:pt x="2018792" y="643509"/>
                  </a:lnTo>
                  <a:lnTo>
                    <a:pt x="2032051" y="645731"/>
                  </a:lnTo>
                  <a:lnTo>
                    <a:pt x="2045335" y="648239"/>
                  </a:lnTo>
                  <a:lnTo>
                    <a:pt x="2058618" y="650795"/>
                  </a:lnTo>
                  <a:lnTo>
                    <a:pt x="2071878" y="653161"/>
                  </a:lnTo>
                  <a:lnTo>
                    <a:pt x="2111722" y="659197"/>
                  </a:lnTo>
                  <a:lnTo>
                    <a:pt x="2151570" y="663448"/>
                  </a:lnTo>
                  <a:lnTo>
                    <a:pt x="2164861" y="664587"/>
                  </a:lnTo>
                  <a:lnTo>
                    <a:pt x="2178177" y="665988"/>
                  </a:lnTo>
                  <a:lnTo>
                    <a:pt x="2218003" y="671988"/>
                  </a:lnTo>
                  <a:lnTo>
                    <a:pt x="2257806" y="679577"/>
                  </a:lnTo>
                  <a:lnTo>
                    <a:pt x="2297664" y="688955"/>
                  </a:lnTo>
                  <a:lnTo>
                    <a:pt x="2310955" y="692721"/>
                  </a:lnTo>
                  <a:lnTo>
                    <a:pt x="2324246" y="696297"/>
                  </a:lnTo>
                  <a:lnTo>
                    <a:pt x="2364057" y="701928"/>
                  </a:lnTo>
                  <a:lnTo>
                    <a:pt x="2403907" y="703732"/>
                  </a:lnTo>
                  <a:lnTo>
                    <a:pt x="2443734" y="704215"/>
                  </a:lnTo>
                  <a:lnTo>
                    <a:pt x="2457049" y="704216"/>
                  </a:lnTo>
                  <a:lnTo>
                    <a:pt x="2470340" y="704135"/>
                  </a:lnTo>
                  <a:lnTo>
                    <a:pt x="2483631" y="703839"/>
                  </a:lnTo>
                  <a:lnTo>
                    <a:pt x="2496947" y="703199"/>
                  </a:lnTo>
                  <a:lnTo>
                    <a:pt x="2510188" y="701861"/>
                  </a:lnTo>
                  <a:lnTo>
                    <a:pt x="2523442" y="700024"/>
                  </a:lnTo>
                  <a:lnTo>
                    <a:pt x="2536719" y="698376"/>
                  </a:lnTo>
                  <a:lnTo>
                    <a:pt x="2550033" y="697611"/>
                  </a:lnTo>
                  <a:lnTo>
                    <a:pt x="2563292" y="698095"/>
                  </a:lnTo>
                  <a:lnTo>
                    <a:pt x="2576576" y="699484"/>
                  </a:lnTo>
                  <a:lnTo>
                    <a:pt x="2589859" y="701111"/>
                  </a:lnTo>
                  <a:lnTo>
                    <a:pt x="2603119" y="702310"/>
                  </a:lnTo>
                  <a:lnTo>
                    <a:pt x="2616432" y="702879"/>
                  </a:lnTo>
                  <a:lnTo>
                    <a:pt x="2629709" y="703246"/>
                  </a:lnTo>
                  <a:lnTo>
                    <a:pt x="2642963" y="703399"/>
                  </a:lnTo>
                  <a:lnTo>
                    <a:pt x="2656205" y="703326"/>
                  </a:lnTo>
                  <a:lnTo>
                    <a:pt x="2696638" y="701397"/>
                  </a:lnTo>
                  <a:lnTo>
                    <a:pt x="2742636" y="695938"/>
                  </a:lnTo>
                  <a:lnTo>
                    <a:pt x="2784808" y="687466"/>
                  </a:lnTo>
                  <a:lnTo>
                    <a:pt x="2800621" y="683960"/>
                  </a:lnTo>
                  <a:lnTo>
                    <a:pt x="2815590" y="680847"/>
                  </a:lnTo>
                  <a:lnTo>
                    <a:pt x="2829440" y="678193"/>
                  </a:lnTo>
                  <a:lnTo>
                    <a:pt x="2842672" y="675814"/>
                  </a:lnTo>
                  <a:lnTo>
                    <a:pt x="2855666" y="673506"/>
                  </a:lnTo>
                  <a:lnTo>
                    <a:pt x="2868803" y="671068"/>
                  </a:lnTo>
                  <a:lnTo>
                    <a:pt x="2882062" y="668402"/>
                  </a:lnTo>
                  <a:lnTo>
                    <a:pt x="2895345" y="665559"/>
                  </a:lnTo>
                  <a:lnTo>
                    <a:pt x="2908629" y="662834"/>
                  </a:lnTo>
                  <a:lnTo>
                    <a:pt x="2948431" y="657320"/>
                  </a:lnTo>
                  <a:lnTo>
                    <a:pt x="2988290" y="654091"/>
                  </a:lnTo>
                  <a:lnTo>
                    <a:pt x="3014872" y="652762"/>
                  </a:lnTo>
                  <a:lnTo>
                    <a:pt x="3028188" y="652145"/>
                  </a:lnTo>
                  <a:lnTo>
                    <a:pt x="3041447" y="651404"/>
                  </a:lnTo>
                  <a:lnTo>
                    <a:pt x="3054730" y="650700"/>
                  </a:lnTo>
                  <a:lnTo>
                    <a:pt x="3068014" y="650019"/>
                  </a:lnTo>
                  <a:lnTo>
                    <a:pt x="3081274" y="649351"/>
                  </a:lnTo>
                  <a:lnTo>
                    <a:pt x="3094533" y="648378"/>
                  </a:lnTo>
                  <a:lnTo>
                    <a:pt x="3107816" y="647287"/>
                  </a:lnTo>
                  <a:lnTo>
                    <a:pt x="3121100" y="646529"/>
                  </a:lnTo>
                  <a:lnTo>
                    <a:pt x="3134360" y="646557"/>
                  </a:lnTo>
                  <a:lnTo>
                    <a:pt x="3174257" y="651039"/>
                  </a:lnTo>
                  <a:lnTo>
                    <a:pt x="3214068" y="659717"/>
                  </a:lnTo>
                  <a:lnTo>
                    <a:pt x="3253918" y="672032"/>
                  </a:lnTo>
                  <a:lnTo>
                    <a:pt x="3280485" y="682120"/>
                  </a:lnTo>
                  <a:lnTo>
                    <a:pt x="3293745" y="687070"/>
                  </a:lnTo>
                  <a:lnTo>
                    <a:pt x="3307058" y="691830"/>
                  </a:lnTo>
                  <a:lnTo>
                    <a:pt x="3320335" y="696483"/>
                  </a:lnTo>
                  <a:lnTo>
                    <a:pt x="3333589" y="701161"/>
                  </a:lnTo>
                  <a:lnTo>
                    <a:pt x="3373437" y="716184"/>
                  </a:lnTo>
                  <a:lnTo>
                    <a:pt x="3413303" y="732688"/>
                  </a:lnTo>
                  <a:lnTo>
                    <a:pt x="3426587" y="738679"/>
                  </a:lnTo>
                  <a:lnTo>
                    <a:pt x="3439870" y="744646"/>
                  </a:lnTo>
                  <a:lnTo>
                    <a:pt x="3479720" y="760380"/>
                  </a:lnTo>
                  <a:lnTo>
                    <a:pt x="3506216" y="769874"/>
                  </a:lnTo>
                  <a:lnTo>
                    <a:pt x="3519709" y="774811"/>
                  </a:lnTo>
                  <a:lnTo>
                    <a:pt x="3559429" y="788670"/>
                  </a:lnTo>
                  <a:lnTo>
                    <a:pt x="3604895" y="800481"/>
                  </a:lnTo>
                  <a:lnTo>
                    <a:pt x="3650632" y="808339"/>
                  </a:lnTo>
                  <a:lnTo>
                    <a:pt x="3693636" y="813911"/>
                  </a:lnTo>
                  <a:lnTo>
                    <a:pt x="3706749" y="815300"/>
                  </a:lnTo>
                  <a:lnTo>
                    <a:pt x="3718814" y="816737"/>
                  </a:lnTo>
                  <a:lnTo>
                    <a:pt x="3728620" y="818328"/>
                  </a:lnTo>
                  <a:lnTo>
                    <a:pt x="3736784" y="819943"/>
                  </a:lnTo>
                  <a:lnTo>
                    <a:pt x="3745424" y="821416"/>
                  </a:lnTo>
                  <a:lnTo>
                    <a:pt x="3756660" y="822579"/>
                  </a:lnTo>
                  <a:lnTo>
                    <a:pt x="3771997" y="823267"/>
                  </a:lnTo>
                  <a:lnTo>
                    <a:pt x="3789918" y="823610"/>
                  </a:lnTo>
                  <a:lnTo>
                    <a:pt x="3808291" y="823882"/>
                  </a:lnTo>
                  <a:lnTo>
                    <a:pt x="3824986" y="824357"/>
                  </a:lnTo>
                  <a:lnTo>
                    <a:pt x="3865241" y="826571"/>
                  </a:lnTo>
                  <a:lnTo>
                    <a:pt x="3904694" y="832262"/>
                  </a:lnTo>
                  <a:lnTo>
                    <a:pt x="3917971" y="834842"/>
                  </a:lnTo>
                  <a:lnTo>
                    <a:pt x="3931285" y="837184"/>
                  </a:lnTo>
                  <a:lnTo>
                    <a:pt x="3944544" y="839104"/>
                  </a:lnTo>
                  <a:lnTo>
                    <a:pt x="3957828" y="840835"/>
                  </a:lnTo>
                  <a:lnTo>
                    <a:pt x="3971111" y="842613"/>
                  </a:lnTo>
                  <a:lnTo>
                    <a:pt x="3984371" y="844677"/>
                  </a:lnTo>
                  <a:lnTo>
                    <a:pt x="3997686" y="847143"/>
                  </a:lnTo>
                  <a:lnTo>
                    <a:pt x="4010977" y="849931"/>
                  </a:lnTo>
                  <a:lnTo>
                    <a:pt x="4024268" y="852695"/>
                  </a:lnTo>
                  <a:lnTo>
                    <a:pt x="4064079" y="858583"/>
                  </a:lnTo>
                  <a:lnTo>
                    <a:pt x="4103929" y="861542"/>
                  </a:lnTo>
                  <a:lnTo>
                    <a:pt x="4130496" y="861808"/>
                  </a:lnTo>
                  <a:lnTo>
                    <a:pt x="4143756" y="862203"/>
                  </a:lnTo>
                  <a:lnTo>
                    <a:pt x="4157069" y="863141"/>
                  </a:lnTo>
                  <a:lnTo>
                    <a:pt x="4170346" y="864377"/>
                  </a:lnTo>
                  <a:lnTo>
                    <a:pt x="4183600" y="865542"/>
                  </a:lnTo>
                  <a:lnTo>
                    <a:pt x="4196842" y="866267"/>
                  </a:lnTo>
                  <a:lnTo>
                    <a:pt x="4210871" y="866318"/>
                  </a:lnTo>
                  <a:lnTo>
                    <a:pt x="4225353" y="866013"/>
                  </a:lnTo>
                  <a:lnTo>
                    <a:pt x="4238882" y="865516"/>
                  </a:lnTo>
                  <a:lnTo>
                    <a:pt x="4250055" y="864997"/>
                  </a:lnTo>
                  <a:lnTo>
                    <a:pt x="4258183" y="864489"/>
                  </a:lnTo>
                  <a:lnTo>
                    <a:pt x="4261358" y="862711"/>
                  </a:lnTo>
                  <a:lnTo>
                    <a:pt x="4272788" y="861949"/>
                  </a:lnTo>
                  <a:lnTo>
                    <a:pt x="4290075" y="860815"/>
                  </a:lnTo>
                  <a:lnTo>
                    <a:pt x="4312602" y="859551"/>
                  </a:lnTo>
                  <a:lnTo>
                    <a:pt x="4336081" y="858216"/>
                  </a:lnTo>
                  <a:lnTo>
                    <a:pt x="4356227" y="856869"/>
                  </a:lnTo>
                  <a:lnTo>
                    <a:pt x="4371685" y="855446"/>
                  </a:lnTo>
                  <a:lnTo>
                    <a:pt x="4384738" y="853963"/>
                  </a:lnTo>
                  <a:lnTo>
                    <a:pt x="4396839" y="852600"/>
                  </a:lnTo>
                  <a:lnTo>
                    <a:pt x="4409440" y="851535"/>
                  </a:lnTo>
                  <a:lnTo>
                    <a:pt x="4422699" y="850888"/>
                  </a:lnTo>
                  <a:lnTo>
                    <a:pt x="4435983" y="850550"/>
                  </a:lnTo>
                  <a:lnTo>
                    <a:pt x="4449266" y="850356"/>
                  </a:lnTo>
                  <a:lnTo>
                    <a:pt x="4462526" y="850138"/>
                  </a:lnTo>
                  <a:lnTo>
                    <a:pt x="4475785" y="849653"/>
                  </a:lnTo>
                  <a:lnTo>
                    <a:pt x="4489069" y="849122"/>
                  </a:lnTo>
                  <a:lnTo>
                    <a:pt x="4502352" y="848780"/>
                  </a:lnTo>
                  <a:lnTo>
                    <a:pt x="4515612" y="848868"/>
                  </a:lnTo>
                  <a:lnTo>
                    <a:pt x="4528927" y="849443"/>
                  </a:lnTo>
                  <a:lnTo>
                    <a:pt x="4542218" y="850423"/>
                  </a:lnTo>
                  <a:lnTo>
                    <a:pt x="4555509" y="851546"/>
                  </a:lnTo>
                  <a:lnTo>
                    <a:pt x="4568825" y="852551"/>
                  </a:lnTo>
                  <a:lnTo>
                    <a:pt x="4582066" y="853428"/>
                  </a:lnTo>
                  <a:lnTo>
                    <a:pt x="4595320" y="854233"/>
                  </a:lnTo>
                  <a:lnTo>
                    <a:pt x="4608597" y="855087"/>
                  </a:lnTo>
                  <a:lnTo>
                    <a:pt x="4648454" y="858297"/>
                  </a:lnTo>
                  <a:lnTo>
                    <a:pt x="4688312" y="863566"/>
                  </a:lnTo>
                  <a:lnTo>
                    <a:pt x="4728210" y="871728"/>
                  </a:lnTo>
                  <a:lnTo>
                    <a:pt x="4767982" y="881443"/>
                  </a:lnTo>
                  <a:lnTo>
                    <a:pt x="4807839" y="893794"/>
                  </a:lnTo>
                  <a:lnTo>
                    <a:pt x="4821122" y="898227"/>
                  </a:lnTo>
                  <a:lnTo>
                    <a:pt x="4834382" y="902208"/>
                  </a:lnTo>
                  <a:lnTo>
                    <a:pt x="4847695" y="905648"/>
                  </a:lnTo>
                  <a:lnTo>
                    <a:pt x="4860972" y="908685"/>
                  </a:lnTo>
                  <a:lnTo>
                    <a:pt x="4874226" y="911530"/>
                  </a:lnTo>
                  <a:lnTo>
                    <a:pt x="4887468" y="914400"/>
                  </a:lnTo>
                  <a:lnTo>
                    <a:pt x="4927365" y="923097"/>
                  </a:lnTo>
                  <a:lnTo>
                    <a:pt x="4954119" y="928804"/>
                  </a:lnTo>
                  <a:lnTo>
                    <a:pt x="4967700" y="931687"/>
                  </a:lnTo>
                  <a:lnTo>
                    <a:pt x="5005355" y="938464"/>
                  </a:lnTo>
                  <a:lnTo>
                    <a:pt x="5027056" y="940984"/>
                  </a:lnTo>
                  <a:lnTo>
                    <a:pt x="5039360" y="942340"/>
                  </a:lnTo>
                  <a:lnTo>
                    <a:pt x="5053613" y="943869"/>
                  </a:lnTo>
                  <a:lnTo>
                    <a:pt x="5069189" y="945435"/>
                  </a:lnTo>
                  <a:lnTo>
                    <a:pt x="5085026" y="947072"/>
                  </a:lnTo>
                  <a:lnTo>
                    <a:pt x="5127085" y="952087"/>
                  </a:lnTo>
                  <a:lnTo>
                    <a:pt x="5166411" y="958923"/>
                  </a:lnTo>
                  <a:lnTo>
                    <a:pt x="5206238" y="970407"/>
                  </a:lnTo>
                  <a:lnTo>
                    <a:pt x="5246135" y="993141"/>
                  </a:lnTo>
                  <a:lnTo>
                    <a:pt x="5285946" y="1024651"/>
                  </a:lnTo>
                  <a:lnTo>
                    <a:pt x="5299223" y="1036560"/>
                  </a:lnTo>
                  <a:lnTo>
                    <a:pt x="5312537" y="1048004"/>
                  </a:lnTo>
                  <a:lnTo>
                    <a:pt x="5325796" y="1058541"/>
                  </a:lnTo>
                  <a:lnTo>
                    <a:pt x="5339080" y="1068673"/>
                  </a:lnTo>
                  <a:lnTo>
                    <a:pt x="5352363" y="1079043"/>
                  </a:lnTo>
                  <a:lnTo>
                    <a:pt x="5365623" y="1090295"/>
                  </a:lnTo>
                  <a:lnTo>
                    <a:pt x="5378938" y="1104032"/>
                  </a:lnTo>
                  <a:lnTo>
                    <a:pt x="5392229" y="1119425"/>
                  </a:lnTo>
                  <a:lnTo>
                    <a:pt x="5405520" y="1133461"/>
                  </a:lnTo>
                  <a:lnTo>
                    <a:pt x="5418836" y="1143127"/>
                  </a:lnTo>
                  <a:lnTo>
                    <a:pt x="5432077" y="1146595"/>
                  </a:lnTo>
                  <a:lnTo>
                    <a:pt x="5445331" y="1145825"/>
                  </a:lnTo>
                  <a:lnTo>
                    <a:pt x="5458608" y="1143484"/>
                  </a:lnTo>
                  <a:lnTo>
                    <a:pt x="5471922" y="1142238"/>
                  </a:lnTo>
                  <a:lnTo>
                    <a:pt x="5485181" y="1142521"/>
                  </a:lnTo>
                  <a:lnTo>
                    <a:pt x="5498465" y="1143079"/>
                  </a:lnTo>
                  <a:lnTo>
                    <a:pt x="5511748" y="1143756"/>
                  </a:lnTo>
                  <a:lnTo>
                    <a:pt x="5525008" y="1144397"/>
                  </a:lnTo>
                  <a:lnTo>
                    <a:pt x="5538321" y="1145504"/>
                  </a:lnTo>
                  <a:lnTo>
                    <a:pt x="5551598" y="1146968"/>
                  </a:lnTo>
                  <a:lnTo>
                    <a:pt x="5564852" y="1147718"/>
                  </a:lnTo>
                  <a:lnTo>
                    <a:pt x="5578094" y="1146683"/>
                  </a:lnTo>
                  <a:lnTo>
                    <a:pt x="5591409" y="1142311"/>
                  </a:lnTo>
                  <a:lnTo>
                    <a:pt x="5604700" y="1135618"/>
                  </a:lnTo>
                  <a:lnTo>
                    <a:pt x="5617991" y="1129377"/>
                  </a:lnTo>
                  <a:lnTo>
                    <a:pt x="5631307" y="1126363"/>
                  </a:lnTo>
                  <a:lnTo>
                    <a:pt x="5644566" y="1128230"/>
                  </a:lnTo>
                  <a:lnTo>
                    <a:pt x="5657850" y="1133205"/>
                  </a:lnTo>
                  <a:lnTo>
                    <a:pt x="5671133" y="1138918"/>
                  </a:lnTo>
                  <a:lnTo>
                    <a:pt x="5684393" y="1143000"/>
                  </a:lnTo>
                  <a:lnTo>
                    <a:pt x="5697706" y="1144760"/>
                  </a:lnTo>
                  <a:lnTo>
                    <a:pt x="5710983" y="1145460"/>
                  </a:lnTo>
                  <a:lnTo>
                    <a:pt x="5724237" y="1145661"/>
                  </a:lnTo>
                  <a:lnTo>
                    <a:pt x="5737479" y="1145921"/>
                  </a:lnTo>
                  <a:lnTo>
                    <a:pt x="5750794" y="1146178"/>
                  </a:lnTo>
                  <a:lnTo>
                    <a:pt x="5764085" y="1146175"/>
                  </a:lnTo>
                  <a:lnTo>
                    <a:pt x="5777376" y="1146171"/>
                  </a:lnTo>
                  <a:lnTo>
                    <a:pt x="5817235" y="1147826"/>
                  </a:lnTo>
                  <a:lnTo>
                    <a:pt x="5857037" y="1151383"/>
                  </a:lnTo>
                  <a:lnTo>
                    <a:pt x="5896864" y="1157224"/>
                  </a:lnTo>
                  <a:lnTo>
                    <a:pt x="5936761" y="1167243"/>
                  </a:lnTo>
                  <a:lnTo>
                    <a:pt x="5950077" y="1170686"/>
                  </a:lnTo>
                  <a:lnTo>
                    <a:pt x="5963336" y="1173624"/>
                  </a:lnTo>
                  <a:lnTo>
                    <a:pt x="5976620" y="1176385"/>
                  </a:lnTo>
                  <a:lnTo>
                    <a:pt x="5989903" y="1179312"/>
                  </a:lnTo>
                  <a:lnTo>
                    <a:pt x="6003163" y="1182751"/>
                  </a:lnTo>
                  <a:lnTo>
                    <a:pt x="6016422" y="1186987"/>
                  </a:lnTo>
                  <a:lnTo>
                    <a:pt x="6029706" y="1191688"/>
                  </a:lnTo>
                  <a:lnTo>
                    <a:pt x="6042989" y="1196556"/>
                  </a:lnTo>
                  <a:lnTo>
                    <a:pt x="6056249" y="1201293"/>
                  </a:lnTo>
                  <a:lnTo>
                    <a:pt x="6069564" y="1206045"/>
                  </a:lnTo>
                  <a:lnTo>
                    <a:pt x="6082855" y="1210833"/>
                  </a:lnTo>
                  <a:lnTo>
                    <a:pt x="6096146" y="1215455"/>
                  </a:lnTo>
                  <a:lnTo>
                    <a:pt x="6109462" y="1219708"/>
                  </a:lnTo>
                  <a:lnTo>
                    <a:pt x="6122703" y="1223466"/>
                  </a:lnTo>
                  <a:lnTo>
                    <a:pt x="6135957" y="1226820"/>
                  </a:lnTo>
                  <a:lnTo>
                    <a:pt x="6149234" y="1230173"/>
                  </a:lnTo>
                  <a:lnTo>
                    <a:pt x="6162547" y="1233932"/>
                  </a:lnTo>
                  <a:lnTo>
                    <a:pt x="6175807" y="1238535"/>
                  </a:lnTo>
                  <a:lnTo>
                    <a:pt x="6189091" y="1243615"/>
                  </a:lnTo>
                  <a:lnTo>
                    <a:pt x="6202374" y="1248648"/>
                  </a:lnTo>
                  <a:lnTo>
                    <a:pt x="6215634" y="1253109"/>
                  </a:lnTo>
                  <a:lnTo>
                    <a:pt x="6228949" y="1256661"/>
                  </a:lnTo>
                  <a:lnTo>
                    <a:pt x="6242240" y="1259713"/>
                  </a:lnTo>
                  <a:lnTo>
                    <a:pt x="6255531" y="1262574"/>
                  </a:lnTo>
                  <a:lnTo>
                    <a:pt x="6268846" y="1265555"/>
                  </a:lnTo>
                  <a:lnTo>
                    <a:pt x="6308619" y="1275038"/>
                  </a:lnTo>
                  <a:lnTo>
                    <a:pt x="6348476" y="1284747"/>
                  </a:lnTo>
                  <a:lnTo>
                    <a:pt x="6388332" y="1294784"/>
                  </a:lnTo>
                  <a:lnTo>
                    <a:pt x="6401609" y="1298352"/>
                  </a:lnTo>
                  <a:lnTo>
                    <a:pt x="6414863" y="1301873"/>
                  </a:lnTo>
                  <a:lnTo>
                    <a:pt x="6428105" y="1305179"/>
                  </a:lnTo>
                  <a:lnTo>
                    <a:pt x="6441420" y="1308090"/>
                  </a:lnTo>
                  <a:lnTo>
                    <a:pt x="6454711" y="1310751"/>
                  </a:lnTo>
                  <a:lnTo>
                    <a:pt x="6468002" y="1313483"/>
                  </a:lnTo>
                  <a:lnTo>
                    <a:pt x="6481318" y="1316609"/>
                  </a:lnTo>
                  <a:lnTo>
                    <a:pt x="6494577" y="1320419"/>
                  </a:lnTo>
                  <a:lnTo>
                    <a:pt x="6507860" y="1324610"/>
                  </a:lnTo>
                  <a:lnTo>
                    <a:pt x="6521144" y="1328896"/>
                  </a:lnTo>
                  <a:lnTo>
                    <a:pt x="6534404" y="1332992"/>
                  </a:lnTo>
                  <a:lnTo>
                    <a:pt x="6547663" y="1336893"/>
                  </a:lnTo>
                  <a:lnTo>
                    <a:pt x="6560947" y="1340675"/>
                  </a:lnTo>
                  <a:lnTo>
                    <a:pt x="6574230" y="1344457"/>
                  </a:lnTo>
                  <a:lnTo>
                    <a:pt x="6587489" y="1348359"/>
                  </a:lnTo>
                  <a:lnTo>
                    <a:pt x="6600805" y="1352260"/>
                  </a:lnTo>
                  <a:lnTo>
                    <a:pt x="6614096" y="1356137"/>
                  </a:lnTo>
                  <a:lnTo>
                    <a:pt x="6627387" y="1360253"/>
                  </a:lnTo>
                  <a:lnTo>
                    <a:pt x="6640703" y="1364869"/>
                  </a:lnTo>
                  <a:lnTo>
                    <a:pt x="6653962" y="1370210"/>
                  </a:lnTo>
                  <a:lnTo>
                    <a:pt x="6667246" y="1376076"/>
                  </a:lnTo>
                  <a:lnTo>
                    <a:pt x="6680529" y="1382085"/>
                  </a:lnTo>
                  <a:lnTo>
                    <a:pt x="6693788" y="1387856"/>
                  </a:lnTo>
                  <a:lnTo>
                    <a:pt x="6707048" y="1393376"/>
                  </a:lnTo>
                  <a:lnTo>
                    <a:pt x="6720332" y="1398778"/>
                  </a:lnTo>
                  <a:lnTo>
                    <a:pt x="6733615" y="1404179"/>
                  </a:lnTo>
                  <a:lnTo>
                    <a:pt x="6746875" y="1409700"/>
                  </a:lnTo>
                  <a:lnTo>
                    <a:pt x="6760190" y="1415399"/>
                  </a:lnTo>
                  <a:lnTo>
                    <a:pt x="6773481" y="1421193"/>
                  </a:lnTo>
                  <a:lnTo>
                    <a:pt x="6786772" y="1426987"/>
                  </a:lnTo>
                  <a:lnTo>
                    <a:pt x="6800087" y="1432687"/>
                  </a:lnTo>
                  <a:lnTo>
                    <a:pt x="6813329" y="1438574"/>
                  </a:lnTo>
                  <a:lnTo>
                    <a:pt x="6826583" y="1444545"/>
                  </a:lnTo>
                  <a:lnTo>
                    <a:pt x="6839860" y="1450207"/>
                  </a:lnTo>
                  <a:lnTo>
                    <a:pt x="6879717" y="1462881"/>
                  </a:lnTo>
                  <a:lnTo>
                    <a:pt x="6919753" y="1471539"/>
                  </a:lnTo>
                  <a:lnTo>
                    <a:pt x="6959472" y="1477772"/>
                  </a:lnTo>
                  <a:lnTo>
                    <a:pt x="7004938" y="1481328"/>
                  </a:lnTo>
                  <a:lnTo>
                    <a:pt x="7019264" y="1481476"/>
                  </a:lnTo>
                  <a:lnTo>
                    <a:pt x="7034863" y="1481280"/>
                  </a:lnTo>
                  <a:lnTo>
                    <a:pt x="7050676" y="1481202"/>
                  </a:lnTo>
                  <a:lnTo>
                    <a:pt x="7065644" y="1481709"/>
                  </a:lnTo>
                  <a:lnTo>
                    <a:pt x="7079493" y="1483070"/>
                  </a:lnTo>
                  <a:lnTo>
                    <a:pt x="7092711" y="1484979"/>
                  </a:lnTo>
                  <a:lnTo>
                    <a:pt x="7105667" y="1487031"/>
                  </a:lnTo>
                  <a:lnTo>
                    <a:pt x="7118731" y="1488821"/>
                  </a:lnTo>
                  <a:lnTo>
                    <a:pt x="7132046" y="1490229"/>
                  </a:lnTo>
                  <a:lnTo>
                    <a:pt x="7145337" y="1491424"/>
                  </a:lnTo>
                  <a:lnTo>
                    <a:pt x="7158628" y="1492714"/>
                  </a:lnTo>
                  <a:lnTo>
                    <a:pt x="7171943" y="1494409"/>
                  </a:lnTo>
                  <a:lnTo>
                    <a:pt x="7185203" y="1496752"/>
                  </a:lnTo>
                  <a:lnTo>
                    <a:pt x="7198486" y="1499536"/>
                  </a:lnTo>
                  <a:lnTo>
                    <a:pt x="7211770" y="1502392"/>
                  </a:lnTo>
                  <a:lnTo>
                    <a:pt x="7225030" y="1504950"/>
                  </a:lnTo>
                  <a:lnTo>
                    <a:pt x="7264874" y="1511397"/>
                  </a:lnTo>
                  <a:lnTo>
                    <a:pt x="7304722" y="1515173"/>
                  </a:lnTo>
                  <a:lnTo>
                    <a:pt x="7318013" y="1515971"/>
                  </a:lnTo>
                  <a:lnTo>
                    <a:pt x="7331329" y="1516888"/>
                  </a:lnTo>
                  <a:lnTo>
                    <a:pt x="7344588" y="1517917"/>
                  </a:lnTo>
                  <a:lnTo>
                    <a:pt x="7357872" y="1519031"/>
                  </a:lnTo>
                  <a:lnTo>
                    <a:pt x="7371155" y="1520120"/>
                  </a:lnTo>
                  <a:lnTo>
                    <a:pt x="7384414" y="1521079"/>
                  </a:lnTo>
                  <a:lnTo>
                    <a:pt x="7397674" y="1521835"/>
                  </a:lnTo>
                  <a:lnTo>
                    <a:pt x="7410958" y="1522460"/>
                  </a:lnTo>
                  <a:lnTo>
                    <a:pt x="7424241" y="1523061"/>
                  </a:lnTo>
                  <a:lnTo>
                    <a:pt x="7437501" y="1523746"/>
                  </a:lnTo>
                  <a:lnTo>
                    <a:pt x="7450816" y="1524388"/>
                  </a:lnTo>
                  <a:lnTo>
                    <a:pt x="7464107" y="1524984"/>
                  </a:lnTo>
                  <a:lnTo>
                    <a:pt x="7477398" y="1525817"/>
                  </a:lnTo>
                  <a:lnTo>
                    <a:pt x="7517209" y="1531477"/>
                  </a:lnTo>
                  <a:lnTo>
                    <a:pt x="7557059" y="1540444"/>
                  </a:lnTo>
                  <a:lnTo>
                    <a:pt x="7583626" y="1547727"/>
                  </a:lnTo>
                  <a:lnTo>
                    <a:pt x="7596885" y="1551178"/>
                  </a:lnTo>
                  <a:lnTo>
                    <a:pt x="7610201" y="1554196"/>
                  </a:lnTo>
                  <a:lnTo>
                    <a:pt x="7623492" y="1557035"/>
                  </a:lnTo>
                  <a:lnTo>
                    <a:pt x="7636783" y="1559804"/>
                  </a:lnTo>
                  <a:lnTo>
                    <a:pt x="7650099" y="1562608"/>
                  </a:lnTo>
                  <a:lnTo>
                    <a:pt x="7663340" y="1565465"/>
                  </a:lnTo>
                  <a:lnTo>
                    <a:pt x="7676594" y="1568323"/>
                  </a:lnTo>
                  <a:lnTo>
                    <a:pt x="7689871" y="1571180"/>
                  </a:lnTo>
                  <a:lnTo>
                    <a:pt x="7703184" y="157403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43839" y="4043426"/>
              <a:ext cx="7703184" cy="611505"/>
            </a:xfrm>
            <a:custGeom>
              <a:avLst/>
              <a:gdLst/>
              <a:ahLst/>
              <a:cxnLst/>
              <a:rect l="l" t="t" r="r" b="b"/>
              <a:pathLst>
                <a:path w="7703184" h="611504">
                  <a:moveTo>
                    <a:pt x="0" y="0"/>
                  </a:moveTo>
                  <a:lnTo>
                    <a:pt x="39846" y="13198"/>
                  </a:lnTo>
                  <a:lnTo>
                    <a:pt x="79690" y="27035"/>
                  </a:lnTo>
                  <a:lnTo>
                    <a:pt x="92970" y="31601"/>
                  </a:lnTo>
                  <a:lnTo>
                    <a:pt x="132815" y="41433"/>
                  </a:lnTo>
                  <a:lnTo>
                    <a:pt x="172657" y="47146"/>
                  </a:lnTo>
                  <a:lnTo>
                    <a:pt x="199223" y="49111"/>
                  </a:lnTo>
                  <a:lnTo>
                    <a:pt x="212509" y="50165"/>
                  </a:lnTo>
                  <a:lnTo>
                    <a:pt x="252348" y="53754"/>
                  </a:lnTo>
                  <a:lnTo>
                    <a:pt x="292190" y="59150"/>
                  </a:lnTo>
                  <a:lnTo>
                    <a:pt x="305472" y="61281"/>
                  </a:lnTo>
                  <a:lnTo>
                    <a:pt x="318757" y="63246"/>
                  </a:lnTo>
                  <a:lnTo>
                    <a:pt x="332035" y="64936"/>
                  </a:lnTo>
                  <a:lnTo>
                    <a:pt x="345314" y="66484"/>
                  </a:lnTo>
                  <a:lnTo>
                    <a:pt x="358596" y="68032"/>
                  </a:lnTo>
                  <a:lnTo>
                    <a:pt x="371881" y="69723"/>
                  </a:lnTo>
                  <a:lnTo>
                    <a:pt x="385161" y="71594"/>
                  </a:lnTo>
                  <a:lnTo>
                    <a:pt x="398443" y="73548"/>
                  </a:lnTo>
                  <a:lnTo>
                    <a:pt x="411725" y="75527"/>
                  </a:lnTo>
                  <a:lnTo>
                    <a:pt x="425005" y="77469"/>
                  </a:lnTo>
                  <a:lnTo>
                    <a:pt x="438285" y="79341"/>
                  </a:lnTo>
                  <a:lnTo>
                    <a:pt x="451567" y="81200"/>
                  </a:lnTo>
                  <a:lnTo>
                    <a:pt x="464849" y="83131"/>
                  </a:lnTo>
                  <a:lnTo>
                    <a:pt x="478129" y="85217"/>
                  </a:lnTo>
                  <a:lnTo>
                    <a:pt x="491409" y="87495"/>
                  </a:lnTo>
                  <a:lnTo>
                    <a:pt x="504690" y="90011"/>
                  </a:lnTo>
                  <a:lnTo>
                    <a:pt x="517968" y="92575"/>
                  </a:lnTo>
                  <a:lnTo>
                    <a:pt x="531241" y="94996"/>
                  </a:lnTo>
                  <a:lnTo>
                    <a:pt x="544554" y="97109"/>
                  </a:lnTo>
                  <a:lnTo>
                    <a:pt x="557831" y="99044"/>
                  </a:lnTo>
                  <a:lnTo>
                    <a:pt x="571085" y="101050"/>
                  </a:lnTo>
                  <a:lnTo>
                    <a:pt x="610933" y="109219"/>
                  </a:lnTo>
                  <a:lnTo>
                    <a:pt x="650799" y="119469"/>
                  </a:lnTo>
                  <a:lnTo>
                    <a:pt x="664083" y="123364"/>
                  </a:lnTo>
                  <a:lnTo>
                    <a:pt x="677366" y="127236"/>
                  </a:lnTo>
                  <a:lnTo>
                    <a:pt x="690626" y="130810"/>
                  </a:lnTo>
                  <a:lnTo>
                    <a:pt x="703885" y="134000"/>
                  </a:lnTo>
                  <a:lnTo>
                    <a:pt x="717168" y="136906"/>
                  </a:lnTo>
                  <a:lnTo>
                    <a:pt x="730452" y="139811"/>
                  </a:lnTo>
                  <a:lnTo>
                    <a:pt x="743711" y="143001"/>
                  </a:lnTo>
                  <a:lnTo>
                    <a:pt x="757027" y="146730"/>
                  </a:lnTo>
                  <a:lnTo>
                    <a:pt x="770318" y="150733"/>
                  </a:lnTo>
                  <a:lnTo>
                    <a:pt x="783609" y="154807"/>
                  </a:lnTo>
                  <a:lnTo>
                    <a:pt x="796924" y="158750"/>
                  </a:lnTo>
                  <a:lnTo>
                    <a:pt x="810345" y="162536"/>
                  </a:lnTo>
                  <a:lnTo>
                    <a:pt x="823896" y="166274"/>
                  </a:lnTo>
                  <a:lnTo>
                    <a:pt x="837233" y="169965"/>
                  </a:lnTo>
                  <a:lnTo>
                    <a:pt x="850011" y="173609"/>
                  </a:lnTo>
                  <a:lnTo>
                    <a:pt x="861546" y="177057"/>
                  </a:lnTo>
                  <a:lnTo>
                    <a:pt x="872283" y="180435"/>
                  </a:lnTo>
                  <a:lnTo>
                    <a:pt x="883283" y="183860"/>
                  </a:lnTo>
                  <a:lnTo>
                    <a:pt x="895604" y="187451"/>
                  </a:lnTo>
                  <a:lnTo>
                    <a:pt x="909857" y="191381"/>
                  </a:lnTo>
                  <a:lnTo>
                    <a:pt x="925433" y="195453"/>
                  </a:lnTo>
                  <a:lnTo>
                    <a:pt x="941270" y="199524"/>
                  </a:lnTo>
                  <a:lnTo>
                    <a:pt x="956310" y="203454"/>
                  </a:lnTo>
                  <a:lnTo>
                    <a:pt x="970087" y="207327"/>
                  </a:lnTo>
                  <a:lnTo>
                    <a:pt x="983281" y="211105"/>
                  </a:lnTo>
                  <a:lnTo>
                    <a:pt x="996261" y="214741"/>
                  </a:lnTo>
                  <a:lnTo>
                    <a:pt x="1035939" y="224393"/>
                  </a:lnTo>
                  <a:lnTo>
                    <a:pt x="1075797" y="232937"/>
                  </a:lnTo>
                  <a:lnTo>
                    <a:pt x="1115695" y="241046"/>
                  </a:lnTo>
                  <a:lnTo>
                    <a:pt x="1142190" y="246078"/>
                  </a:lnTo>
                  <a:lnTo>
                    <a:pt x="1155467" y="248671"/>
                  </a:lnTo>
                  <a:lnTo>
                    <a:pt x="1195324" y="258651"/>
                  </a:lnTo>
                  <a:lnTo>
                    <a:pt x="1221867" y="266573"/>
                  </a:lnTo>
                  <a:lnTo>
                    <a:pt x="1235180" y="270619"/>
                  </a:lnTo>
                  <a:lnTo>
                    <a:pt x="1274953" y="284353"/>
                  </a:lnTo>
                  <a:lnTo>
                    <a:pt x="1314850" y="303980"/>
                  </a:lnTo>
                  <a:lnTo>
                    <a:pt x="1354709" y="325500"/>
                  </a:lnTo>
                  <a:lnTo>
                    <a:pt x="1367992" y="332847"/>
                  </a:lnTo>
                  <a:lnTo>
                    <a:pt x="1407795" y="353948"/>
                  </a:lnTo>
                  <a:lnTo>
                    <a:pt x="1447653" y="373397"/>
                  </a:lnTo>
                  <a:lnTo>
                    <a:pt x="1487551" y="390525"/>
                  </a:lnTo>
                  <a:lnTo>
                    <a:pt x="1527913" y="403633"/>
                  </a:lnTo>
                  <a:lnTo>
                    <a:pt x="1540637" y="407669"/>
                  </a:lnTo>
                  <a:lnTo>
                    <a:pt x="1552172" y="411603"/>
                  </a:lnTo>
                  <a:lnTo>
                    <a:pt x="1562909" y="415416"/>
                  </a:lnTo>
                  <a:lnTo>
                    <a:pt x="1573909" y="419135"/>
                  </a:lnTo>
                  <a:lnTo>
                    <a:pt x="1586230" y="422782"/>
                  </a:lnTo>
                  <a:lnTo>
                    <a:pt x="1600483" y="426301"/>
                  </a:lnTo>
                  <a:lnTo>
                    <a:pt x="1616059" y="429688"/>
                  </a:lnTo>
                  <a:lnTo>
                    <a:pt x="1631896" y="433052"/>
                  </a:lnTo>
                  <a:lnTo>
                    <a:pt x="1646936" y="436499"/>
                  </a:lnTo>
                  <a:lnTo>
                    <a:pt x="1660713" y="440150"/>
                  </a:lnTo>
                  <a:lnTo>
                    <a:pt x="1673907" y="443896"/>
                  </a:lnTo>
                  <a:lnTo>
                    <a:pt x="1686887" y="447500"/>
                  </a:lnTo>
                  <a:lnTo>
                    <a:pt x="1726565" y="456056"/>
                  </a:lnTo>
                  <a:lnTo>
                    <a:pt x="1766423" y="462883"/>
                  </a:lnTo>
                  <a:lnTo>
                    <a:pt x="1806321" y="468884"/>
                  </a:lnTo>
                  <a:lnTo>
                    <a:pt x="1846093" y="473116"/>
                  </a:lnTo>
                  <a:lnTo>
                    <a:pt x="1885950" y="476122"/>
                  </a:lnTo>
                  <a:lnTo>
                    <a:pt x="1925806" y="478250"/>
                  </a:lnTo>
                  <a:lnTo>
                    <a:pt x="1952337" y="479218"/>
                  </a:lnTo>
                  <a:lnTo>
                    <a:pt x="1965579" y="479679"/>
                  </a:lnTo>
                  <a:lnTo>
                    <a:pt x="1978894" y="480250"/>
                  </a:lnTo>
                  <a:lnTo>
                    <a:pt x="1992185" y="480822"/>
                  </a:lnTo>
                  <a:lnTo>
                    <a:pt x="2005476" y="481393"/>
                  </a:lnTo>
                  <a:lnTo>
                    <a:pt x="2018792" y="481965"/>
                  </a:lnTo>
                  <a:lnTo>
                    <a:pt x="2032051" y="482554"/>
                  </a:lnTo>
                  <a:lnTo>
                    <a:pt x="2045335" y="483155"/>
                  </a:lnTo>
                  <a:lnTo>
                    <a:pt x="2058618" y="483733"/>
                  </a:lnTo>
                  <a:lnTo>
                    <a:pt x="2071878" y="484250"/>
                  </a:lnTo>
                  <a:lnTo>
                    <a:pt x="2085191" y="484687"/>
                  </a:lnTo>
                  <a:lnTo>
                    <a:pt x="2098468" y="485076"/>
                  </a:lnTo>
                  <a:lnTo>
                    <a:pt x="2111722" y="485465"/>
                  </a:lnTo>
                  <a:lnTo>
                    <a:pt x="2124964" y="485901"/>
                  </a:lnTo>
                  <a:lnTo>
                    <a:pt x="2138279" y="486423"/>
                  </a:lnTo>
                  <a:lnTo>
                    <a:pt x="2151570" y="486933"/>
                  </a:lnTo>
                  <a:lnTo>
                    <a:pt x="2191436" y="489654"/>
                  </a:lnTo>
                  <a:lnTo>
                    <a:pt x="2218003" y="492603"/>
                  </a:lnTo>
                  <a:lnTo>
                    <a:pt x="2231263" y="494030"/>
                  </a:lnTo>
                  <a:lnTo>
                    <a:pt x="2244522" y="495268"/>
                  </a:lnTo>
                  <a:lnTo>
                    <a:pt x="2257806" y="496506"/>
                  </a:lnTo>
                  <a:lnTo>
                    <a:pt x="2271089" y="497744"/>
                  </a:lnTo>
                  <a:lnTo>
                    <a:pt x="2284349" y="498982"/>
                  </a:lnTo>
                  <a:lnTo>
                    <a:pt x="2297664" y="500225"/>
                  </a:lnTo>
                  <a:lnTo>
                    <a:pt x="2310955" y="501491"/>
                  </a:lnTo>
                  <a:lnTo>
                    <a:pt x="2324246" y="502804"/>
                  </a:lnTo>
                  <a:lnTo>
                    <a:pt x="2337562" y="504190"/>
                  </a:lnTo>
                  <a:lnTo>
                    <a:pt x="2350803" y="505733"/>
                  </a:lnTo>
                  <a:lnTo>
                    <a:pt x="2364057" y="507492"/>
                  </a:lnTo>
                  <a:lnTo>
                    <a:pt x="2377334" y="509154"/>
                  </a:lnTo>
                  <a:lnTo>
                    <a:pt x="2390648" y="510413"/>
                  </a:lnTo>
                  <a:lnTo>
                    <a:pt x="2403907" y="511099"/>
                  </a:lnTo>
                  <a:lnTo>
                    <a:pt x="2417191" y="511428"/>
                  </a:lnTo>
                  <a:lnTo>
                    <a:pt x="2430474" y="511663"/>
                  </a:lnTo>
                  <a:lnTo>
                    <a:pt x="2443734" y="512063"/>
                  </a:lnTo>
                  <a:lnTo>
                    <a:pt x="2457049" y="512621"/>
                  </a:lnTo>
                  <a:lnTo>
                    <a:pt x="2470340" y="513286"/>
                  </a:lnTo>
                  <a:lnTo>
                    <a:pt x="2483631" y="513974"/>
                  </a:lnTo>
                  <a:lnTo>
                    <a:pt x="2496947" y="514604"/>
                  </a:lnTo>
                  <a:lnTo>
                    <a:pt x="2536719" y="516443"/>
                  </a:lnTo>
                  <a:lnTo>
                    <a:pt x="2576576" y="517413"/>
                  </a:lnTo>
                  <a:lnTo>
                    <a:pt x="2589859" y="517622"/>
                  </a:lnTo>
                  <a:lnTo>
                    <a:pt x="2603119" y="518032"/>
                  </a:lnTo>
                  <a:lnTo>
                    <a:pt x="2616432" y="518481"/>
                  </a:lnTo>
                  <a:lnTo>
                    <a:pt x="2629709" y="518858"/>
                  </a:lnTo>
                  <a:lnTo>
                    <a:pt x="2669698" y="524817"/>
                  </a:lnTo>
                  <a:lnTo>
                    <a:pt x="2709418" y="538480"/>
                  </a:lnTo>
                  <a:lnTo>
                    <a:pt x="2731674" y="548100"/>
                  </a:lnTo>
                  <a:lnTo>
                    <a:pt x="2742636" y="553053"/>
                  </a:lnTo>
                  <a:lnTo>
                    <a:pt x="2784808" y="567563"/>
                  </a:lnTo>
                  <a:lnTo>
                    <a:pt x="2815590" y="576453"/>
                  </a:lnTo>
                  <a:lnTo>
                    <a:pt x="2829440" y="580542"/>
                  </a:lnTo>
                  <a:lnTo>
                    <a:pt x="2842672" y="584501"/>
                  </a:lnTo>
                  <a:lnTo>
                    <a:pt x="2855666" y="587865"/>
                  </a:lnTo>
                  <a:lnTo>
                    <a:pt x="2868803" y="590169"/>
                  </a:lnTo>
                  <a:lnTo>
                    <a:pt x="2882062" y="591071"/>
                  </a:lnTo>
                  <a:lnTo>
                    <a:pt x="2895345" y="590915"/>
                  </a:lnTo>
                  <a:lnTo>
                    <a:pt x="2908629" y="590258"/>
                  </a:lnTo>
                  <a:lnTo>
                    <a:pt x="2921889" y="589661"/>
                  </a:lnTo>
                  <a:lnTo>
                    <a:pt x="2935148" y="589041"/>
                  </a:lnTo>
                  <a:lnTo>
                    <a:pt x="2948431" y="588232"/>
                  </a:lnTo>
                  <a:lnTo>
                    <a:pt x="2961715" y="587375"/>
                  </a:lnTo>
                  <a:lnTo>
                    <a:pt x="2974975" y="586613"/>
                  </a:lnTo>
                  <a:lnTo>
                    <a:pt x="3014872" y="584666"/>
                  </a:lnTo>
                  <a:lnTo>
                    <a:pt x="3041447" y="584243"/>
                  </a:lnTo>
                  <a:lnTo>
                    <a:pt x="3054730" y="584422"/>
                  </a:lnTo>
                  <a:lnTo>
                    <a:pt x="3068014" y="584648"/>
                  </a:lnTo>
                  <a:lnTo>
                    <a:pt x="3081274" y="584707"/>
                  </a:lnTo>
                  <a:lnTo>
                    <a:pt x="3094533" y="584606"/>
                  </a:lnTo>
                  <a:lnTo>
                    <a:pt x="3107816" y="584374"/>
                  </a:lnTo>
                  <a:lnTo>
                    <a:pt x="3121100" y="584118"/>
                  </a:lnTo>
                  <a:lnTo>
                    <a:pt x="3134360" y="583946"/>
                  </a:lnTo>
                  <a:lnTo>
                    <a:pt x="3147675" y="583912"/>
                  </a:lnTo>
                  <a:lnTo>
                    <a:pt x="3160966" y="583961"/>
                  </a:lnTo>
                  <a:lnTo>
                    <a:pt x="3174257" y="584035"/>
                  </a:lnTo>
                  <a:lnTo>
                    <a:pt x="3187573" y="584073"/>
                  </a:lnTo>
                  <a:lnTo>
                    <a:pt x="3200814" y="584096"/>
                  </a:lnTo>
                  <a:lnTo>
                    <a:pt x="3214068" y="584072"/>
                  </a:lnTo>
                  <a:lnTo>
                    <a:pt x="3227345" y="584144"/>
                  </a:lnTo>
                  <a:lnTo>
                    <a:pt x="3267202" y="585644"/>
                  </a:lnTo>
                  <a:lnTo>
                    <a:pt x="3307058" y="588643"/>
                  </a:lnTo>
                  <a:lnTo>
                    <a:pt x="3346831" y="593090"/>
                  </a:lnTo>
                  <a:lnTo>
                    <a:pt x="3386728" y="598912"/>
                  </a:lnTo>
                  <a:lnTo>
                    <a:pt x="3400044" y="600837"/>
                  </a:lnTo>
                  <a:lnTo>
                    <a:pt x="3439870" y="605551"/>
                  </a:lnTo>
                  <a:lnTo>
                    <a:pt x="3479720" y="609028"/>
                  </a:lnTo>
                  <a:lnTo>
                    <a:pt x="3519709" y="610887"/>
                  </a:lnTo>
                  <a:lnTo>
                    <a:pt x="3546649" y="611114"/>
                  </a:lnTo>
                  <a:lnTo>
                    <a:pt x="3559429" y="610869"/>
                  </a:lnTo>
                  <a:lnTo>
                    <a:pt x="3570962" y="610282"/>
                  </a:lnTo>
                  <a:lnTo>
                    <a:pt x="3581685" y="609409"/>
                  </a:lnTo>
                  <a:lnTo>
                    <a:pt x="3592647" y="608441"/>
                  </a:lnTo>
                  <a:lnTo>
                    <a:pt x="3604895" y="607568"/>
                  </a:lnTo>
                  <a:lnTo>
                    <a:pt x="3619220" y="606976"/>
                  </a:lnTo>
                  <a:lnTo>
                    <a:pt x="3634819" y="606456"/>
                  </a:lnTo>
                  <a:lnTo>
                    <a:pt x="3650632" y="605889"/>
                  </a:lnTo>
                  <a:lnTo>
                    <a:pt x="3665601" y="605155"/>
                  </a:lnTo>
                  <a:lnTo>
                    <a:pt x="3679809" y="604176"/>
                  </a:lnTo>
                  <a:lnTo>
                    <a:pt x="3693636" y="603043"/>
                  </a:lnTo>
                  <a:lnTo>
                    <a:pt x="3706749" y="601886"/>
                  </a:lnTo>
                  <a:lnTo>
                    <a:pt x="3718814" y="600837"/>
                  </a:lnTo>
                  <a:lnTo>
                    <a:pt x="3728620" y="599882"/>
                  </a:lnTo>
                  <a:lnTo>
                    <a:pt x="3736784" y="599011"/>
                  </a:lnTo>
                  <a:lnTo>
                    <a:pt x="3745424" y="598068"/>
                  </a:lnTo>
                  <a:lnTo>
                    <a:pt x="3756660" y="596900"/>
                  </a:lnTo>
                  <a:lnTo>
                    <a:pt x="3771997" y="595403"/>
                  </a:lnTo>
                  <a:lnTo>
                    <a:pt x="3789918" y="593693"/>
                  </a:lnTo>
                  <a:lnTo>
                    <a:pt x="3808291" y="591935"/>
                  </a:lnTo>
                  <a:lnTo>
                    <a:pt x="3852545" y="587406"/>
                  </a:lnTo>
                  <a:lnTo>
                    <a:pt x="3891440" y="582449"/>
                  </a:lnTo>
                  <a:lnTo>
                    <a:pt x="3917971" y="578219"/>
                  </a:lnTo>
                  <a:lnTo>
                    <a:pt x="3931285" y="576199"/>
                  </a:lnTo>
                  <a:lnTo>
                    <a:pt x="3944544" y="574264"/>
                  </a:lnTo>
                  <a:lnTo>
                    <a:pt x="3957828" y="572436"/>
                  </a:lnTo>
                  <a:lnTo>
                    <a:pt x="3971111" y="570680"/>
                  </a:lnTo>
                  <a:lnTo>
                    <a:pt x="3984371" y="568960"/>
                  </a:lnTo>
                  <a:lnTo>
                    <a:pt x="3997686" y="567120"/>
                  </a:lnTo>
                  <a:lnTo>
                    <a:pt x="4037584" y="562101"/>
                  </a:lnTo>
                  <a:lnTo>
                    <a:pt x="4064079" y="560498"/>
                  </a:lnTo>
                  <a:lnTo>
                    <a:pt x="4077356" y="559726"/>
                  </a:lnTo>
                  <a:lnTo>
                    <a:pt x="4090670" y="558419"/>
                  </a:lnTo>
                  <a:lnTo>
                    <a:pt x="4103929" y="556464"/>
                  </a:lnTo>
                  <a:lnTo>
                    <a:pt x="4117213" y="554021"/>
                  </a:lnTo>
                  <a:lnTo>
                    <a:pt x="4130496" y="551364"/>
                  </a:lnTo>
                  <a:lnTo>
                    <a:pt x="4143756" y="548767"/>
                  </a:lnTo>
                  <a:lnTo>
                    <a:pt x="4183600" y="541176"/>
                  </a:lnTo>
                  <a:lnTo>
                    <a:pt x="4225353" y="532606"/>
                  </a:lnTo>
                  <a:lnTo>
                    <a:pt x="4259992" y="518318"/>
                  </a:lnTo>
                  <a:lnTo>
                    <a:pt x="4264949" y="513980"/>
                  </a:lnTo>
                  <a:lnTo>
                    <a:pt x="4272788" y="510667"/>
                  </a:lnTo>
                  <a:lnTo>
                    <a:pt x="4290075" y="507678"/>
                  </a:lnTo>
                  <a:lnTo>
                    <a:pt x="4312602" y="505047"/>
                  </a:lnTo>
                  <a:lnTo>
                    <a:pt x="4336081" y="502558"/>
                  </a:lnTo>
                  <a:lnTo>
                    <a:pt x="4356227" y="499999"/>
                  </a:lnTo>
                  <a:lnTo>
                    <a:pt x="4371685" y="497244"/>
                  </a:lnTo>
                  <a:lnTo>
                    <a:pt x="4384738" y="494442"/>
                  </a:lnTo>
                  <a:lnTo>
                    <a:pt x="4396839" y="491783"/>
                  </a:lnTo>
                  <a:lnTo>
                    <a:pt x="4409440" y="489457"/>
                  </a:lnTo>
                  <a:lnTo>
                    <a:pt x="4422699" y="487626"/>
                  </a:lnTo>
                  <a:lnTo>
                    <a:pt x="4435983" y="486140"/>
                  </a:lnTo>
                  <a:lnTo>
                    <a:pt x="4449266" y="484725"/>
                  </a:lnTo>
                  <a:lnTo>
                    <a:pt x="4462526" y="483107"/>
                  </a:lnTo>
                  <a:lnTo>
                    <a:pt x="4475785" y="481107"/>
                  </a:lnTo>
                  <a:lnTo>
                    <a:pt x="4489069" y="478917"/>
                  </a:lnTo>
                  <a:lnTo>
                    <a:pt x="4502352" y="476821"/>
                  </a:lnTo>
                  <a:lnTo>
                    <a:pt x="4515612" y="475106"/>
                  </a:lnTo>
                  <a:lnTo>
                    <a:pt x="4528927" y="473926"/>
                  </a:lnTo>
                  <a:lnTo>
                    <a:pt x="4542218" y="473090"/>
                  </a:lnTo>
                  <a:lnTo>
                    <a:pt x="4555509" y="472374"/>
                  </a:lnTo>
                  <a:lnTo>
                    <a:pt x="4568825" y="471550"/>
                  </a:lnTo>
                  <a:lnTo>
                    <a:pt x="4582066" y="470538"/>
                  </a:lnTo>
                  <a:lnTo>
                    <a:pt x="4595320" y="469455"/>
                  </a:lnTo>
                  <a:lnTo>
                    <a:pt x="4608597" y="468372"/>
                  </a:lnTo>
                  <a:lnTo>
                    <a:pt x="4648454" y="465407"/>
                  </a:lnTo>
                  <a:lnTo>
                    <a:pt x="4688312" y="463645"/>
                  </a:lnTo>
                  <a:lnTo>
                    <a:pt x="4701603" y="463550"/>
                  </a:lnTo>
                  <a:lnTo>
                    <a:pt x="4714894" y="463645"/>
                  </a:lnTo>
                  <a:lnTo>
                    <a:pt x="4754705" y="464835"/>
                  </a:lnTo>
                  <a:lnTo>
                    <a:pt x="4794555" y="469082"/>
                  </a:lnTo>
                  <a:lnTo>
                    <a:pt x="4821122" y="474622"/>
                  </a:lnTo>
                  <a:lnTo>
                    <a:pt x="4834382" y="477012"/>
                  </a:lnTo>
                  <a:lnTo>
                    <a:pt x="4874226" y="482209"/>
                  </a:lnTo>
                  <a:lnTo>
                    <a:pt x="4900783" y="483119"/>
                  </a:lnTo>
                  <a:lnTo>
                    <a:pt x="4914074" y="482663"/>
                  </a:lnTo>
                  <a:lnTo>
                    <a:pt x="4954119" y="478778"/>
                  </a:lnTo>
                  <a:lnTo>
                    <a:pt x="4993767" y="471169"/>
                  </a:lnTo>
                  <a:lnTo>
                    <a:pt x="5027056" y="458150"/>
                  </a:lnTo>
                  <a:lnTo>
                    <a:pt x="5039360" y="453009"/>
                  </a:lnTo>
                  <a:lnTo>
                    <a:pt x="5085026" y="434935"/>
                  </a:lnTo>
                  <a:lnTo>
                    <a:pt x="5127085" y="420322"/>
                  </a:lnTo>
                  <a:lnTo>
                    <a:pt x="5140070" y="416133"/>
                  </a:lnTo>
                  <a:lnTo>
                    <a:pt x="5153152" y="411480"/>
                  </a:lnTo>
                  <a:lnTo>
                    <a:pt x="5166411" y="406128"/>
                  </a:lnTo>
                  <a:lnTo>
                    <a:pt x="5179695" y="400383"/>
                  </a:lnTo>
                  <a:lnTo>
                    <a:pt x="5192978" y="394567"/>
                  </a:lnTo>
                  <a:lnTo>
                    <a:pt x="5206238" y="389000"/>
                  </a:lnTo>
                  <a:lnTo>
                    <a:pt x="5246135" y="373641"/>
                  </a:lnTo>
                  <a:lnTo>
                    <a:pt x="5285946" y="359711"/>
                  </a:lnTo>
                  <a:lnTo>
                    <a:pt x="5299223" y="355359"/>
                  </a:lnTo>
                  <a:lnTo>
                    <a:pt x="5312537" y="350900"/>
                  </a:lnTo>
                  <a:lnTo>
                    <a:pt x="5325796" y="346019"/>
                  </a:lnTo>
                  <a:lnTo>
                    <a:pt x="5339080" y="340899"/>
                  </a:lnTo>
                  <a:lnTo>
                    <a:pt x="5352363" y="336113"/>
                  </a:lnTo>
                  <a:lnTo>
                    <a:pt x="5365623" y="332231"/>
                  </a:lnTo>
                  <a:lnTo>
                    <a:pt x="5378938" y="329519"/>
                  </a:lnTo>
                  <a:lnTo>
                    <a:pt x="5392229" y="327675"/>
                  </a:lnTo>
                  <a:lnTo>
                    <a:pt x="5405520" y="326141"/>
                  </a:lnTo>
                  <a:lnTo>
                    <a:pt x="5418836" y="324357"/>
                  </a:lnTo>
                  <a:lnTo>
                    <a:pt x="5432077" y="322105"/>
                  </a:lnTo>
                  <a:lnTo>
                    <a:pt x="5445331" y="319770"/>
                  </a:lnTo>
                  <a:lnTo>
                    <a:pt x="5458608" y="317410"/>
                  </a:lnTo>
                  <a:lnTo>
                    <a:pt x="5471922" y="315087"/>
                  </a:lnTo>
                  <a:lnTo>
                    <a:pt x="5485181" y="312723"/>
                  </a:lnTo>
                  <a:lnTo>
                    <a:pt x="5498465" y="310372"/>
                  </a:lnTo>
                  <a:lnTo>
                    <a:pt x="5511748" y="307996"/>
                  </a:lnTo>
                  <a:lnTo>
                    <a:pt x="5525008" y="305562"/>
                  </a:lnTo>
                  <a:lnTo>
                    <a:pt x="5538321" y="303299"/>
                  </a:lnTo>
                  <a:lnTo>
                    <a:pt x="5551598" y="301085"/>
                  </a:lnTo>
                  <a:lnTo>
                    <a:pt x="5564852" y="298632"/>
                  </a:lnTo>
                  <a:lnTo>
                    <a:pt x="5604700" y="287924"/>
                  </a:lnTo>
                  <a:lnTo>
                    <a:pt x="5644566" y="274514"/>
                  </a:lnTo>
                  <a:lnTo>
                    <a:pt x="5657850" y="269621"/>
                  </a:lnTo>
                  <a:lnTo>
                    <a:pt x="5671133" y="264822"/>
                  </a:lnTo>
                  <a:lnTo>
                    <a:pt x="5684393" y="260476"/>
                  </a:lnTo>
                  <a:lnTo>
                    <a:pt x="5697706" y="256786"/>
                  </a:lnTo>
                  <a:lnTo>
                    <a:pt x="5710983" y="253523"/>
                  </a:lnTo>
                  <a:lnTo>
                    <a:pt x="5724237" y="250404"/>
                  </a:lnTo>
                  <a:lnTo>
                    <a:pt x="5737479" y="247142"/>
                  </a:lnTo>
                  <a:lnTo>
                    <a:pt x="5750794" y="243599"/>
                  </a:lnTo>
                  <a:lnTo>
                    <a:pt x="5764085" y="239950"/>
                  </a:lnTo>
                  <a:lnTo>
                    <a:pt x="5777376" y="236372"/>
                  </a:lnTo>
                  <a:lnTo>
                    <a:pt x="5817235" y="227218"/>
                  </a:lnTo>
                  <a:lnTo>
                    <a:pt x="5843778" y="221869"/>
                  </a:lnTo>
                  <a:lnTo>
                    <a:pt x="5857037" y="219092"/>
                  </a:lnTo>
                  <a:lnTo>
                    <a:pt x="5896864" y="211074"/>
                  </a:lnTo>
                  <a:lnTo>
                    <a:pt x="5936761" y="204519"/>
                  </a:lnTo>
                  <a:lnTo>
                    <a:pt x="5976620" y="199009"/>
                  </a:lnTo>
                  <a:lnTo>
                    <a:pt x="6003163" y="195834"/>
                  </a:lnTo>
                  <a:lnTo>
                    <a:pt x="6016422" y="194244"/>
                  </a:lnTo>
                  <a:lnTo>
                    <a:pt x="6056249" y="190119"/>
                  </a:lnTo>
                  <a:lnTo>
                    <a:pt x="6096146" y="187047"/>
                  </a:lnTo>
                  <a:lnTo>
                    <a:pt x="6109462" y="186055"/>
                  </a:lnTo>
                  <a:lnTo>
                    <a:pt x="6122703" y="184919"/>
                  </a:lnTo>
                  <a:lnTo>
                    <a:pt x="6135957" y="183642"/>
                  </a:lnTo>
                  <a:lnTo>
                    <a:pt x="6149234" y="182554"/>
                  </a:lnTo>
                  <a:lnTo>
                    <a:pt x="6162547" y="181991"/>
                  </a:lnTo>
                  <a:lnTo>
                    <a:pt x="6175807" y="182250"/>
                  </a:lnTo>
                  <a:lnTo>
                    <a:pt x="6189091" y="183022"/>
                  </a:lnTo>
                  <a:lnTo>
                    <a:pt x="6202374" y="184009"/>
                  </a:lnTo>
                  <a:lnTo>
                    <a:pt x="6215634" y="184912"/>
                  </a:lnTo>
                  <a:lnTo>
                    <a:pt x="6255531" y="186965"/>
                  </a:lnTo>
                  <a:lnTo>
                    <a:pt x="6295342" y="190166"/>
                  </a:lnTo>
                  <a:lnTo>
                    <a:pt x="6308619" y="191494"/>
                  </a:lnTo>
                  <a:lnTo>
                    <a:pt x="6321933" y="192786"/>
                  </a:lnTo>
                  <a:lnTo>
                    <a:pt x="6335192" y="193788"/>
                  </a:lnTo>
                  <a:lnTo>
                    <a:pt x="6348476" y="194706"/>
                  </a:lnTo>
                  <a:lnTo>
                    <a:pt x="6361759" y="195839"/>
                  </a:lnTo>
                  <a:lnTo>
                    <a:pt x="6375019" y="197485"/>
                  </a:lnTo>
                  <a:lnTo>
                    <a:pt x="6388332" y="199915"/>
                  </a:lnTo>
                  <a:lnTo>
                    <a:pt x="6401609" y="202930"/>
                  </a:lnTo>
                  <a:lnTo>
                    <a:pt x="6414863" y="206111"/>
                  </a:lnTo>
                  <a:lnTo>
                    <a:pt x="6428105" y="209042"/>
                  </a:lnTo>
                  <a:lnTo>
                    <a:pt x="6441420" y="211633"/>
                  </a:lnTo>
                  <a:lnTo>
                    <a:pt x="6454711" y="214058"/>
                  </a:lnTo>
                  <a:lnTo>
                    <a:pt x="6468002" y="216578"/>
                  </a:lnTo>
                  <a:lnTo>
                    <a:pt x="6481318" y="219456"/>
                  </a:lnTo>
                  <a:lnTo>
                    <a:pt x="6494577" y="222847"/>
                  </a:lnTo>
                  <a:lnTo>
                    <a:pt x="6507860" y="226583"/>
                  </a:lnTo>
                  <a:lnTo>
                    <a:pt x="6521144" y="230439"/>
                  </a:lnTo>
                  <a:lnTo>
                    <a:pt x="6534404" y="234187"/>
                  </a:lnTo>
                  <a:lnTo>
                    <a:pt x="6547663" y="237946"/>
                  </a:lnTo>
                  <a:lnTo>
                    <a:pt x="6560947" y="241776"/>
                  </a:lnTo>
                  <a:lnTo>
                    <a:pt x="6574230" y="245367"/>
                  </a:lnTo>
                  <a:lnTo>
                    <a:pt x="6587489" y="248412"/>
                  </a:lnTo>
                  <a:lnTo>
                    <a:pt x="6600805" y="250711"/>
                  </a:lnTo>
                  <a:lnTo>
                    <a:pt x="6614096" y="252428"/>
                  </a:lnTo>
                  <a:lnTo>
                    <a:pt x="6627387" y="254073"/>
                  </a:lnTo>
                  <a:lnTo>
                    <a:pt x="6640703" y="256159"/>
                  </a:lnTo>
                  <a:lnTo>
                    <a:pt x="6653962" y="258881"/>
                  </a:lnTo>
                  <a:lnTo>
                    <a:pt x="6667246" y="261937"/>
                  </a:lnTo>
                  <a:lnTo>
                    <a:pt x="6680529" y="265088"/>
                  </a:lnTo>
                  <a:lnTo>
                    <a:pt x="6693788" y="268097"/>
                  </a:lnTo>
                  <a:lnTo>
                    <a:pt x="6707048" y="270988"/>
                  </a:lnTo>
                  <a:lnTo>
                    <a:pt x="6720332" y="273796"/>
                  </a:lnTo>
                  <a:lnTo>
                    <a:pt x="6733615" y="276580"/>
                  </a:lnTo>
                  <a:lnTo>
                    <a:pt x="6746875" y="279400"/>
                  </a:lnTo>
                  <a:lnTo>
                    <a:pt x="6760190" y="282277"/>
                  </a:lnTo>
                  <a:lnTo>
                    <a:pt x="6773481" y="285273"/>
                  </a:lnTo>
                  <a:lnTo>
                    <a:pt x="6786772" y="288222"/>
                  </a:lnTo>
                  <a:lnTo>
                    <a:pt x="6826583" y="295719"/>
                  </a:lnTo>
                  <a:lnTo>
                    <a:pt x="6866433" y="302244"/>
                  </a:lnTo>
                  <a:lnTo>
                    <a:pt x="6906259" y="308101"/>
                  </a:lnTo>
                  <a:lnTo>
                    <a:pt x="6946693" y="311441"/>
                  </a:lnTo>
                  <a:lnTo>
                    <a:pt x="6992691" y="313362"/>
                  </a:lnTo>
                  <a:lnTo>
                    <a:pt x="7004938" y="313436"/>
                  </a:lnTo>
                  <a:lnTo>
                    <a:pt x="7019264" y="313305"/>
                  </a:lnTo>
                  <a:lnTo>
                    <a:pt x="7065644" y="311912"/>
                  </a:lnTo>
                  <a:lnTo>
                    <a:pt x="7105667" y="310001"/>
                  </a:lnTo>
                  <a:lnTo>
                    <a:pt x="7145337" y="307260"/>
                  </a:lnTo>
                  <a:lnTo>
                    <a:pt x="7158628" y="306298"/>
                  </a:lnTo>
                  <a:lnTo>
                    <a:pt x="7171943" y="305562"/>
                  </a:lnTo>
                  <a:lnTo>
                    <a:pt x="7185203" y="305228"/>
                  </a:lnTo>
                  <a:lnTo>
                    <a:pt x="7198486" y="305181"/>
                  </a:lnTo>
                  <a:lnTo>
                    <a:pt x="7211770" y="305133"/>
                  </a:lnTo>
                  <a:lnTo>
                    <a:pt x="7225030" y="304800"/>
                  </a:lnTo>
                  <a:lnTo>
                    <a:pt x="7238343" y="304061"/>
                  </a:lnTo>
                  <a:lnTo>
                    <a:pt x="7251620" y="303085"/>
                  </a:lnTo>
                  <a:lnTo>
                    <a:pt x="7264874" y="302013"/>
                  </a:lnTo>
                  <a:lnTo>
                    <a:pt x="7278115" y="300990"/>
                  </a:lnTo>
                  <a:lnTo>
                    <a:pt x="7291431" y="300019"/>
                  </a:lnTo>
                  <a:lnTo>
                    <a:pt x="7304722" y="299037"/>
                  </a:lnTo>
                  <a:lnTo>
                    <a:pt x="7318013" y="298078"/>
                  </a:lnTo>
                  <a:lnTo>
                    <a:pt x="7331329" y="297180"/>
                  </a:lnTo>
                  <a:lnTo>
                    <a:pt x="7344588" y="296400"/>
                  </a:lnTo>
                  <a:lnTo>
                    <a:pt x="7357872" y="295703"/>
                  </a:lnTo>
                  <a:lnTo>
                    <a:pt x="7371155" y="294983"/>
                  </a:lnTo>
                  <a:lnTo>
                    <a:pt x="7384414" y="294131"/>
                  </a:lnTo>
                  <a:lnTo>
                    <a:pt x="7397674" y="293098"/>
                  </a:lnTo>
                  <a:lnTo>
                    <a:pt x="7410958" y="291957"/>
                  </a:lnTo>
                  <a:lnTo>
                    <a:pt x="7424241" y="290792"/>
                  </a:lnTo>
                  <a:lnTo>
                    <a:pt x="7437501" y="289687"/>
                  </a:lnTo>
                  <a:lnTo>
                    <a:pt x="7450816" y="288482"/>
                  </a:lnTo>
                  <a:lnTo>
                    <a:pt x="7464107" y="287194"/>
                  </a:lnTo>
                  <a:lnTo>
                    <a:pt x="7477398" y="286168"/>
                  </a:lnTo>
                  <a:lnTo>
                    <a:pt x="7490713" y="285750"/>
                  </a:lnTo>
                  <a:lnTo>
                    <a:pt x="7503955" y="285928"/>
                  </a:lnTo>
                  <a:lnTo>
                    <a:pt x="7517209" y="286607"/>
                  </a:lnTo>
                  <a:lnTo>
                    <a:pt x="7557059" y="291109"/>
                  </a:lnTo>
                  <a:lnTo>
                    <a:pt x="7583626" y="296019"/>
                  </a:lnTo>
                  <a:lnTo>
                    <a:pt x="7596885" y="298450"/>
                  </a:lnTo>
                  <a:lnTo>
                    <a:pt x="7610201" y="300722"/>
                  </a:lnTo>
                  <a:lnTo>
                    <a:pt x="7623492" y="302910"/>
                  </a:lnTo>
                  <a:lnTo>
                    <a:pt x="7636783" y="305218"/>
                  </a:lnTo>
                  <a:lnTo>
                    <a:pt x="7650099" y="307848"/>
                  </a:lnTo>
                  <a:lnTo>
                    <a:pt x="7663340" y="310840"/>
                  </a:lnTo>
                  <a:lnTo>
                    <a:pt x="7676594" y="314166"/>
                  </a:lnTo>
                  <a:lnTo>
                    <a:pt x="7689871" y="317634"/>
                  </a:lnTo>
                  <a:lnTo>
                    <a:pt x="7703184" y="321056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43839" y="2454880"/>
              <a:ext cx="7703184" cy="1859914"/>
            </a:xfrm>
            <a:custGeom>
              <a:avLst/>
              <a:gdLst/>
              <a:ahLst/>
              <a:cxnLst/>
              <a:rect l="l" t="t" r="r" b="b"/>
              <a:pathLst>
                <a:path w="7703184" h="1859914">
                  <a:moveTo>
                    <a:pt x="0" y="62767"/>
                  </a:moveTo>
                  <a:lnTo>
                    <a:pt x="13285" y="56278"/>
                  </a:lnTo>
                  <a:lnTo>
                    <a:pt x="26566" y="49718"/>
                  </a:lnTo>
                  <a:lnTo>
                    <a:pt x="39846" y="43301"/>
                  </a:lnTo>
                  <a:lnTo>
                    <a:pt x="79690" y="26223"/>
                  </a:lnTo>
                  <a:lnTo>
                    <a:pt x="106248" y="16539"/>
                  </a:lnTo>
                  <a:lnTo>
                    <a:pt x="119533" y="11828"/>
                  </a:lnTo>
                  <a:lnTo>
                    <a:pt x="132815" y="7237"/>
                  </a:lnTo>
                  <a:lnTo>
                    <a:pt x="146094" y="3359"/>
                  </a:lnTo>
                  <a:lnTo>
                    <a:pt x="159372" y="791"/>
                  </a:lnTo>
                  <a:lnTo>
                    <a:pt x="172657" y="0"/>
                  </a:lnTo>
                  <a:lnTo>
                    <a:pt x="185940" y="553"/>
                  </a:lnTo>
                  <a:lnTo>
                    <a:pt x="199223" y="1702"/>
                  </a:lnTo>
                  <a:lnTo>
                    <a:pt x="212509" y="2696"/>
                  </a:lnTo>
                  <a:lnTo>
                    <a:pt x="225787" y="3407"/>
                  </a:lnTo>
                  <a:lnTo>
                    <a:pt x="239066" y="4189"/>
                  </a:lnTo>
                  <a:lnTo>
                    <a:pt x="252348" y="5018"/>
                  </a:lnTo>
                  <a:lnTo>
                    <a:pt x="265633" y="5871"/>
                  </a:lnTo>
                  <a:lnTo>
                    <a:pt x="278911" y="6719"/>
                  </a:lnTo>
                  <a:lnTo>
                    <a:pt x="318757" y="9808"/>
                  </a:lnTo>
                  <a:lnTo>
                    <a:pt x="358596" y="15791"/>
                  </a:lnTo>
                  <a:lnTo>
                    <a:pt x="398443" y="29668"/>
                  </a:lnTo>
                  <a:lnTo>
                    <a:pt x="411725" y="35798"/>
                  </a:lnTo>
                  <a:lnTo>
                    <a:pt x="425005" y="41558"/>
                  </a:lnTo>
                  <a:lnTo>
                    <a:pt x="438285" y="46737"/>
                  </a:lnTo>
                  <a:lnTo>
                    <a:pt x="451567" y="51655"/>
                  </a:lnTo>
                  <a:lnTo>
                    <a:pt x="464849" y="56667"/>
                  </a:lnTo>
                  <a:lnTo>
                    <a:pt x="504690" y="74562"/>
                  </a:lnTo>
                  <a:lnTo>
                    <a:pt x="544554" y="96198"/>
                  </a:lnTo>
                  <a:lnTo>
                    <a:pt x="571085" y="112942"/>
                  </a:lnTo>
                  <a:lnTo>
                    <a:pt x="584327" y="120933"/>
                  </a:lnTo>
                  <a:lnTo>
                    <a:pt x="597642" y="127982"/>
                  </a:lnTo>
                  <a:lnTo>
                    <a:pt x="610933" y="134459"/>
                  </a:lnTo>
                  <a:lnTo>
                    <a:pt x="624224" y="141222"/>
                  </a:lnTo>
                  <a:lnTo>
                    <a:pt x="637540" y="149127"/>
                  </a:lnTo>
                  <a:lnTo>
                    <a:pt x="650799" y="158736"/>
                  </a:lnTo>
                  <a:lnTo>
                    <a:pt x="664083" y="169416"/>
                  </a:lnTo>
                  <a:lnTo>
                    <a:pt x="677366" y="180524"/>
                  </a:lnTo>
                  <a:lnTo>
                    <a:pt x="690626" y="191418"/>
                  </a:lnTo>
                  <a:lnTo>
                    <a:pt x="703885" y="201832"/>
                  </a:lnTo>
                  <a:lnTo>
                    <a:pt x="717168" y="212151"/>
                  </a:lnTo>
                  <a:lnTo>
                    <a:pt x="730452" y="222708"/>
                  </a:lnTo>
                  <a:lnTo>
                    <a:pt x="770318" y="257950"/>
                  </a:lnTo>
                  <a:lnTo>
                    <a:pt x="810345" y="296840"/>
                  </a:lnTo>
                  <a:lnTo>
                    <a:pt x="837233" y="324391"/>
                  </a:lnTo>
                  <a:lnTo>
                    <a:pt x="872283" y="361852"/>
                  </a:lnTo>
                  <a:lnTo>
                    <a:pt x="883283" y="373635"/>
                  </a:lnTo>
                  <a:lnTo>
                    <a:pt x="925433" y="411890"/>
                  </a:lnTo>
                  <a:lnTo>
                    <a:pt x="956310" y="436147"/>
                  </a:lnTo>
                  <a:lnTo>
                    <a:pt x="996261" y="461704"/>
                  </a:lnTo>
                  <a:lnTo>
                    <a:pt x="1035939" y="478422"/>
                  </a:lnTo>
                  <a:lnTo>
                    <a:pt x="1075797" y="489924"/>
                  </a:lnTo>
                  <a:lnTo>
                    <a:pt x="1115695" y="499139"/>
                  </a:lnTo>
                  <a:lnTo>
                    <a:pt x="1155467" y="502729"/>
                  </a:lnTo>
                  <a:lnTo>
                    <a:pt x="1168781" y="504219"/>
                  </a:lnTo>
                  <a:lnTo>
                    <a:pt x="1208607" y="511988"/>
                  </a:lnTo>
                  <a:lnTo>
                    <a:pt x="1248457" y="521571"/>
                  </a:lnTo>
                  <a:lnTo>
                    <a:pt x="1288268" y="532384"/>
                  </a:lnTo>
                  <a:lnTo>
                    <a:pt x="1301559" y="536366"/>
                  </a:lnTo>
                  <a:lnTo>
                    <a:pt x="1314850" y="540087"/>
                  </a:lnTo>
                  <a:lnTo>
                    <a:pt x="1354709" y="546193"/>
                  </a:lnTo>
                  <a:lnTo>
                    <a:pt x="1394511" y="548495"/>
                  </a:lnTo>
                  <a:lnTo>
                    <a:pt x="1421078" y="549495"/>
                  </a:lnTo>
                  <a:lnTo>
                    <a:pt x="1434338" y="550066"/>
                  </a:lnTo>
                  <a:lnTo>
                    <a:pt x="1447653" y="550957"/>
                  </a:lnTo>
                  <a:lnTo>
                    <a:pt x="1460944" y="551955"/>
                  </a:lnTo>
                  <a:lnTo>
                    <a:pt x="1474235" y="552834"/>
                  </a:lnTo>
                  <a:lnTo>
                    <a:pt x="1487551" y="553368"/>
                  </a:lnTo>
                  <a:lnTo>
                    <a:pt x="1500989" y="553215"/>
                  </a:lnTo>
                  <a:lnTo>
                    <a:pt x="1514570" y="552527"/>
                  </a:lnTo>
                  <a:lnTo>
                    <a:pt x="1527913" y="552100"/>
                  </a:lnTo>
                  <a:lnTo>
                    <a:pt x="1573909" y="560931"/>
                  </a:lnTo>
                  <a:lnTo>
                    <a:pt x="1616059" y="575466"/>
                  </a:lnTo>
                  <a:lnTo>
                    <a:pt x="1660713" y="594409"/>
                  </a:lnTo>
                  <a:lnTo>
                    <a:pt x="1686887" y="608466"/>
                  </a:lnTo>
                  <a:lnTo>
                    <a:pt x="1700022" y="615090"/>
                  </a:lnTo>
                  <a:lnTo>
                    <a:pt x="1739848" y="633110"/>
                  </a:lnTo>
                  <a:lnTo>
                    <a:pt x="1779714" y="648952"/>
                  </a:lnTo>
                  <a:lnTo>
                    <a:pt x="1819562" y="660350"/>
                  </a:lnTo>
                  <a:lnTo>
                    <a:pt x="1859407" y="665636"/>
                  </a:lnTo>
                  <a:lnTo>
                    <a:pt x="1885950" y="667652"/>
                  </a:lnTo>
                  <a:lnTo>
                    <a:pt x="1899233" y="668547"/>
                  </a:lnTo>
                  <a:lnTo>
                    <a:pt x="1912493" y="669954"/>
                  </a:lnTo>
                  <a:lnTo>
                    <a:pt x="1925806" y="672036"/>
                  </a:lnTo>
                  <a:lnTo>
                    <a:pt x="1939083" y="674606"/>
                  </a:lnTo>
                  <a:lnTo>
                    <a:pt x="1952337" y="677294"/>
                  </a:lnTo>
                  <a:lnTo>
                    <a:pt x="1965579" y="679733"/>
                  </a:lnTo>
                  <a:lnTo>
                    <a:pt x="1978894" y="681730"/>
                  </a:lnTo>
                  <a:lnTo>
                    <a:pt x="1992185" y="683512"/>
                  </a:lnTo>
                  <a:lnTo>
                    <a:pt x="2005476" y="685341"/>
                  </a:lnTo>
                  <a:lnTo>
                    <a:pt x="2018792" y="687480"/>
                  </a:lnTo>
                  <a:lnTo>
                    <a:pt x="2032051" y="690106"/>
                  </a:lnTo>
                  <a:lnTo>
                    <a:pt x="2045335" y="693052"/>
                  </a:lnTo>
                  <a:lnTo>
                    <a:pt x="2058618" y="696071"/>
                  </a:lnTo>
                  <a:lnTo>
                    <a:pt x="2071878" y="698910"/>
                  </a:lnTo>
                  <a:lnTo>
                    <a:pt x="2111722" y="706643"/>
                  </a:lnTo>
                  <a:lnTo>
                    <a:pt x="2151570" y="711912"/>
                  </a:lnTo>
                  <a:lnTo>
                    <a:pt x="2164861" y="713263"/>
                  </a:lnTo>
                  <a:lnTo>
                    <a:pt x="2178177" y="714912"/>
                  </a:lnTo>
                  <a:lnTo>
                    <a:pt x="2218003" y="721770"/>
                  </a:lnTo>
                  <a:lnTo>
                    <a:pt x="2257806" y="731073"/>
                  </a:lnTo>
                  <a:lnTo>
                    <a:pt x="2297664" y="743021"/>
                  </a:lnTo>
                  <a:lnTo>
                    <a:pt x="2310955" y="748043"/>
                  </a:lnTo>
                  <a:lnTo>
                    <a:pt x="2324246" y="752661"/>
                  </a:lnTo>
                  <a:lnTo>
                    <a:pt x="2337562" y="755933"/>
                  </a:lnTo>
                  <a:lnTo>
                    <a:pt x="2350803" y="757378"/>
                  </a:lnTo>
                  <a:lnTo>
                    <a:pt x="2364057" y="757584"/>
                  </a:lnTo>
                  <a:lnTo>
                    <a:pt x="2377334" y="757219"/>
                  </a:lnTo>
                  <a:lnTo>
                    <a:pt x="2390648" y="756949"/>
                  </a:lnTo>
                  <a:lnTo>
                    <a:pt x="2430474" y="756360"/>
                  </a:lnTo>
                  <a:lnTo>
                    <a:pt x="2470340" y="754330"/>
                  </a:lnTo>
                  <a:lnTo>
                    <a:pt x="2510188" y="748924"/>
                  </a:lnTo>
                  <a:lnTo>
                    <a:pt x="2523442" y="745424"/>
                  </a:lnTo>
                  <a:lnTo>
                    <a:pt x="2536719" y="742257"/>
                  </a:lnTo>
                  <a:lnTo>
                    <a:pt x="2550033" y="740566"/>
                  </a:lnTo>
                  <a:lnTo>
                    <a:pt x="2563292" y="741025"/>
                  </a:lnTo>
                  <a:lnTo>
                    <a:pt x="2576576" y="742995"/>
                  </a:lnTo>
                  <a:lnTo>
                    <a:pt x="2589859" y="745370"/>
                  </a:lnTo>
                  <a:lnTo>
                    <a:pt x="2603119" y="747043"/>
                  </a:lnTo>
                  <a:lnTo>
                    <a:pt x="2616432" y="747835"/>
                  </a:lnTo>
                  <a:lnTo>
                    <a:pt x="2629709" y="748329"/>
                  </a:lnTo>
                  <a:lnTo>
                    <a:pt x="2642963" y="748276"/>
                  </a:lnTo>
                  <a:lnTo>
                    <a:pt x="2683287" y="742979"/>
                  </a:lnTo>
                  <a:lnTo>
                    <a:pt x="2720951" y="732450"/>
                  </a:lnTo>
                  <a:lnTo>
                    <a:pt x="2742636" y="723568"/>
                  </a:lnTo>
                  <a:lnTo>
                    <a:pt x="2754884" y="718341"/>
                  </a:lnTo>
                  <a:lnTo>
                    <a:pt x="2769209" y="712120"/>
                  </a:lnTo>
                  <a:lnTo>
                    <a:pt x="2784808" y="705149"/>
                  </a:lnTo>
                  <a:lnTo>
                    <a:pt x="2800621" y="698107"/>
                  </a:lnTo>
                  <a:lnTo>
                    <a:pt x="2842672" y="680797"/>
                  </a:lnTo>
                  <a:lnTo>
                    <a:pt x="2882062" y="667083"/>
                  </a:lnTo>
                  <a:lnTo>
                    <a:pt x="2921889" y="656492"/>
                  </a:lnTo>
                  <a:lnTo>
                    <a:pt x="2961715" y="650956"/>
                  </a:lnTo>
                  <a:lnTo>
                    <a:pt x="3001581" y="646983"/>
                  </a:lnTo>
                  <a:lnTo>
                    <a:pt x="3014872" y="645846"/>
                  </a:lnTo>
                  <a:lnTo>
                    <a:pt x="3028188" y="644554"/>
                  </a:lnTo>
                  <a:lnTo>
                    <a:pt x="3041447" y="643004"/>
                  </a:lnTo>
                  <a:lnTo>
                    <a:pt x="3054730" y="641300"/>
                  </a:lnTo>
                  <a:lnTo>
                    <a:pt x="3068014" y="639572"/>
                  </a:lnTo>
                  <a:lnTo>
                    <a:pt x="3081274" y="637950"/>
                  </a:lnTo>
                  <a:lnTo>
                    <a:pt x="3094533" y="636131"/>
                  </a:lnTo>
                  <a:lnTo>
                    <a:pt x="3107816" y="634156"/>
                  </a:lnTo>
                  <a:lnTo>
                    <a:pt x="3121100" y="632682"/>
                  </a:lnTo>
                  <a:lnTo>
                    <a:pt x="3160966" y="635363"/>
                  </a:lnTo>
                  <a:lnTo>
                    <a:pt x="3200814" y="645570"/>
                  </a:lnTo>
                  <a:lnTo>
                    <a:pt x="3240659" y="661572"/>
                  </a:lnTo>
                  <a:lnTo>
                    <a:pt x="3280485" y="681736"/>
                  </a:lnTo>
                  <a:lnTo>
                    <a:pt x="3293745" y="688369"/>
                  </a:lnTo>
                  <a:lnTo>
                    <a:pt x="3307058" y="694320"/>
                  </a:lnTo>
                  <a:lnTo>
                    <a:pt x="3320335" y="699974"/>
                  </a:lnTo>
                  <a:lnTo>
                    <a:pt x="3333589" y="705604"/>
                  </a:lnTo>
                  <a:lnTo>
                    <a:pt x="3346831" y="711483"/>
                  </a:lnTo>
                  <a:lnTo>
                    <a:pt x="3386728" y="730682"/>
                  </a:lnTo>
                  <a:lnTo>
                    <a:pt x="3426587" y="751774"/>
                  </a:lnTo>
                  <a:lnTo>
                    <a:pt x="3439870" y="759037"/>
                  </a:lnTo>
                  <a:lnTo>
                    <a:pt x="3453130" y="765966"/>
                  </a:lnTo>
                  <a:lnTo>
                    <a:pt x="3466443" y="772390"/>
                  </a:lnTo>
                  <a:lnTo>
                    <a:pt x="3479720" y="778492"/>
                  </a:lnTo>
                  <a:lnTo>
                    <a:pt x="3492974" y="784522"/>
                  </a:lnTo>
                  <a:lnTo>
                    <a:pt x="3506216" y="790731"/>
                  </a:lnTo>
                  <a:lnTo>
                    <a:pt x="3519709" y="797411"/>
                  </a:lnTo>
                  <a:lnTo>
                    <a:pt x="3533298" y="804352"/>
                  </a:lnTo>
                  <a:lnTo>
                    <a:pt x="3546649" y="811055"/>
                  </a:lnTo>
                  <a:lnTo>
                    <a:pt x="3581685" y="826307"/>
                  </a:lnTo>
                  <a:lnTo>
                    <a:pt x="3619220" y="838108"/>
                  </a:lnTo>
                  <a:lnTo>
                    <a:pt x="3665601" y="848770"/>
                  </a:lnTo>
                  <a:lnTo>
                    <a:pt x="3693636" y="854215"/>
                  </a:lnTo>
                  <a:lnTo>
                    <a:pt x="3706749" y="856682"/>
                  </a:lnTo>
                  <a:lnTo>
                    <a:pt x="3718814" y="859184"/>
                  </a:lnTo>
                  <a:lnTo>
                    <a:pt x="3728620" y="861861"/>
                  </a:lnTo>
                  <a:lnTo>
                    <a:pt x="3736784" y="864598"/>
                  </a:lnTo>
                  <a:lnTo>
                    <a:pt x="3745424" y="867167"/>
                  </a:lnTo>
                  <a:lnTo>
                    <a:pt x="3756660" y="869344"/>
                  </a:lnTo>
                  <a:lnTo>
                    <a:pt x="3771997" y="870924"/>
                  </a:lnTo>
                  <a:lnTo>
                    <a:pt x="3789918" y="872075"/>
                  </a:lnTo>
                  <a:lnTo>
                    <a:pt x="3808291" y="873130"/>
                  </a:lnTo>
                  <a:lnTo>
                    <a:pt x="3824986" y="874424"/>
                  </a:lnTo>
                  <a:lnTo>
                    <a:pt x="3865241" y="879264"/>
                  </a:lnTo>
                  <a:lnTo>
                    <a:pt x="3904694" y="888648"/>
                  </a:lnTo>
                  <a:lnTo>
                    <a:pt x="3917971" y="892557"/>
                  </a:lnTo>
                  <a:lnTo>
                    <a:pt x="3931285" y="896014"/>
                  </a:lnTo>
                  <a:lnTo>
                    <a:pt x="3944544" y="898590"/>
                  </a:lnTo>
                  <a:lnTo>
                    <a:pt x="3957828" y="900713"/>
                  </a:lnTo>
                  <a:lnTo>
                    <a:pt x="3971111" y="902837"/>
                  </a:lnTo>
                  <a:lnTo>
                    <a:pt x="3984371" y="905412"/>
                  </a:lnTo>
                  <a:lnTo>
                    <a:pt x="3997686" y="908776"/>
                  </a:lnTo>
                  <a:lnTo>
                    <a:pt x="4010977" y="912604"/>
                  </a:lnTo>
                  <a:lnTo>
                    <a:pt x="4024268" y="916360"/>
                  </a:lnTo>
                  <a:lnTo>
                    <a:pt x="4064079" y="923986"/>
                  </a:lnTo>
                  <a:lnTo>
                    <a:pt x="4103929" y="927316"/>
                  </a:lnTo>
                  <a:lnTo>
                    <a:pt x="4117213" y="927288"/>
                  </a:lnTo>
                  <a:lnTo>
                    <a:pt x="4130496" y="927213"/>
                  </a:lnTo>
                  <a:lnTo>
                    <a:pt x="4143756" y="927637"/>
                  </a:lnTo>
                  <a:lnTo>
                    <a:pt x="4157069" y="929018"/>
                  </a:lnTo>
                  <a:lnTo>
                    <a:pt x="4170346" y="930876"/>
                  </a:lnTo>
                  <a:lnTo>
                    <a:pt x="4183600" y="932638"/>
                  </a:lnTo>
                  <a:lnTo>
                    <a:pt x="4196842" y="933733"/>
                  </a:lnTo>
                  <a:lnTo>
                    <a:pt x="4210871" y="933924"/>
                  </a:lnTo>
                  <a:lnTo>
                    <a:pt x="4225353" y="933543"/>
                  </a:lnTo>
                  <a:lnTo>
                    <a:pt x="4238882" y="932876"/>
                  </a:lnTo>
                  <a:lnTo>
                    <a:pt x="4250055" y="932209"/>
                  </a:lnTo>
                  <a:lnTo>
                    <a:pt x="4258183" y="931701"/>
                  </a:lnTo>
                  <a:lnTo>
                    <a:pt x="4261358" y="930177"/>
                  </a:lnTo>
                  <a:lnTo>
                    <a:pt x="4272788" y="929288"/>
                  </a:lnTo>
                  <a:lnTo>
                    <a:pt x="4290075" y="928020"/>
                  </a:lnTo>
                  <a:lnTo>
                    <a:pt x="4312602" y="926574"/>
                  </a:lnTo>
                  <a:lnTo>
                    <a:pt x="4336081" y="925056"/>
                  </a:lnTo>
                  <a:lnTo>
                    <a:pt x="4356227" y="923573"/>
                  </a:lnTo>
                  <a:lnTo>
                    <a:pt x="4371685" y="922129"/>
                  </a:lnTo>
                  <a:lnTo>
                    <a:pt x="4384738" y="920589"/>
                  </a:lnTo>
                  <a:lnTo>
                    <a:pt x="4396839" y="919144"/>
                  </a:lnTo>
                  <a:lnTo>
                    <a:pt x="4409440" y="917985"/>
                  </a:lnTo>
                  <a:lnTo>
                    <a:pt x="4422699" y="917205"/>
                  </a:lnTo>
                  <a:lnTo>
                    <a:pt x="4435983" y="916699"/>
                  </a:lnTo>
                  <a:lnTo>
                    <a:pt x="4449266" y="916360"/>
                  </a:lnTo>
                  <a:lnTo>
                    <a:pt x="4462526" y="916080"/>
                  </a:lnTo>
                  <a:lnTo>
                    <a:pt x="4475785" y="915679"/>
                  </a:lnTo>
                  <a:lnTo>
                    <a:pt x="4489069" y="915350"/>
                  </a:lnTo>
                  <a:lnTo>
                    <a:pt x="4502352" y="915259"/>
                  </a:lnTo>
                  <a:lnTo>
                    <a:pt x="4515612" y="915572"/>
                  </a:lnTo>
                  <a:lnTo>
                    <a:pt x="4528927" y="916358"/>
                  </a:lnTo>
                  <a:lnTo>
                    <a:pt x="4542218" y="917573"/>
                  </a:lnTo>
                  <a:lnTo>
                    <a:pt x="4555509" y="918930"/>
                  </a:lnTo>
                  <a:lnTo>
                    <a:pt x="4568825" y="920144"/>
                  </a:lnTo>
                  <a:lnTo>
                    <a:pt x="4582066" y="921004"/>
                  </a:lnTo>
                  <a:lnTo>
                    <a:pt x="4595320" y="921779"/>
                  </a:lnTo>
                  <a:lnTo>
                    <a:pt x="4608597" y="922627"/>
                  </a:lnTo>
                  <a:lnTo>
                    <a:pt x="4648454" y="926367"/>
                  </a:lnTo>
                  <a:lnTo>
                    <a:pt x="4688312" y="932709"/>
                  </a:lnTo>
                  <a:lnTo>
                    <a:pt x="4728210" y="942496"/>
                  </a:lnTo>
                  <a:lnTo>
                    <a:pt x="4767982" y="954533"/>
                  </a:lnTo>
                  <a:lnTo>
                    <a:pt x="4807839" y="967817"/>
                  </a:lnTo>
                  <a:lnTo>
                    <a:pt x="4821122" y="972308"/>
                  </a:lnTo>
                  <a:lnTo>
                    <a:pt x="4834382" y="976405"/>
                  </a:lnTo>
                  <a:lnTo>
                    <a:pt x="4847695" y="979910"/>
                  </a:lnTo>
                  <a:lnTo>
                    <a:pt x="4860972" y="983009"/>
                  </a:lnTo>
                  <a:lnTo>
                    <a:pt x="4874226" y="986014"/>
                  </a:lnTo>
                  <a:lnTo>
                    <a:pt x="4887468" y="989232"/>
                  </a:lnTo>
                  <a:lnTo>
                    <a:pt x="4927365" y="1000394"/>
                  </a:lnTo>
                  <a:lnTo>
                    <a:pt x="4967700" y="1013013"/>
                  </a:lnTo>
                  <a:lnTo>
                    <a:pt x="4981043" y="1017383"/>
                  </a:lnTo>
                  <a:lnTo>
                    <a:pt x="4993767" y="1021490"/>
                  </a:lnTo>
                  <a:lnTo>
                    <a:pt x="5005355" y="1025290"/>
                  </a:lnTo>
                  <a:lnTo>
                    <a:pt x="5016087" y="1028840"/>
                  </a:lnTo>
                  <a:lnTo>
                    <a:pt x="5027056" y="1032367"/>
                  </a:lnTo>
                  <a:lnTo>
                    <a:pt x="5039360" y="1036095"/>
                  </a:lnTo>
                  <a:lnTo>
                    <a:pt x="5053613" y="1040257"/>
                  </a:lnTo>
                  <a:lnTo>
                    <a:pt x="5069189" y="1044620"/>
                  </a:lnTo>
                  <a:lnTo>
                    <a:pt x="5085026" y="1049008"/>
                  </a:lnTo>
                  <a:lnTo>
                    <a:pt x="5100066" y="1053240"/>
                  </a:lnTo>
                  <a:lnTo>
                    <a:pt x="5113861" y="1057005"/>
                  </a:lnTo>
                  <a:lnTo>
                    <a:pt x="5127085" y="1060495"/>
                  </a:lnTo>
                  <a:lnTo>
                    <a:pt x="5140070" y="1064295"/>
                  </a:lnTo>
                  <a:lnTo>
                    <a:pt x="5179695" y="1080434"/>
                  </a:lnTo>
                  <a:lnTo>
                    <a:pt x="5219553" y="1106874"/>
                  </a:lnTo>
                  <a:lnTo>
                    <a:pt x="5259451" y="1147093"/>
                  </a:lnTo>
                  <a:lnTo>
                    <a:pt x="5285946" y="1180018"/>
                  </a:lnTo>
                  <a:lnTo>
                    <a:pt x="5299223" y="1197492"/>
                  </a:lnTo>
                  <a:lnTo>
                    <a:pt x="5312537" y="1214276"/>
                  </a:lnTo>
                  <a:lnTo>
                    <a:pt x="5325796" y="1229965"/>
                  </a:lnTo>
                  <a:lnTo>
                    <a:pt x="5339080" y="1245106"/>
                  </a:lnTo>
                  <a:lnTo>
                    <a:pt x="5352363" y="1260389"/>
                  </a:lnTo>
                  <a:lnTo>
                    <a:pt x="5365623" y="1276506"/>
                  </a:lnTo>
                  <a:lnTo>
                    <a:pt x="5378938" y="1295509"/>
                  </a:lnTo>
                  <a:lnTo>
                    <a:pt x="5392229" y="1316416"/>
                  </a:lnTo>
                  <a:lnTo>
                    <a:pt x="5405520" y="1335371"/>
                  </a:lnTo>
                  <a:lnTo>
                    <a:pt x="5418836" y="1348515"/>
                  </a:lnTo>
                  <a:lnTo>
                    <a:pt x="5432077" y="1353345"/>
                  </a:lnTo>
                  <a:lnTo>
                    <a:pt x="5445331" y="1352484"/>
                  </a:lnTo>
                  <a:lnTo>
                    <a:pt x="5458608" y="1349480"/>
                  </a:lnTo>
                  <a:lnTo>
                    <a:pt x="5471922" y="1347880"/>
                  </a:lnTo>
                  <a:lnTo>
                    <a:pt x="5511748" y="1350077"/>
                  </a:lnTo>
                  <a:lnTo>
                    <a:pt x="5551598" y="1354738"/>
                  </a:lnTo>
                  <a:lnTo>
                    <a:pt x="5564852" y="1355984"/>
                  </a:lnTo>
                  <a:lnTo>
                    <a:pt x="5578094" y="1354992"/>
                  </a:lnTo>
                  <a:lnTo>
                    <a:pt x="5591409" y="1349549"/>
                  </a:lnTo>
                  <a:lnTo>
                    <a:pt x="5604700" y="1341070"/>
                  </a:lnTo>
                  <a:lnTo>
                    <a:pt x="5617991" y="1333329"/>
                  </a:lnTo>
                  <a:lnTo>
                    <a:pt x="5631307" y="1330100"/>
                  </a:lnTo>
                  <a:lnTo>
                    <a:pt x="5644566" y="1333611"/>
                  </a:lnTo>
                  <a:lnTo>
                    <a:pt x="5657850" y="1341514"/>
                  </a:lnTo>
                  <a:lnTo>
                    <a:pt x="5671133" y="1350442"/>
                  </a:lnTo>
                  <a:lnTo>
                    <a:pt x="5684393" y="1357024"/>
                  </a:lnTo>
                  <a:lnTo>
                    <a:pt x="5697706" y="1360338"/>
                  </a:lnTo>
                  <a:lnTo>
                    <a:pt x="5710983" y="1362200"/>
                  </a:lnTo>
                  <a:lnTo>
                    <a:pt x="5724237" y="1363346"/>
                  </a:lnTo>
                  <a:lnTo>
                    <a:pt x="5737479" y="1364517"/>
                  </a:lnTo>
                  <a:lnTo>
                    <a:pt x="5750794" y="1365668"/>
                  </a:lnTo>
                  <a:lnTo>
                    <a:pt x="5764085" y="1366486"/>
                  </a:lnTo>
                  <a:lnTo>
                    <a:pt x="5777376" y="1367303"/>
                  </a:lnTo>
                  <a:lnTo>
                    <a:pt x="5817235" y="1371486"/>
                  </a:lnTo>
                  <a:lnTo>
                    <a:pt x="5857037" y="1377924"/>
                  </a:lnTo>
                  <a:lnTo>
                    <a:pt x="5896864" y="1386996"/>
                  </a:lnTo>
                  <a:lnTo>
                    <a:pt x="5936761" y="1401266"/>
                  </a:lnTo>
                  <a:lnTo>
                    <a:pt x="5950077" y="1406046"/>
                  </a:lnTo>
                  <a:lnTo>
                    <a:pt x="5963336" y="1410221"/>
                  </a:lnTo>
                  <a:lnTo>
                    <a:pt x="5976620" y="1414111"/>
                  </a:lnTo>
                  <a:lnTo>
                    <a:pt x="5989903" y="1418191"/>
                  </a:lnTo>
                  <a:lnTo>
                    <a:pt x="6003163" y="1422937"/>
                  </a:lnTo>
                  <a:lnTo>
                    <a:pt x="6016422" y="1428632"/>
                  </a:lnTo>
                  <a:lnTo>
                    <a:pt x="6029706" y="1434971"/>
                  </a:lnTo>
                  <a:lnTo>
                    <a:pt x="6042989" y="1441547"/>
                  </a:lnTo>
                  <a:lnTo>
                    <a:pt x="6056249" y="1447956"/>
                  </a:lnTo>
                  <a:lnTo>
                    <a:pt x="6069564" y="1454231"/>
                  </a:lnTo>
                  <a:lnTo>
                    <a:pt x="6082855" y="1460529"/>
                  </a:lnTo>
                  <a:lnTo>
                    <a:pt x="6096146" y="1466637"/>
                  </a:lnTo>
                  <a:lnTo>
                    <a:pt x="6109462" y="1472340"/>
                  </a:lnTo>
                  <a:lnTo>
                    <a:pt x="6122703" y="1477313"/>
                  </a:lnTo>
                  <a:lnTo>
                    <a:pt x="6135957" y="1481834"/>
                  </a:lnTo>
                  <a:lnTo>
                    <a:pt x="6149234" y="1486306"/>
                  </a:lnTo>
                  <a:lnTo>
                    <a:pt x="6162547" y="1491136"/>
                  </a:lnTo>
                  <a:lnTo>
                    <a:pt x="6175807" y="1496685"/>
                  </a:lnTo>
                  <a:lnTo>
                    <a:pt x="6189091" y="1502662"/>
                  </a:lnTo>
                  <a:lnTo>
                    <a:pt x="6202374" y="1508496"/>
                  </a:lnTo>
                  <a:lnTo>
                    <a:pt x="6215634" y="1513615"/>
                  </a:lnTo>
                  <a:lnTo>
                    <a:pt x="6228949" y="1517822"/>
                  </a:lnTo>
                  <a:lnTo>
                    <a:pt x="6242240" y="1521362"/>
                  </a:lnTo>
                  <a:lnTo>
                    <a:pt x="6255531" y="1524617"/>
                  </a:lnTo>
                  <a:lnTo>
                    <a:pt x="6268846" y="1527966"/>
                  </a:lnTo>
                  <a:lnTo>
                    <a:pt x="6282088" y="1531431"/>
                  </a:lnTo>
                  <a:lnTo>
                    <a:pt x="6295342" y="1534824"/>
                  </a:lnTo>
                  <a:lnTo>
                    <a:pt x="6308619" y="1538218"/>
                  </a:lnTo>
                  <a:lnTo>
                    <a:pt x="6321933" y="1541682"/>
                  </a:lnTo>
                  <a:lnTo>
                    <a:pt x="6335192" y="1545266"/>
                  </a:lnTo>
                  <a:lnTo>
                    <a:pt x="6348476" y="1548921"/>
                  </a:lnTo>
                  <a:lnTo>
                    <a:pt x="6361759" y="1552576"/>
                  </a:lnTo>
                  <a:lnTo>
                    <a:pt x="6401609" y="1563256"/>
                  </a:lnTo>
                  <a:lnTo>
                    <a:pt x="6441420" y="1572726"/>
                  </a:lnTo>
                  <a:lnTo>
                    <a:pt x="6454711" y="1575242"/>
                  </a:lnTo>
                  <a:lnTo>
                    <a:pt x="6468002" y="1577806"/>
                  </a:lnTo>
                  <a:lnTo>
                    <a:pt x="6481318" y="1580798"/>
                  </a:lnTo>
                  <a:lnTo>
                    <a:pt x="6494577" y="1584442"/>
                  </a:lnTo>
                  <a:lnTo>
                    <a:pt x="6507860" y="1588514"/>
                  </a:lnTo>
                  <a:lnTo>
                    <a:pt x="6521144" y="1592728"/>
                  </a:lnTo>
                  <a:lnTo>
                    <a:pt x="6534404" y="1596800"/>
                  </a:lnTo>
                  <a:lnTo>
                    <a:pt x="6547663" y="1600499"/>
                  </a:lnTo>
                  <a:lnTo>
                    <a:pt x="6560947" y="1604103"/>
                  </a:lnTo>
                  <a:lnTo>
                    <a:pt x="6574230" y="1607802"/>
                  </a:lnTo>
                  <a:lnTo>
                    <a:pt x="6614096" y="1620359"/>
                  </a:lnTo>
                  <a:lnTo>
                    <a:pt x="6653962" y="1635894"/>
                  </a:lnTo>
                  <a:lnTo>
                    <a:pt x="6680529" y="1648773"/>
                  </a:lnTo>
                  <a:lnTo>
                    <a:pt x="6693788" y="1655093"/>
                  </a:lnTo>
                  <a:lnTo>
                    <a:pt x="6707048" y="1661092"/>
                  </a:lnTo>
                  <a:lnTo>
                    <a:pt x="6720332" y="1666984"/>
                  </a:lnTo>
                  <a:lnTo>
                    <a:pt x="6733615" y="1672899"/>
                  </a:lnTo>
                  <a:lnTo>
                    <a:pt x="6773481" y="1691463"/>
                  </a:lnTo>
                  <a:lnTo>
                    <a:pt x="6813329" y="1710777"/>
                  </a:lnTo>
                  <a:lnTo>
                    <a:pt x="6826583" y="1717466"/>
                  </a:lnTo>
                  <a:lnTo>
                    <a:pt x="6839860" y="1723798"/>
                  </a:lnTo>
                  <a:lnTo>
                    <a:pt x="6879717" y="1737373"/>
                  </a:lnTo>
                  <a:lnTo>
                    <a:pt x="6919753" y="1746404"/>
                  </a:lnTo>
                  <a:lnTo>
                    <a:pt x="6959472" y="1753137"/>
                  </a:lnTo>
                  <a:lnTo>
                    <a:pt x="7004938" y="1756693"/>
                  </a:lnTo>
                  <a:lnTo>
                    <a:pt x="7019264" y="1756882"/>
                  </a:lnTo>
                  <a:lnTo>
                    <a:pt x="7034863" y="1756677"/>
                  </a:lnTo>
                  <a:lnTo>
                    <a:pt x="7050676" y="1756640"/>
                  </a:lnTo>
                  <a:lnTo>
                    <a:pt x="7065644" y="1757328"/>
                  </a:lnTo>
                  <a:lnTo>
                    <a:pt x="7079493" y="1759098"/>
                  </a:lnTo>
                  <a:lnTo>
                    <a:pt x="7092711" y="1761583"/>
                  </a:lnTo>
                  <a:lnTo>
                    <a:pt x="7105667" y="1764258"/>
                  </a:lnTo>
                  <a:lnTo>
                    <a:pt x="7118731" y="1766599"/>
                  </a:lnTo>
                  <a:lnTo>
                    <a:pt x="7132046" y="1768465"/>
                  </a:lnTo>
                  <a:lnTo>
                    <a:pt x="7145337" y="1770092"/>
                  </a:lnTo>
                  <a:lnTo>
                    <a:pt x="7158628" y="1771814"/>
                  </a:lnTo>
                  <a:lnTo>
                    <a:pt x="7171943" y="1773965"/>
                  </a:lnTo>
                  <a:lnTo>
                    <a:pt x="7185203" y="1776767"/>
                  </a:lnTo>
                  <a:lnTo>
                    <a:pt x="7198486" y="1779998"/>
                  </a:lnTo>
                  <a:lnTo>
                    <a:pt x="7211770" y="1783324"/>
                  </a:lnTo>
                  <a:lnTo>
                    <a:pt x="7225030" y="1786411"/>
                  </a:lnTo>
                  <a:lnTo>
                    <a:pt x="7264874" y="1794323"/>
                  </a:lnTo>
                  <a:lnTo>
                    <a:pt x="7304722" y="1799080"/>
                  </a:lnTo>
                  <a:lnTo>
                    <a:pt x="7318013" y="1800052"/>
                  </a:lnTo>
                  <a:lnTo>
                    <a:pt x="7331329" y="1801143"/>
                  </a:lnTo>
                  <a:lnTo>
                    <a:pt x="7344588" y="1802417"/>
                  </a:lnTo>
                  <a:lnTo>
                    <a:pt x="7357872" y="1803715"/>
                  </a:lnTo>
                  <a:lnTo>
                    <a:pt x="7371155" y="1804965"/>
                  </a:lnTo>
                  <a:lnTo>
                    <a:pt x="7384414" y="1806096"/>
                  </a:lnTo>
                  <a:lnTo>
                    <a:pt x="7397674" y="1806969"/>
                  </a:lnTo>
                  <a:lnTo>
                    <a:pt x="7410958" y="1807747"/>
                  </a:lnTo>
                  <a:lnTo>
                    <a:pt x="7424241" y="1808525"/>
                  </a:lnTo>
                  <a:lnTo>
                    <a:pt x="7437501" y="1809398"/>
                  </a:lnTo>
                  <a:lnTo>
                    <a:pt x="7450816" y="1810156"/>
                  </a:lnTo>
                  <a:lnTo>
                    <a:pt x="7464107" y="1810891"/>
                  </a:lnTo>
                  <a:lnTo>
                    <a:pt x="7477398" y="1811863"/>
                  </a:lnTo>
                  <a:lnTo>
                    <a:pt x="7517209" y="1818098"/>
                  </a:lnTo>
                  <a:lnTo>
                    <a:pt x="7557059" y="1827385"/>
                  </a:lnTo>
                  <a:lnTo>
                    <a:pt x="7570343" y="1831052"/>
                  </a:lnTo>
                  <a:lnTo>
                    <a:pt x="7583626" y="1834719"/>
                  </a:lnTo>
                  <a:lnTo>
                    <a:pt x="7623492" y="1844053"/>
                  </a:lnTo>
                  <a:lnTo>
                    <a:pt x="7663340" y="1852156"/>
                  </a:lnTo>
                  <a:lnTo>
                    <a:pt x="7689871" y="1857263"/>
                  </a:lnTo>
                  <a:lnTo>
                    <a:pt x="7703184" y="1859817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89915" y="4883022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9915" y="4371213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9915" y="3347973"/>
            <a:ext cx="109220" cy="720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9915" y="2836545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9915" y="2324861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75282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05255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02509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80223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38959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09591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75887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45355" y="5084536"/>
            <a:ext cx="210185" cy="7004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79628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73141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50311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23952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620943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12337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82410" y="5084536"/>
            <a:ext cx="210185" cy="7004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46519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016292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41705" y="5084690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15070" y="4062806"/>
            <a:ext cx="467995" cy="55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60"/>
              </a:lnSpc>
              <a:spcBef>
                <a:spcPts val="100"/>
              </a:spcBef>
            </a:pPr>
            <a:r>
              <a:rPr sz="1200" b="1" dirty="0">
                <a:solidFill>
                  <a:srgbClr val="808080"/>
                </a:solidFill>
                <a:latin typeface="Tahoma"/>
                <a:cs typeface="Tahoma"/>
              </a:rPr>
              <a:t>2,3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212090">
              <a:lnSpc>
                <a:spcPts val="1360"/>
              </a:lnSpc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2,3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b="1" dirty="0">
                <a:solidFill>
                  <a:srgbClr val="A80000"/>
                </a:solidFill>
                <a:latin typeface="Tahoma"/>
                <a:cs typeface="Tahoma"/>
              </a:rPr>
              <a:t>2,2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893814" y="2563367"/>
            <a:ext cx="176530" cy="504825"/>
            <a:chOff x="6893814" y="2563367"/>
            <a:chExt cx="176530" cy="504825"/>
          </a:xfrm>
        </p:grpSpPr>
        <p:sp>
          <p:nvSpPr>
            <p:cNvPr id="37" name="object 37"/>
            <p:cNvSpPr/>
            <p:nvPr/>
          </p:nvSpPr>
          <p:spPr>
            <a:xfrm>
              <a:off x="6893814" y="258241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6893814" y="281558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6893814" y="304876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7127493" y="2432811"/>
            <a:ext cx="1130300" cy="725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Toplam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kediler  Tüketici kredileri  Ticari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krediler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072517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015" y="891285"/>
            <a:ext cx="7477759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Eylül ayında </a:t>
            </a:r>
            <a:r>
              <a:rPr sz="1800" b="1" dirty="0">
                <a:latin typeface="Tahoma"/>
                <a:cs typeface="Tahoma"/>
              </a:rPr>
              <a:t>karşılıksız </a:t>
            </a:r>
            <a:r>
              <a:rPr sz="1800" b="1" spc="-5" dirty="0">
                <a:latin typeface="Tahoma"/>
                <a:cs typeface="Tahoma"/>
              </a:rPr>
              <a:t>çeklerin dönüşüm </a:t>
            </a:r>
            <a:r>
              <a:rPr sz="1800" b="1" dirty="0">
                <a:latin typeface="Tahoma"/>
                <a:cs typeface="Tahoma"/>
              </a:rPr>
              <a:t>oranı aynı </a:t>
            </a:r>
            <a:r>
              <a:rPr sz="1800" b="1" spc="-5" dirty="0">
                <a:latin typeface="Tahoma"/>
                <a:cs typeface="Tahoma"/>
              </a:rPr>
              <a:t>kalmıştır.  </a:t>
            </a:r>
            <a:r>
              <a:rPr sz="1800" spc="-5" dirty="0"/>
              <a:t>Karşılıksız çeklerde </a:t>
            </a:r>
            <a:r>
              <a:rPr sz="1800" dirty="0"/>
              <a:t>dönüşüm </a:t>
            </a:r>
            <a:r>
              <a:rPr sz="1800" spc="-5" dirty="0"/>
              <a:t>oranları tutar olarak %0,8, </a:t>
            </a:r>
            <a:r>
              <a:rPr sz="1800" dirty="0"/>
              <a:t>adet </a:t>
            </a:r>
            <a:r>
              <a:rPr sz="1800" spc="-5" dirty="0"/>
              <a:t>olarak %0,7  seviyesindedir.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" y="1909572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8650" y="1943226"/>
            <a:ext cx="53524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Karşılıksız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çek dönüşüm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oranı*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(%) Ocak 2020 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Eylül</a:t>
            </a:r>
            <a:r>
              <a:rPr sz="1600" spc="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07" y="5876645"/>
            <a:ext cx="897255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*Karşılıksız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çek dönüşüm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oranları, takas odalarına ibraz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edilen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karşılıksız kalan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çek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adet ve tutarının toplam takasa </a:t>
            </a:r>
            <a:r>
              <a:rPr sz="1200" spc="-35" dirty="0">
                <a:solidFill>
                  <a:prstClr val="black"/>
                </a:solidFill>
                <a:latin typeface="Tahoma"/>
                <a:cs typeface="Tahoma"/>
              </a:rPr>
              <a:t>ibraz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edilen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çek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adet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tutarı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içindeki</a:t>
            </a:r>
            <a:r>
              <a:rPr sz="1200" spc="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oranıdır.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**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Mayıs ayında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karşılıksız çek işlemlerine ilişkin düzenleme nedeniyle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veri</a:t>
            </a:r>
            <a:r>
              <a:rPr sz="1200" spc="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açıklanmamıştır.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u="sng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ahoma"/>
                <a:cs typeface="Tahoma"/>
                <a:hlinkClick r:id="rId2"/>
              </a:rPr>
              <a:t>https://www.resmigazete.gov.tr/eskiler/2021/04/20210430M1-1.htm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3501" y="2430589"/>
            <a:ext cx="8378190" cy="2818130"/>
            <a:chOff x="583501" y="2430589"/>
            <a:chExt cx="8378190" cy="2818130"/>
          </a:xfrm>
        </p:grpSpPr>
        <p:sp>
          <p:nvSpPr>
            <p:cNvPr id="7" name="object 7"/>
            <p:cNvSpPr/>
            <p:nvPr/>
          </p:nvSpPr>
          <p:spPr>
            <a:xfrm>
              <a:off x="694944" y="2546603"/>
              <a:ext cx="8194675" cy="2682240"/>
            </a:xfrm>
            <a:custGeom>
              <a:avLst/>
              <a:gdLst/>
              <a:ahLst/>
              <a:cxnLst/>
              <a:rect l="l" t="t" r="r" b="b"/>
              <a:pathLst>
                <a:path w="8194675" h="2682240">
                  <a:moveTo>
                    <a:pt x="140208" y="1118616"/>
                  </a:moveTo>
                  <a:lnTo>
                    <a:pt x="0" y="1118616"/>
                  </a:lnTo>
                  <a:lnTo>
                    <a:pt x="0" y="2682240"/>
                  </a:lnTo>
                  <a:lnTo>
                    <a:pt x="140208" y="2682240"/>
                  </a:lnTo>
                  <a:lnTo>
                    <a:pt x="140208" y="1118616"/>
                  </a:lnTo>
                  <a:close/>
                </a:path>
                <a:path w="8194675" h="2682240">
                  <a:moveTo>
                    <a:pt x="391668" y="1341120"/>
                  </a:moveTo>
                  <a:lnTo>
                    <a:pt x="252984" y="1341120"/>
                  </a:lnTo>
                  <a:lnTo>
                    <a:pt x="252984" y="2682240"/>
                  </a:lnTo>
                  <a:lnTo>
                    <a:pt x="391668" y="2682240"/>
                  </a:lnTo>
                  <a:lnTo>
                    <a:pt x="391668" y="1341120"/>
                  </a:lnTo>
                  <a:close/>
                </a:path>
                <a:path w="8194675" h="2682240">
                  <a:moveTo>
                    <a:pt x="644652" y="783336"/>
                  </a:moveTo>
                  <a:lnTo>
                    <a:pt x="504444" y="783336"/>
                  </a:lnTo>
                  <a:lnTo>
                    <a:pt x="504444" y="2682240"/>
                  </a:lnTo>
                  <a:lnTo>
                    <a:pt x="644652" y="2682240"/>
                  </a:lnTo>
                  <a:lnTo>
                    <a:pt x="644652" y="783336"/>
                  </a:lnTo>
                  <a:close/>
                </a:path>
                <a:path w="8194675" h="2682240">
                  <a:moveTo>
                    <a:pt x="896112" y="0"/>
                  </a:moveTo>
                  <a:lnTo>
                    <a:pt x="755904" y="0"/>
                  </a:lnTo>
                  <a:lnTo>
                    <a:pt x="755904" y="2682240"/>
                  </a:lnTo>
                  <a:lnTo>
                    <a:pt x="896112" y="2682240"/>
                  </a:lnTo>
                  <a:lnTo>
                    <a:pt x="896112" y="0"/>
                  </a:lnTo>
                  <a:close/>
                </a:path>
                <a:path w="8194675" h="2682240">
                  <a:moveTo>
                    <a:pt x="1147572" y="783336"/>
                  </a:moveTo>
                  <a:lnTo>
                    <a:pt x="1007364" y="783336"/>
                  </a:lnTo>
                  <a:lnTo>
                    <a:pt x="1007364" y="2682240"/>
                  </a:lnTo>
                  <a:lnTo>
                    <a:pt x="1147572" y="2682240"/>
                  </a:lnTo>
                  <a:lnTo>
                    <a:pt x="1147572" y="783336"/>
                  </a:lnTo>
                  <a:close/>
                </a:path>
                <a:path w="8194675" h="2682240">
                  <a:moveTo>
                    <a:pt x="1399032" y="783336"/>
                  </a:moveTo>
                  <a:lnTo>
                    <a:pt x="1258824" y="783336"/>
                  </a:lnTo>
                  <a:lnTo>
                    <a:pt x="1258824" y="2682240"/>
                  </a:lnTo>
                  <a:lnTo>
                    <a:pt x="1399032" y="2682240"/>
                  </a:lnTo>
                  <a:lnTo>
                    <a:pt x="1399032" y="783336"/>
                  </a:lnTo>
                  <a:close/>
                </a:path>
                <a:path w="8194675" h="2682240">
                  <a:moveTo>
                    <a:pt x="1650492" y="1565148"/>
                  </a:moveTo>
                  <a:lnTo>
                    <a:pt x="1510284" y="1565148"/>
                  </a:lnTo>
                  <a:lnTo>
                    <a:pt x="1510284" y="2682240"/>
                  </a:lnTo>
                  <a:lnTo>
                    <a:pt x="1650492" y="2682240"/>
                  </a:lnTo>
                  <a:lnTo>
                    <a:pt x="1650492" y="1565148"/>
                  </a:lnTo>
                  <a:close/>
                </a:path>
                <a:path w="8194675" h="2682240">
                  <a:moveTo>
                    <a:pt x="1901952" y="1229868"/>
                  </a:moveTo>
                  <a:lnTo>
                    <a:pt x="1763268" y="1229868"/>
                  </a:lnTo>
                  <a:lnTo>
                    <a:pt x="1763268" y="2682240"/>
                  </a:lnTo>
                  <a:lnTo>
                    <a:pt x="1901952" y="2682240"/>
                  </a:lnTo>
                  <a:lnTo>
                    <a:pt x="1901952" y="1229868"/>
                  </a:lnTo>
                  <a:close/>
                </a:path>
                <a:path w="8194675" h="2682240">
                  <a:moveTo>
                    <a:pt x="2153412" y="1565148"/>
                  </a:moveTo>
                  <a:lnTo>
                    <a:pt x="2014728" y="1565148"/>
                  </a:lnTo>
                  <a:lnTo>
                    <a:pt x="2014728" y="2682240"/>
                  </a:lnTo>
                  <a:lnTo>
                    <a:pt x="2153412" y="2682240"/>
                  </a:lnTo>
                  <a:lnTo>
                    <a:pt x="2153412" y="1565148"/>
                  </a:lnTo>
                  <a:close/>
                </a:path>
                <a:path w="8194675" h="2682240">
                  <a:moveTo>
                    <a:pt x="2406396" y="1676400"/>
                  </a:moveTo>
                  <a:lnTo>
                    <a:pt x="2266188" y="1676400"/>
                  </a:lnTo>
                  <a:lnTo>
                    <a:pt x="2266188" y="2682240"/>
                  </a:lnTo>
                  <a:lnTo>
                    <a:pt x="2406396" y="2682240"/>
                  </a:lnTo>
                  <a:lnTo>
                    <a:pt x="2406396" y="1676400"/>
                  </a:lnTo>
                  <a:close/>
                </a:path>
                <a:path w="8194675" h="2682240">
                  <a:moveTo>
                    <a:pt x="2657856" y="1676400"/>
                  </a:moveTo>
                  <a:lnTo>
                    <a:pt x="2517648" y="1676400"/>
                  </a:lnTo>
                  <a:lnTo>
                    <a:pt x="2517648" y="2682240"/>
                  </a:lnTo>
                  <a:lnTo>
                    <a:pt x="2657856" y="2682240"/>
                  </a:lnTo>
                  <a:lnTo>
                    <a:pt x="2657856" y="1676400"/>
                  </a:lnTo>
                  <a:close/>
                </a:path>
                <a:path w="8194675" h="2682240">
                  <a:moveTo>
                    <a:pt x="2909316" y="1565148"/>
                  </a:moveTo>
                  <a:lnTo>
                    <a:pt x="2769108" y="1565148"/>
                  </a:lnTo>
                  <a:lnTo>
                    <a:pt x="2769108" y="2682240"/>
                  </a:lnTo>
                  <a:lnTo>
                    <a:pt x="2909316" y="2682240"/>
                  </a:lnTo>
                  <a:lnTo>
                    <a:pt x="2909316" y="1565148"/>
                  </a:lnTo>
                  <a:close/>
                </a:path>
                <a:path w="8194675" h="2682240">
                  <a:moveTo>
                    <a:pt x="3160776" y="1676400"/>
                  </a:moveTo>
                  <a:lnTo>
                    <a:pt x="3020568" y="1676400"/>
                  </a:lnTo>
                  <a:lnTo>
                    <a:pt x="3020568" y="2682240"/>
                  </a:lnTo>
                  <a:lnTo>
                    <a:pt x="3160776" y="2682240"/>
                  </a:lnTo>
                  <a:lnTo>
                    <a:pt x="3160776" y="1676400"/>
                  </a:lnTo>
                  <a:close/>
                </a:path>
                <a:path w="8194675" h="2682240">
                  <a:moveTo>
                    <a:pt x="3412236" y="1676400"/>
                  </a:moveTo>
                  <a:lnTo>
                    <a:pt x="3272028" y="1676400"/>
                  </a:lnTo>
                  <a:lnTo>
                    <a:pt x="3272028" y="2682240"/>
                  </a:lnTo>
                  <a:lnTo>
                    <a:pt x="3412236" y="2682240"/>
                  </a:lnTo>
                  <a:lnTo>
                    <a:pt x="3412236" y="1676400"/>
                  </a:lnTo>
                  <a:close/>
                </a:path>
                <a:path w="8194675" h="2682240">
                  <a:moveTo>
                    <a:pt x="3663696" y="1676400"/>
                  </a:moveTo>
                  <a:lnTo>
                    <a:pt x="3525012" y="1676400"/>
                  </a:lnTo>
                  <a:lnTo>
                    <a:pt x="3525012" y="2682240"/>
                  </a:lnTo>
                  <a:lnTo>
                    <a:pt x="3663696" y="2682240"/>
                  </a:lnTo>
                  <a:lnTo>
                    <a:pt x="3663696" y="1676400"/>
                  </a:lnTo>
                  <a:close/>
                </a:path>
                <a:path w="8194675" h="2682240">
                  <a:moveTo>
                    <a:pt x="3916680" y="2011680"/>
                  </a:moveTo>
                  <a:lnTo>
                    <a:pt x="3776472" y="2011680"/>
                  </a:lnTo>
                  <a:lnTo>
                    <a:pt x="3776472" y="2682240"/>
                  </a:lnTo>
                  <a:lnTo>
                    <a:pt x="3916680" y="2682240"/>
                  </a:lnTo>
                  <a:lnTo>
                    <a:pt x="3916680" y="2011680"/>
                  </a:lnTo>
                  <a:close/>
                </a:path>
                <a:path w="8194675" h="2682240">
                  <a:moveTo>
                    <a:pt x="4419600" y="112776"/>
                  </a:moveTo>
                  <a:lnTo>
                    <a:pt x="4279392" y="112776"/>
                  </a:lnTo>
                  <a:lnTo>
                    <a:pt x="4279392" y="2682240"/>
                  </a:lnTo>
                  <a:lnTo>
                    <a:pt x="4419600" y="2682240"/>
                  </a:lnTo>
                  <a:lnTo>
                    <a:pt x="4419600" y="112776"/>
                  </a:lnTo>
                  <a:close/>
                </a:path>
                <a:path w="8194675" h="2682240">
                  <a:moveTo>
                    <a:pt x="4671060" y="1341120"/>
                  </a:moveTo>
                  <a:lnTo>
                    <a:pt x="4530852" y="1341120"/>
                  </a:lnTo>
                  <a:lnTo>
                    <a:pt x="4530852" y="2682240"/>
                  </a:lnTo>
                  <a:lnTo>
                    <a:pt x="4671060" y="2682240"/>
                  </a:lnTo>
                  <a:lnTo>
                    <a:pt x="4671060" y="1341120"/>
                  </a:lnTo>
                  <a:close/>
                </a:path>
                <a:path w="8194675" h="2682240">
                  <a:moveTo>
                    <a:pt x="4922520" y="1453896"/>
                  </a:moveTo>
                  <a:lnTo>
                    <a:pt x="4782312" y="1453896"/>
                  </a:lnTo>
                  <a:lnTo>
                    <a:pt x="4782312" y="2682240"/>
                  </a:lnTo>
                  <a:lnTo>
                    <a:pt x="4922520" y="2682240"/>
                  </a:lnTo>
                  <a:lnTo>
                    <a:pt x="4922520" y="1453896"/>
                  </a:lnTo>
                  <a:close/>
                </a:path>
                <a:path w="8194675" h="2682240">
                  <a:moveTo>
                    <a:pt x="5173980" y="1565148"/>
                  </a:moveTo>
                  <a:lnTo>
                    <a:pt x="5035296" y="1565148"/>
                  </a:lnTo>
                  <a:lnTo>
                    <a:pt x="5035296" y="2682240"/>
                  </a:lnTo>
                  <a:lnTo>
                    <a:pt x="5173980" y="2682240"/>
                  </a:lnTo>
                  <a:lnTo>
                    <a:pt x="5173980" y="1565148"/>
                  </a:lnTo>
                  <a:close/>
                </a:path>
                <a:path w="8194675" h="2682240">
                  <a:moveTo>
                    <a:pt x="5425440" y="1565148"/>
                  </a:moveTo>
                  <a:lnTo>
                    <a:pt x="5286756" y="1565148"/>
                  </a:lnTo>
                  <a:lnTo>
                    <a:pt x="5286756" y="2682240"/>
                  </a:lnTo>
                  <a:lnTo>
                    <a:pt x="5425440" y="2682240"/>
                  </a:lnTo>
                  <a:lnTo>
                    <a:pt x="5425440" y="1565148"/>
                  </a:lnTo>
                  <a:close/>
                </a:path>
                <a:path w="8194675" h="2682240">
                  <a:moveTo>
                    <a:pt x="5678424" y="1676400"/>
                  </a:moveTo>
                  <a:lnTo>
                    <a:pt x="5538216" y="1676400"/>
                  </a:lnTo>
                  <a:lnTo>
                    <a:pt x="5538216" y="2682240"/>
                  </a:lnTo>
                  <a:lnTo>
                    <a:pt x="5678424" y="2682240"/>
                  </a:lnTo>
                  <a:lnTo>
                    <a:pt x="5678424" y="1676400"/>
                  </a:lnTo>
                  <a:close/>
                </a:path>
                <a:path w="8194675" h="2682240">
                  <a:moveTo>
                    <a:pt x="5929884" y="1676400"/>
                  </a:moveTo>
                  <a:lnTo>
                    <a:pt x="5789676" y="1676400"/>
                  </a:lnTo>
                  <a:lnTo>
                    <a:pt x="5789676" y="2682240"/>
                  </a:lnTo>
                  <a:lnTo>
                    <a:pt x="5929884" y="2682240"/>
                  </a:lnTo>
                  <a:lnTo>
                    <a:pt x="5929884" y="1676400"/>
                  </a:lnTo>
                  <a:close/>
                </a:path>
                <a:path w="8194675" h="2682240">
                  <a:moveTo>
                    <a:pt x="6181344" y="1789176"/>
                  </a:moveTo>
                  <a:lnTo>
                    <a:pt x="6041136" y="1789176"/>
                  </a:lnTo>
                  <a:lnTo>
                    <a:pt x="6041136" y="2682240"/>
                  </a:lnTo>
                  <a:lnTo>
                    <a:pt x="6181344" y="2682240"/>
                  </a:lnTo>
                  <a:lnTo>
                    <a:pt x="6181344" y="1789176"/>
                  </a:lnTo>
                  <a:close/>
                </a:path>
                <a:path w="8194675" h="2682240">
                  <a:moveTo>
                    <a:pt x="6432804" y="1789176"/>
                  </a:moveTo>
                  <a:lnTo>
                    <a:pt x="6292596" y="1789176"/>
                  </a:lnTo>
                  <a:lnTo>
                    <a:pt x="6292596" y="2682240"/>
                  </a:lnTo>
                  <a:lnTo>
                    <a:pt x="6432804" y="2682240"/>
                  </a:lnTo>
                  <a:lnTo>
                    <a:pt x="6432804" y="1789176"/>
                  </a:lnTo>
                  <a:close/>
                </a:path>
                <a:path w="8194675" h="2682240">
                  <a:moveTo>
                    <a:pt x="6684264" y="1900428"/>
                  </a:moveTo>
                  <a:lnTo>
                    <a:pt x="6544056" y="1900428"/>
                  </a:lnTo>
                  <a:lnTo>
                    <a:pt x="6544056" y="2682240"/>
                  </a:lnTo>
                  <a:lnTo>
                    <a:pt x="6684264" y="2682240"/>
                  </a:lnTo>
                  <a:lnTo>
                    <a:pt x="6684264" y="1900428"/>
                  </a:lnTo>
                  <a:close/>
                </a:path>
                <a:path w="8194675" h="2682240">
                  <a:moveTo>
                    <a:pt x="6935724" y="1900428"/>
                  </a:moveTo>
                  <a:lnTo>
                    <a:pt x="6797040" y="1900428"/>
                  </a:lnTo>
                  <a:lnTo>
                    <a:pt x="6797040" y="2682240"/>
                  </a:lnTo>
                  <a:lnTo>
                    <a:pt x="6935724" y="2682240"/>
                  </a:lnTo>
                  <a:lnTo>
                    <a:pt x="6935724" y="1900428"/>
                  </a:lnTo>
                  <a:close/>
                </a:path>
                <a:path w="8194675" h="2682240">
                  <a:moveTo>
                    <a:pt x="7187184" y="1900428"/>
                  </a:moveTo>
                  <a:lnTo>
                    <a:pt x="7048500" y="1900428"/>
                  </a:lnTo>
                  <a:lnTo>
                    <a:pt x="7048500" y="2682240"/>
                  </a:lnTo>
                  <a:lnTo>
                    <a:pt x="7187184" y="2682240"/>
                  </a:lnTo>
                  <a:lnTo>
                    <a:pt x="7187184" y="1900428"/>
                  </a:lnTo>
                  <a:close/>
                </a:path>
                <a:path w="8194675" h="2682240">
                  <a:moveTo>
                    <a:pt x="7440168" y="2011680"/>
                  </a:moveTo>
                  <a:lnTo>
                    <a:pt x="7299960" y="2011680"/>
                  </a:lnTo>
                  <a:lnTo>
                    <a:pt x="7299960" y="2682240"/>
                  </a:lnTo>
                  <a:lnTo>
                    <a:pt x="7440168" y="2682240"/>
                  </a:lnTo>
                  <a:lnTo>
                    <a:pt x="7440168" y="2011680"/>
                  </a:lnTo>
                  <a:close/>
                </a:path>
                <a:path w="8194675" h="2682240">
                  <a:moveTo>
                    <a:pt x="7691628" y="2011680"/>
                  </a:moveTo>
                  <a:lnTo>
                    <a:pt x="7551420" y="2011680"/>
                  </a:lnTo>
                  <a:lnTo>
                    <a:pt x="7551420" y="2682240"/>
                  </a:lnTo>
                  <a:lnTo>
                    <a:pt x="7691628" y="2682240"/>
                  </a:lnTo>
                  <a:lnTo>
                    <a:pt x="7691628" y="2011680"/>
                  </a:lnTo>
                  <a:close/>
                </a:path>
                <a:path w="8194675" h="2682240">
                  <a:moveTo>
                    <a:pt x="7943088" y="1900428"/>
                  </a:moveTo>
                  <a:lnTo>
                    <a:pt x="7802880" y="1900428"/>
                  </a:lnTo>
                  <a:lnTo>
                    <a:pt x="7802880" y="2682240"/>
                  </a:lnTo>
                  <a:lnTo>
                    <a:pt x="7943088" y="2682240"/>
                  </a:lnTo>
                  <a:lnTo>
                    <a:pt x="7943088" y="1900428"/>
                  </a:lnTo>
                  <a:close/>
                </a:path>
                <a:path w="8194675" h="2682240">
                  <a:moveTo>
                    <a:pt x="8194548" y="1900428"/>
                  </a:moveTo>
                  <a:lnTo>
                    <a:pt x="8054340" y="1900428"/>
                  </a:lnTo>
                  <a:lnTo>
                    <a:pt x="8054340" y="2682240"/>
                  </a:lnTo>
                  <a:lnTo>
                    <a:pt x="8194548" y="2682240"/>
                  </a:lnTo>
                  <a:lnTo>
                    <a:pt x="8194548" y="1900428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88263" y="2435351"/>
              <a:ext cx="8357870" cy="2794000"/>
            </a:xfrm>
            <a:custGeom>
              <a:avLst/>
              <a:gdLst/>
              <a:ahLst/>
              <a:cxnLst/>
              <a:rect l="l" t="t" r="r" b="b"/>
              <a:pathLst>
                <a:path w="8357870" h="2794000">
                  <a:moveTo>
                    <a:pt x="51815" y="2793492"/>
                  </a:moveTo>
                  <a:lnTo>
                    <a:pt x="51815" y="0"/>
                  </a:lnTo>
                </a:path>
                <a:path w="8357870" h="2794000">
                  <a:moveTo>
                    <a:pt x="0" y="2793492"/>
                  </a:moveTo>
                  <a:lnTo>
                    <a:pt x="51815" y="2793492"/>
                  </a:lnTo>
                </a:path>
                <a:path w="8357870" h="2794000">
                  <a:moveTo>
                    <a:pt x="0" y="2235708"/>
                  </a:moveTo>
                  <a:lnTo>
                    <a:pt x="51815" y="2235708"/>
                  </a:lnTo>
                </a:path>
                <a:path w="8357870" h="2794000">
                  <a:moveTo>
                    <a:pt x="0" y="1676400"/>
                  </a:moveTo>
                  <a:lnTo>
                    <a:pt x="51815" y="1676400"/>
                  </a:lnTo>
                </a:path>
                <a:path w="8357870" h="2794000">
                  <a:moveTo>
                    <a:pt x="0" y="1117092"/>
                  </a:moveTo>
                  <a:lnTo>
                    <a:pt x="51815" y="1117092"/>
                  </a:lnTo>
                </a:path>
                <a:path w="8357870" h="2794000">
                  <a:moveTo>
                    <a:pt x="0" y="559308"/>
                  </a:moveTo>
                  <a:lnTo>
                    <a:pt x="51815" y="559308"/>
                  </a:lnTo>
                </a:path>
                <a:path w="8357870" h="2794000">
                  <a:moveTo>
                    <a:pt x="0" y="0"/>
                  </a:moveTo>
                  <a:lnTo>
                    <a:pt x="51815" y="0"/>
                  </a:lnTo>
                </a:path>
                <a:path w="8357870" h="2794000">
                  <a:moveTo>
                    <a:pt x="51815" y="2793492"/>
                  </a:moveTo>
                  <a:lnTo>
                    <a:pt x="8357615" y="279349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65809" y="2547365"/>
              <a:ext cx="8054340" cy="2682240"/>
            </a:xfrm>
            <a:custGeom>
              <a:avLst/>
              <a:gdLst/>
              <a:ahLst/>
              <a:cxnLst/>
              <a:rect l="l" t="t" r="r" b="b"/>
              <a:pathLst>
                <a:path w="8054340" h="2682240">
                  <a:moveTo>
                    <a:pt x="0" y="1117092"/>
                  </a:moveTo>
                  <a:lnTo>
                    <a:pt x="251459" y="1341120"/>
                  </a:lnTo>
                  <a:lnTo>
                    <a:pt x="502920" y="557784"/>
                  </a:lnTo>
                  <a:lnTo>
                    <a:pt x="754380" y="222504"/>
                  </a:lnTo>
                  <a:lnTo>
                    <a:pt x="1005840" y="893063"/>
                  </a:lnTo>
                  <a:lnTo>
                    <a:pt x="1258823" y="781812"/>
                  </a:lnTo>
                  <a:lnTo>
                    <a:pt x="1510284" y="1005839"/>
                  </a:lnTo>
                  <a:lnTo>
                    <a:pt x="1761744" y="893063"/>
                  </a:lnTo>
                  <a:lnTo>
                    <a:pt x="2013203" y="1563624"/>
                  </a:lnTo>
                  <a:lnTo>
                    <a:pt x="2264664" y="1676400"/>
                  </a:lnTo>
                  <a:lnTo>
                    <a:pt x="2516124" y="1563624"/>
                  </a:lnTo>
                  <a:lnTo>
                    <a:pt x="2769107" y="1452372"/>
                  </a:lnTo>
                  <a:lnTo>
                    <a:pt x="3020567" y="1676400"/>
                  </a:lnTo>
                  <a:lnTo>
                    <a:pt x="3272028" y="1563624"/>
                  </a:lnTo>
                  <a:lnTo>
                    <a:pt x="3523488" y="1563624"/>
                  </a:lnTo>
                  <a:lnTo>
                    <a:pt x="3774948" y="1898904"/>
                  </a:lnTo>
                  <a:lnTo>
                    <a:pt x="4026407" y="2682240"/>
                  </a:lnTo>
                  <a:lnTo>
                    <a:pt x="4277868" y="0"/>
                  </a:lnTo>
                  <a:lnTo>
                    <a:pt x="4530852" y="1228344"/>
                  </a:lnTo>
                  <a:lnTo>
                    <a:pt x="4782312" y="1341120"/>
                  </a:lnTo>
                  <a:lnTo>
                    <a:pt x="5033772" y="1341120"/>
                  </a:lnTo>
                  <a:lnTo>
                    <a:pt x="5285232" y="1563624"/>
                  </a:lnTo>
                  <a:lnTo>
                    <a:pt x="5536692" y="1452372"/>
                  </a:lnTo>
                  <a:lnTo>
                    <a:pt x="5788151" y="1563624"/>
                  </a:lnTo>
                  <a:lnTo>
                    <a:pt x="6041136" y="1676400"/>
                  </a:lnTo>
                  <a:lnTo>
                    <a:pt x="6292595" y="1563624"/>
                  </a:lnTo>
                  <a:lnTo>
                    <a:pt x="6544056" y="1676400"/>
                  </a:lnTo>
                  <a:lnTo>
                    <a:pt x="6795516" y="1898904"/>
                  </a:lnTo>
                  <a:lnTo>
                    <a:pt x="7046976" y="1787652"/>
                  </a:lnTo>
                  <a:lnTo>
                    <a:pt x="7298436" y="1898904"/>
                  </a:lnTo>
                  <a:lnTo>
                    <a:pt x="7549896" y="1898904"/>
                  </a:lnTo>
                  <a:lnTo>
                    <a:pt x="7802880" y="1787652"/>
                  </a:lnTo>
                  <a:lnTo>
                    <a:pt x="8054340" y="1787652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676132" y="4747259"/>
              <a:ext cx="285115" cy="181610"/>
            </a:xfrm>
            <a:custGeom>
              <a:avLst/>
              <a:gdLst/>
              <a:ahLst/>
              <a:cxnLst/>
              <a:rect l="l" t="t" r="r" b="b"/>
              <a:pathLst>
                <a:path w="285115" h="181610">
                  <a:moveTo>
                    <a:pt x="284988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284988" y="181356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61924" y="2889884"/>
            <a:ext cx="238760" cy="767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endParaRPr sz="105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1924" y="4007866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1924" y="4566361"/>
            <a:ext cx="2387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1924" y="2330958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1924" y="5125592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9919" y="5267959"/>
            <a:ext cx="8264525" cy="68516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180975" algn="r">
              <a:lnSpc>
                <a:spcPct val="137600"/>
              </a:lnSpc>
              <a:spcBef>
                <a:spcPts val="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Şub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Ni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M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H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z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200" spc="-12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em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Ağ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u-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Eyl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Eki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A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Oc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Şub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Ni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M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**  H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z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200" spc="-12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em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Ağ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u-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Eyl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Eki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A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Oc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  Şub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  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  Ni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  M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  H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z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  </a:t>
            </a:r>
            <a:r>
              <a:rPr sz="1200" spc="-12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em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  Ağ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u-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  Ey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l-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86545" y="4732985"/>
            <a:ext cx="2679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0,7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86545" y="4083811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0,8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093976" y="2500883"/>
            <a:ext cx="215265" cy="332740"/>
            <a:chOff x="2093976" y="2500883"/>
            <a:chExt cx="215265" cy="332740"/>
          </a:xfrm>
        </p:grpSpPr>
        <p:sp>
          <p:nvSpPr>
            <p:cNvPr id="20" name="object 20"/>
            <p:cNvSpPr/>
            <p:nvPr/>
          </p:nvSpPr>
          <p:spPr>
            <a:xfrm>
              <a:off x="2113026" y="281406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093976" y="2500883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4" h="160019">
                  <a:moveTo>
                    <a:pt x="214884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4" y="160020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346705" y="2431288"/>
            <a:ext cx="2476500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Karşılıksız çek dönüşüm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(adet)  Karşılıksız çek dönüşüm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r>
              <a:rPr sz="12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(tutar)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418999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007" y="862076"/>
            <a:ext cx="84150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Ekim </a:t>
            </a:r>
            <a:r>
              <a:rPr sz="1800" b="1" dirty="0">
                <a:latin typeface="Tahoma"/>
                <a:cs typeface="Tahoma"/>
              </a:rPr>
              <a:t>ayı </a:t>
            </a:r>
            <a:r>
              <a:rPr sz="1800" b="1" spc="-5" dirty="0">
                <a:latin typeface="Tahoma"/>
                <a:cs typeface="Tahoma"/>
              </a:rPr>
              <a:t>itibarıyla toplam mevduatlar </a:t>
            </a:r>
            <a:r>
              <a:rPr sz="1800" b="1" dirty="0">
                <a:latin typeface="Tahoma"/>
                <a:cs typeface="Tahoma"/>
              </a:rPr>
              <a:t>8,1 </a:t>
            </a:r>
            <a:r>
              <a:rPr sz="1800" b="1" spc="-5" dirty="0">
                <a:latin typeface="Tahoma"/>
                <a:cs typeface="Tahoma"/>
              </a:rPr>
              <a:t>trilyon TL’ye</a:t>
            </a:r>
            <a:r>
              <a:rPr sz="1800" b="1" spc="-2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ulaşmıştır.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dirty="0"/>
              <a:t>Kur </a:t>
            </a:r>
            <a:r>
              <a:rPr sz="1800" spc="-5" dirty="0"/>
              <a:t>Korumalı Mevduatlar (KKM) </a:t>
            </a:r>
            <a:r>
              <a:rPr sz="1800" dirty="0"/>
              <a:t>dahil </a:t>
            </a:r>
            <a:r>
              <a:rPr sz="1800" spc="-5" dirty="0"/>
              <a:t>edildiğinde yabancı </a:t>
            </a:r>
            <a:r>
              <a:rPr sz="1800" dirty="0"/>
              <a:t>para ve </a:t>
            </a:r>
            <a:r>
              <a:rPr sz="1800" spc="-5" dirty="0"/>
              <a:t>KKM </a:t>
            </a:r>
            <a:r>
              <a:rPr sz="1800" dirty="0"/>
              <a:t>dahil</a:t>
            </a:r>
            <a:r>
              <a:rPr sz="1800" spc="170" dirty="0"/>
              <a:t> </a:t>
            </a:r>
            <a:r>
              <a:rPr sz="1800" spc="-5" dirty="0"/>
              <a:t>toplam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4572" y="1892807"/>
            <a:ext cx="9139555" cy="585470"/>
          </a:xfrm>
          <a:custGeom>
            <a:avLst/>
            <a:gdLst/>
            <a:ahLst/>
            <a:cxnLst/>
            <a:rect l="l" t="t" r="r" b="b"/>
            <a:pathLst>
              <a:path w="9139555" h="585469">
                <a:moveTo>
                  <a:pt x="9139428" y="0"/>
                </a:moveTo>
                <a:lnTo>
                  <a:pt x="0" y="0"/>
                </a:lnTo>
                <a:lnTo>
                  <a:pt x="0" y="585215"/>
                </a:lnTo>
                <a:lnTo>
                  <a:pt x="9139428" y="585215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007" y="1410411"/>
            <a:ext cx="8648700" cy="1029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mevduata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oranı %70,9</a:t>
            </a:r>
            <a:r>
              <a:rPr spc="3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düzeyindedir.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2567305" marR="5080" indent="-2221230">
              <a:spcBef>
                <a:spcPts val="1900"/>
              </a:spcBef>
            </a:pPr>
            <a:r>
              <a:rPr sz="1600" spc="-30" dirty="0">
                <a:solidFill>
                  <a:srgbClr val="FFFFFF"/>
                </a:solidFill>
                <a:latin typeface="Tahoma"/>
                <a:cs typeface="Tahoma"/>
              </a:rPr>
              <a:t>Toplam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mevduat tutarı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(milyar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TL)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 dövize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endeksli mevduatların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oranı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(4 haftalık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hareketli 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ortalama, %) 3 Ocak 2020 – 14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Ekim</a:t>
            </a:r>
            <a:r>
              <a:rPr sz="1600" spc="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07" y="6581647"/>
            <a:ext cx="2493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BDDK,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 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03897" y="2733865"/>
            <a:ext cx="7657465" cy="2910205"/>
            <a:chOff x="703897" y="2733865"/>
            <a:chExt cx="7657465" cy="2910205"/>
          </a:xfrm>
        </p:grpSpPr>
        <p:sp>
          <p:nvSpPr>
            <p:cNvPr id="7" name="object 7"/>
            <p:cNvSpPr/>
            <p:nvPr/>
          </p:nvSpPr>
          <p:spPr>
            <a:xfrm>
              <a:off x="708659" y="2738627"/>
              <a:ext cx="7647940" cy="2900680"/>
            </a:xfrm>
            <a:custGeom>
              <a:avLst/>
              <a:gdLst/>
              <a:ahLst/>
              <a:cxnLst/>
              <a:rect l="l" t="t" r="r" b="b"/>
              <a:pathLst>
                <a:path w="7647940" h="2900679">
                  <a:moveTo>
                    <a:pt x="6699504" y="2849880"/>
                  </a:moveTo>
                  <a:lnTo>
                    <a:pt x="6699504" y="2900680"/>
                  </a:lnTo>
                </a:path>
                <a:path w="7647940" h="2900679">
                  <a:moveTo>
                    <a:pt x="1377696" y="2849880"/>
                  </a:moveTo>
                  <a:lnTo>
                    <a:pt x="1377696" y="2900680"/>
                  </a:lnTo>
                </a:path>
                <a:path w="7647940" h="2900679">
                  <a:moveTo>
                    <a:pt x="487680" y="2849880"/>
                  </a:moveTo>
                  <a:lnTo>
                    <a:pt x="487680" y="2900680"/>
                  </a:lnTo>
                </a:path>
                <a:path w="7647940" h="2900679">
                  <a:moveTo>
                    <a:pt x="1830324" y="2849880"/>
                  </a:moveTo>
                  <a:lnTo>
                    <a:pt x="1830324" y="2900680"/>
                  </a:lnTo>
                </a:path>
                <a:path w="7647940" h="2900679">
                  <a:moveTo>
                    <a:pt x="50292" y="2849880"/>
                  </a:moveTo>
                  <a:lnTo>
                    <a:pt x="50292" y="2900680"/>
                  </a:lnTo>
                </a:path>
                <a:path w="7647940" h="2900679">
                  <a:moveTo>
                    <a:pt x="50292" y="2849880"/>
                  </a:moveTo>
                  <a:lnTo>
                    <a:pt x="50292" y="0"/>
                  </a:lnTo>
                </a:path>
                <a:path w="7647940" h="2900679">
                  <a:moveTo>
                    <a:pt x="0" y="2849880"/>
                  </a:moveTo>
                  <a:lnTo>
                    <a:pt x="50292" y="2849880"/>
                  </a:lnTo>
                </a:path>
                <a:path w="7647940" h="2900679">
                  <a:moveTo>
                    <a:pt x="0" y="2630424"/>
                  </a:moveTo>
                  <a:lnTo>
                    <a:pt x="50292" y="2630424"/>
                  </a:lnTo>
                </a:path>
                <a:path w="7647940" h="2900679">
                  <a:moveTo>
                    <a:pt x="0" y="2410968"/>
                  </a:moveTo>
                  <a:lnTo>
                    <a:pt x="50292" y="2410968"/>
                  </a:lnTo>
                </a:path>
                <a:path w="7647940" h="2900679">
                  <a:moveTo>
                    <a:pt x="0" y="2191512"/>
                  </a:moveTo>
                  <a:lnTo>
                    <a:pt x="50292" y="2191512"/>
                  </a:lnTo>
                </a:path>
                <a:path w="7647940" h="2900679">
                  <a:moveTo>
                    <a:pt x="0" y="1972056"/>
                  </a:moveTo>
                  <a:lnTo>
                    <a:pt x="50292" y="1972056"/>
                  </a:lnTo>
                </a:path>
                <a:path w="7647940" h="2900679">
                  <a:moveTo>
                    <a:pt x="0" y="1754124"/>
                  </a:moveTo>
                  <a:lnTo>
                    <a:pt x="50292" y="1754124"/>
                  </a:lnTo>
                </a:path>
                <a:path w="7647940" h="2900679">
                  <a:moveTo>
                    <a:pt x="0" y="1534668"/>
                  </a:moveTo>
                  <a:lnTo>
                    <a:pt x="50292" y="1534668"/>
                  </a:lnTo>
                </a:path>
                <a:path w="7647940" h="2900679">
                  <a:moveTo>
                    <a:pt x="0" y="1315212"/>
                  </a:moveTo>
                  <a:lnTo>
                    <a:pt x="50292" y="1315212"/>
                  </a:lnTo>
                </a:path>
                <a:path w="7647940" h="2900679">
                  <a:moveTo>
                    <a:pt x="0" y="1095756"/>
                  </a:moveTo>
                  <a:lnTo>
                    <a:pt x="50292" y="1095756"/>
                  </a:lnTo>
                </a:path>
                <a:path w="7647940" h="2900679">
                  <a:moveTo>
                    <a:pt x="0" y="876300"/>
                  </a:moveTo>
                  <a:lnTo>
                    <a:pt x="50292" y="876300"/>
                  </a:lnTo>
                </a:path>
                <a:path w="7647940" h="2900679">
                  <a:moveTo>
                    <a:pt x="0" y="656844"/>
                  </a:moveTo>
                  <a:lnTo>
                    <a:pt x="50292" y="656844"/>
                  </a:lnTo>
                </a:path>
                <a:path w="7647940" h="2900679">
                  <a:moveTo>
                    <a:pt x="0" y="438912"/>
                  </a:moveTo>
                  <a:lnTo>
                    <a:pt x="50292" y="438912"/>
                  </a:lnTo>
                </a:path>
                <a:path w="7647940" h="2900679">
                  <a:moveTo>
                    <a:pt x="0" y="219456"/>
                  </a:moveTo>
                  <a:lnTo>
                    <a:pt x="50292" y="219456"/>
                  </a:lnTo>
                </a:path>
                <a:path w="7647940" h="2900679">
                  <a:moveTo>
                    <a:pt x="0" y="0"/>
                  </a:moveTo>
                  <a:lnTo>
                    <a:pt x="50292" y="0"/>
                  </a:lnTo>
                </a:path>
                <a:path w="7647940" h="2900679">
                  <a:moveTo>
                    <a:pt x="3148584" y="2849880"/>
                  </a:moveTo>
                  <a:lnTo>
                    <a:pt x="3148584" y="2900680"/>
                  </a:lnTo>
                </a:path>
                <a:path w="7647940" h="2900679">
                  <a:moveTo>
                    <a:pt x="2273808" y="2849880"/>
                  </a:moveTo>
                  <a:lnTo>
                    <a:pt x="2273808" y="2900680"/>
                  </a:lnTo>
                </a:path>
                <a:path w="7647940" h="2900679">
                  <a:moveTo>
                    <a:pt x="6256020" y="2849880"/>
                  </a:moveTo>
                  <a:lnTo>
                    <a:pt x="6256020" y="2900680"/>
                  </a:lnTo>
                </a:path>
                <a:path w="7647940" h="2900679">
                  <a:moveTo>
                    <a:pt x="3593591" y="2849880"/>
                  </a:moveTo>
                  <a:lnTo>
                    <a:pt x="3593591" y="2900680"/>
                  </a:lnTo>
                </a:path>
                <a:path w="7647940" h="2900679">
                  <a:moveTo>
                    <a:pt x="932688" y="2849880"/>
                  </a:moveTo>
                  <a:lnTo>
                    <a:pt x="932688" y="2900680"/>
                  </a:lnTo>
                </a:path>
                <a:path w="7647940" h="2900679">
                  <a:moveTo>
                    <a:pt x="4040124" y="2849880"/>
                  </a:moveTo>
                  <a:lnTo>
                    <a:pt x="4040124" y="2900680"/>
                  </a:lnTo>
                </a:path>
                <a:path w="7647940" h="2900679">
                  <a:moveTo>
                    <a:pt x="2718816" y="2849880"/>
                  </a:moveTo>
                  <a:lnTo>
                    <a:pt x="2718816" y="2900680"/>
                  </a:lnTo>
                </a:path>
                <a:path w="7647940" h="2900679">
                  <a:moveTo>
                    <a:pt x="7597140" y="2849880"/>
                  </a:moveTo>
                  <a:lnTo>
                    <a:pt x="7597140" y="2900680"/>
                  </a:lnTo>
                </a:path>
                <a:path w="7647940" h="2900679">
                  <a:moveTo>
                    <a:pt x="7597140" y="2849880"/>
                  </a:moveTo>
                  <a:lnTo>
                    <a:pt x="7597140" y="0"/>
                  </a:lnTo>
                </a:path>
                <a:path w="7647940" h="2900679">
                  <a:moveTo>
                    <a:pt x="7597140" y="2849880"/>
                  </a:moveTo>
                  <a:lnTo>
                    <a:pt x="7647432" y="2849880"/>
                  </a:lnTo>
                </a:path>
                <a:path w="7647940" h="2900679">
                  <a:moveTo>
                    <a:pt x="7597140" y="2442972"/>
                  </a:moveTo>
                  <a:lnTo>
                    <a:pt x="7647432" y="2442972"/>
                  </a:lnTo>
                </a:path>
                <a:path w="7647940" h="2900679">
                  <a:moveTo>
                    <a:pt x="7597140" y="2034540"/>
                  </a:moveTo>
                  <a:lnTo>
                    <a:pt x="7647432" y="2034540"/>
                  </a:lnTo>
                </a:path>
                <a:path w="7647940" h="2900679">
                  <a:moveTo>
                    <a:pt x="7597140" y="1627632"/>
                  </a:moveTo>
                  <a:lnTo>
                    <a:pt x="7647432" y="1627632"/>
                  </a:lnTo>
                </a:path>
                <a:path w="7647940" h="2900679">
                  <a:moveTo>
                    <a:pt x="7597140" y="1220724"/>
                  </a:moveTo>
                  <a:lnTo>
                    <a:pt x="7647432" y="1220724"/>
                  </a:lnTo>
                </a:path>
                <a:path w="7647940" h="2900679">
                  <a:moveTo>
                    <a:pt x="7597140" y="813816"/>
                  </a:moveTo>
                  <a:lnTo>
                    <a:pt x="7647432" y="813816"/>
                  </a:lnTo>
                </a:path>
                <a:path w="7647940" h="2900679">
                  <a:moveTo>
                    <a:pt x="7597140" y="406908"/>
                  </a:moveTo>
                  <a:lnTo>
                    <a:pt x="7647432" y="406908"/>
                  </a:lnTo>
                </a:path>
                <a:path w="7647940" h="2900679">
                  <a:moveTo>
                    <a:pt x="7597140" y="0"/>
                  </a:moveTo>
                  <a:lnTo>
                    <a:pt x="7647432" y="0"/>
                  </a:lnTo>
                </a:path>
                <a:path w="7647940" h="2900679">
                  <a:moveTo>
                    <a:pt x="4489704" y="2849880"/>
                  </a:moveTo>
                  <a:lnTo>
                    <a:pt x="4489704" y="2900680"/>
                  </a:lnTo>
                </a:path>
                <a:path w="7647940" h="2900679">
                  <a:moveTo>
                    <a:pt x="4934712" y="2849880"/>
                  </a:moveTo>
                  <a:lnTo>
                    <a:pt x="4934712" y="2900680"/>
                  </a:lnTo>
                </a:path>
                <a:path w="7647940" h="2900679">
                  <a:moveTo>
                    <a:pt x="5381244" y="2849880"/>
                  </a:moveTo>
                  <a:lnTo>
                    <a:pt x="5381244" y="2900680"/>
                  </a:lnTo>
                </a:path>
                <a:path w="7647940" h="2900679">
                  <a:moveTo>
                    <a:pt x="5811012" y="2849880"/>
                  </a:moveTo>
                  <a:lnTo>
                    <a:pt x="5811012" y="2900680"/>
                  </a:lnTo>
                </a:path>
                <a:path w="7647940" h="2900679">
                  <a:moveTo>
                    <a:pt x="7152132" y="2849880"/>
                  </a:moveTo>
                  <a:lnTo>
                    <a:pt x="7152132" y="2900680"/>
                  </a:lnTo>
                </a:path>
                <a:path w="7647940" h="2900679">
                  <a:moveTo>
                    <a:pt x="50292" y="2849880"/>
                  </a:moveTo>
                  <a:lnTo>
                    <a:pt x="7597140" y="284988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73404" y="2899028"/>
              <a:ext cx="7401559" cy="2448560"/>
            </a:xfrm>
            <a:custGeom>
              <a:avLst/>
              <a:gdLst/>
              <a:ahLst/>
              <a:cxnLst/>
              <a:rect l="l" t="t" r="r" b="b"/>
              <a:pathLst>
                <a:path w="7401559" h="2448560">
                  <a:moveTo>
                    <a:pt x="0" y="2448560"/>
                  </a:moveTo>
                  <a:lnTo>
                    <a:pt x="12763" y="2447383"/>
                  </a:lnTo>
                  <a:lnTo>
                    <a:pt x="25525" y="2446194"/>
                  </a:lnTo>
                  <a:lnTo>
                    <a:pt x="38285" y="2445077"/>
                  </a:lnTo>
                  <a:lnTo>
                    <a:pt x="76566" y="2442527"/>
                  </a:lnTo>
                  <a:lnTo>
                    <a:pt x="102082" y="2441321"/>
                  </a:lnTo>
                  <a:lnTo>
                    <a:pt x="114846" y="2440695"/>
                  </a:lnTo>
                  <a:lnTo>
                    <a:pt x="127609" y="2440130"/>
                  </a:lnTo>
                  <a:lnTo>
                    <a:pt x="140373" y="2439588"/>
                  </a:lnTo>
                  <a:lnTo>
                    <a:pt x="153136" y="2439035"/>
                  </a:lnTo>
                  <a:lnTo>
                    <a:pt x="165892" y="2438513"/>
                  </a:lnTo>
                  <a:lnTo>
                    <a:pt x="178652" y="2438003"/>
                  </a:lnTo>
                  <a:lnTo>
                    <a:pt x="191414" y="2437374"/>
                  </a:lnTo>
                  <a:lnTo>
                    <a:pt x="229693" y="2433716"/>
                  </a:lnTo>
                  <a:lnTo>
                    <a:pt x="267975" y="2428301"/>
                  </a:lnTo>
                  <a:lnTo>
                    <a:pt x="293497" y="2423931"/>
                  </a:lnTo>
                  <a:lnTo>
                    <a:pt x="306260" y="2421890"/>
                  </a:lnTo>
                  <a:lnTo>
                    <a:pt x="319022" y="2420084"/>
                  </a:lnTo>
                  <a:lnTo>
                    <a:pt x="331781" y="2418492"/>
                  </a:lnTo>
                  <a:lnTo>
                    <a:pt x="344540" y="2416853"/>
                  </a:lnTo>
                  <a:lnTo>
                    <a:pt x="357301" y="2414905"/>
                  </a:lnTo>
                  <a:lnTo>
                    <a:pt x="370063" y="2412476"/>
                  </a:lnTo>
                  <a:lnTo>
                    <a:pt x="382822" y="2409761"/>
                  </a:lnTo>
                  <a:lnTo>
                    <a:pt x="395581" y="2407046"/>
                  </a:lnTo>
                  <a:lnTo>
                    <a:pt x="408343" y="2404618"/>
                  </a:lnTo>
                  <a:lnTo>
                    <a:pt x="421104" y="2402536"/>
                  </a:lnTo>
                  <a:lnTo>
                    <a:pt x="433863" y="2400728"/>
                  </a:lnTo>
                  <a:lnTo>
                    <a:pt x="446622" y="2398992"/>
                  </a:lnTo>
                  <a:lnTo>
                    <a:pt x="459384" y="2397125"/>
                  </a:lnTo>
                  <a:lnTo>
                    <a:pt x="497669" y="2390909"/>
                  </a:lnTo>
                  <a:lnTo>
                    <a:pt x="535965" y="2382615"/>
                  </a:lnTo>
                  <a:lnTo>
                    <a:pt x="548728" y="2379452"/>
                  </a:lnTo>
                  <a:lnTo>
                    <a:pt x="561492" y="2376551"/>
                  </a:lnTo>
                  <a:lnTo>
                    <a:pt x="574255" y="2374225"/>
                  </a:lnTo>
                  <a:lnTo>
                    <a:pt x="587019" y="2372233"/>
                  </a:lnTo>
                  <a:lnTo>
                    <a:pt x="599782" y="2370050"/>
                  </a:lnTo>
                  <a:lnTo>
                    <a:pt x="612546" y="2367153"/>
                  </a:lnTo>
                  <a:lnTo>
                    <a:pt x="625309" y="2363291"/>
                  </a:lnTo>
                  <a:lnTo>
                    <a:pt x="638073" y="2358739"/>
                  </a:lnTo>
                  <a:lnTo>
                    <a:pt x="650836" y="2354044"/>
                  </a:lnTo>
                  <a:lnTo>
                    <a:pt x="663600" y="2349754"/>
                  </a:lnTo>
                  <a:lnTo>
                    <a:pt x="676363" y="2346065"/>
                  </a:lnTo>
                  <a:lnTo>
                    <a:pt x="689127" y="2342721"/>
                  </a:lnTo>
                  <a:lnTo>
                    <a:pt x="701890" y="2339306"/>
                  </a:lnTo>
                  <a:lnTo>
                    <a:pt x="740117" y="2326005"/>
                  </a:lnTo>
                  <a:lnTo>
                    <a:pt x="778523" y="2309758"/>
                  </a:lnTo>
                  <a:lnTo>
                    <a:pt x="804407" y="2297586"/>
                  </a:lnTo>
                  <a:lnTo>
                    <a:pt x="816635" y="2292096"/>
                  </a:lnTo>
                  <a:lnTo>
                    <a:pt x="860450" y="2275332"/>
                  </a:lnTo>
                  <a:lnTo>
                    <a:pt x="904366" y="2262008"/>
                  </a:lnTo>
                  <a:lnTo>
                    <a:pt x="944746" y="2254329"/>
                  </a:lnTo>
                  <a:lnTo>
                    <a:pt x="982560" y="2252202"/>
                  </a:lnTo>
                  <a:lnTo>
                    <a:pt x="995324" y="2252503"/>
                  </a:lnTo>
                  <a:lnTo>
                    <a:pt x="1008087" y="2253043"/>
                  </a:lnTo>
                  <a:lnTo>
                    <a:pt x="1020851" y="2253488"/>
                  </a:lnTo>
                  <a:lnTo>
                    <a:pt x="1059141" y="2254684"/>
                  </a:lnTo>
                  <a:lnTo>
                    <a:pt x="1097432" y="2258091"/>
                  </a:lnTo>
                  <a:lnTo>
                    <a:pt x="1110195" y="2259500"/>
                  </a:lnTo>
                  <a:lnTo>
                    <a:pt x="1122959" y="2260219"/>
                  </a:lnTo>
                  <a:lnTo>
                    <a:pt x="1135722" y="2260097"/>
                  </a:lnTo>
                  <a:lnTo>
                    <a:pt x="1148486" y="2259441"/>
                  </a:lnTo>
                  <a:lnTo>
                    <a:pt x="1186776" y="2255416"/>
                  </a:lnTo>
                  <a:lnTo>
                    <a:pt x="1225067" y="2248916"/>
                  </a:lnTo>
                  <a:lnTo>
                    <a:pt x="1263357" y="2240700"/>
                  </a:lnTo>
                  <a:lnTo>
                    <a:pt x="1276121" y="2237867"/>
                  </a:lnTo>
                  <a:lnTo>
                    <a:pt x="1288865" y="2235110"/>
                  </a:lnTo>
                  <a:lnTo>
                    <a:pt x="1301584" y="2232294"/>
                  </a:lnTo>
                  <a:lnTo>
                    <a:pt x="1314304" y="2229598"/>
                  </a:lnTo>
                  <a:lnTo>
                    <a:pt x="1327048" y="2227199"/>
                  </a:lnTo>
                  <a:lnTo>
                    <a:pt x="1339811" y="2225365"/>
                  </a:lnTo>
                  <a:lnTo>
                    <a:pt x="1352575" y="2223865"/>
                  </a:lnTo>
                  <a:lnTo>
                    <a:pt x="1365338" y="2222412"/>
                  </a:lnTo>
                  <a:lnTo>
                    <a:pt x="1378102" y="2220722"/>
                  </a:lnTo>
                  <a:lnTo>
                    <a:pt x="1390865" y="2218803"/>
                  </a:lnTo>
                  <a:lnTo>
                    <a:pt x="1403629" y="2216705"/>
                  </a:lnTo>
                  <a:lnTo>
                    <a:pt x="1416392" y="2214489"/>
                  </a:lnTo>
                  <a:lnTo>
                    <a:pt x="1429156" y="2212213"/>
                  </a:lnTo>
                  <a:lnTo>
                    <a:pt x="1442098" y="2209915"/>
                  </a:lnTo>
                  <a:lnTo>
                    <a:pt x="1480210" y="2202307"/>
                  </a:lnTo>
                  <a:lnTo>
                    <a:pt x="1512232" y="2191269"/>
                  </a:lnTo>
                  <a:lnTo>
                    <a:pt x="1524025" y="2186813"/>
                  </a:lnTo>
                  <a:lnTo>
                    <a:pt x="1567888" y="2170435"/>
                  </a:lnTo>
                  <a:lnTo>
                    <a:pt x="1608321" y="2151729"/>
                  </a:lnTo>
                  <a:lnTo>
                    <a:pt x="1620787" y="2145371"/>
                  </a:lnTo>
                  <a:lnTo>
                    <a:pt x="1658899" y="2131504"/>
                  </a:lnTo>
                  <a:lnTo>
                    <a:pt x="1697189" y="2121382"/>
                  </a:lnTo>
                  <a:lnTo>
                    <a:pt x="1735480" y="2112899"/>
                  </a:lnTo>
                  <a:lnTo>
                    <a:pt x="1773770" y="2108862"/>
                  </a:lnTo>
                  <a:lnTo>
                    <a:pt x="1812061" y="2106945"/>
                  </a:lnTo>
                  <a:lnTo>
                    <a:pt x="1824824" y="2106356"/>
                  </a:lnTo>
                  <a:lnTo>
                    <a:pt x="1837588" y="2104898"/>
                  </a:lnTo>
                  <a:lnTo>
                    <a:pt x="1850278" y="2102163"/>
                  </a:lnTo>
                  <a:lnTo>
                    <a:pt x="1863004" y="2098548"/>
                  </a:lnTo>
                  <a:lnTo>
                    <a:pt x="1875753" y="2094646"/>
                  </a:lnTo>
                  <a:lnTo>
                    <a:pt x="1888515" y="2091055"/>
                  </a:lnTo>
                  <a:lnTo>
                    <a:pt x="1901278" y="2087828"/>
                  </a:lnTo>
                  <a:lnTo>
                    <a:pt x="1914042" y="2084768"/>
                  </a:lnTo>
                  <a:lnTo>
                    <a:pt x="1926805" y="2081803"/>
                  </a:lnTo>
                  <a:lnTo>
                    <a:pt x="1939569" y="2078863"/>
                  </a:lnTo>
                  <a:lnTo>
                    <a:pt x="1952332" y="2075856"/>
                  </a:lnTo>
                  <a:lnTo>
                    <a:pt x="1965096" y="2072909"/>
                  </a:lnTo>
                  <a:lnTo>
                    <a:pt x="1977859" y="2069986"/>
                  </a:lnTo>
                  <a:lnTo>
                    <a:pt x="1990623" y="2067052"/>
                  </a:lnTo>
                  <a:lnTo>
                    <a:pt x="2003386" y="2063988"/>
                  </a:lnTo>
                  <a:lnTo>
                    <a:pt x="2016150" y="2060829"/>
                  </a:lnTo>
                  <a:lnTo>
                    <a:pt x="2028913" y="2057765"/>
                  </a:lnTo>
                  <a:lnTo>
                    <a:pt x="2041677" y="2054987"/>
                  </a:lnTo>
                  <a:lnTo>
                    <a:pt x="2054440" y="2052792"/>
                  </a:lnTo>
                  <a:lnTo>
                    <a:pt x="2067204" y="2050954"/>
                  </a:lnTo>
                  <a:lnTo>
                    <a:pt x="2079967" y="2049164"/>
                  </a:lnTo>
                  <a:lnTo>
                    <a:pt x="2092731" y="2047113"/>
                  </a:lnTo>
                  <a:lnTo>
                    <a:pt x="2131021" y="2039558"/>
                  </a:lnTo>
                  <a:lnTo>
                    <a:pt x="2169312" y="2028777"/>
                  </a:lnTo>
                  <a:lnTo>
                    <a:pt x="2207602" y="2014940"/>
                  </a:lnTo>
                  <a:lnTo>
                    <a:pt x="2220366" y="2009282"/>
                  </a:lnTo>
                  <a:lnTo>
                    <a:pt x="2233129" y="2004220"/>
                  </a:lnTo>
                  <a:lnTo>
                    <a:pt x="2245893" y="2000885"/>
                  </a:lnTo>
                  <a:lnTo>
                    <a:pt x="2258656" y="1999833"/>
                  </a:lnTo>
                  <a:lnTo>
                    <a:pt x="2271420" y="2000377"/>
                  </a:lnTo>
                  <a:lnTo>
                    <a:pt x="2309710" y="2005058"/>
                  </a:lnTo>
                  <a:lnTo>
                    <a:pt x="2335237" y="2009673"/>
                  </a:lnTo>
                  <a:lnTo>
                    <a:pt x="2348001" y="2011934"/>
                  </a:lnTo>
                  <a:lnTo>
                    <a:pt x="2360764" y="2013791"/>
                  </a:lnTo>
                  <a:lnTo>
                    <a:pt x="2373528" y="2015458"/>
                  </a:lnTo>
                  <a:lnTo>
                    <a:pt x="2386291" y="2017363"/>
                  </a:lnTo>
                  <a:lnTo>
                    <a:pt x="2399055" y="2019935"/>
                  </a:lnTo>
                  <a:lnTo>
                    <a:pt x="2411745" y="2024090"/>
                  </a:lnTo>
                  <a:lnTo>
                    <a:pt x="2424471" y="2029364"/>
                  </a:lnTo>
                  <a:lnTo>
                    <a:pt x="2437220" y="2034115"/>
                  </a:lnTo>
                  <a:lnTo>
                    <a:pt x="2449982" y="2036699"/>
                  </a:lnTo>
                  <a:lnTo>
                    <a:pt x="2462745" y="2036254"/>
                  </a:lnTo>
                  <a:lnTo>
                    <a:pt x="2475509" y="2033809"/>
                  </a:lnTo>
                  <a:lnTo>
                    <a:pt x="2488272" y="2030555"/>
                  </a:lnTo>
                  <a:lnTo>
                    <a:pt x="2501036" y="2027682"/>
                  </a:lnTo>
                  <a:lnTo>
                    <a:pt x="2513799" y="2025185"/>
                  </a:lnTo>
                  <a:lnTo>
                    <a:pt x="2526563" y="2022475"/>
                  </a:lnTo>
                  <a:lnTo>
                    <a:pt x="2539326" y="2020145"/>
                  </a:lnTo>
                  <a:lnTo>
                    <a:pt x="2552090" y="2018792"/>
                  </a:lnTo>
                  <a:lnTo>
                    <a:pt x="2565032" y="2018625"/>
                  </a:lnTo>
                  <a:lnTo>
                    <a:pt x="2578093" y="2019363"/>
                  </a:lnTo>
                  <a:lnTo>
                    <a:pt x="2624623" y="2024284"/>
                  </a:lnTo>
                  <a:lnTo>
                    <a:pt x="2675629" y="2034936"/>
                  </a:lnTo>
                  <a:lnTo>
                    <a:pt x="2690822" y="2038760"/>
                  </a:lnTo>
                  <a:lnTo>
                    <a:pt x="2731255" y="2046208"/>
                  </a:lnTo>
                  <a:lnTo>
                    <a:pt x="2781833" y="2051510"/>
                  </a:lnTo>
                  <a:lnTo>
                    <a:pt x="2794596" y="2052433"/>
                  </a:lnTo>
                  <a:lnTo>
                    <a:pt x="2807360" y="2053463"/>
                  </a:lnTo>
                  <a:lnTo>
                    <a:pt x="2820123" y="2054387"/>
                  </a:lnTo>
                  <a:lnTo>
                    <a:pt x="2832887" y="2055241"/>
                  </a:lnTo>
                  <a:lnTo>
                    <a:pt x="2845650" y="2056284"/>
                  </a:lnTo>
                  <a:lnTo>
                    <a:pt x="2858414" y="2057781"/>
                  </a:lnTo>
                  <a:lnTo>
                    <a:pt x="2871177" y="2059943"/>
                  </a:lnTo>
                  <a:lnTo>
                    <a:pt x="2883941" y="2062607"/>
                  </a:lnTo>
                  <a:lnTo>
                    <a:pt x="2896704" y="2065460"/>
                  </a:lnTo>
                  <a:lnTo>
                    <a:pt x="2909468" y="2068195"/>
                  </a:lnTo>
                  <a:lnTo>
                    <a:pt x="2922231" y="2070746"/>
                  </a:lnTo>
                  <a:lnTo>
                    <a:pt x="2934995" y="2073275"/>
                  </a:lnTo>
                  <a:lnTo>
                    <a:pt x="2947758" y="2075803"/>
                  </a:lnTo>
                  <a:lnTo>
                    <a:pt x="2960522" y="2078355"/>
                  </a:lnTo>
                  <a:lnTo>
                    <a:pt x="2973212" y="2081174"/>
                  </a:lnTo>
                  <a:lnTo>
                    <a:pt x="2985938" y="2084244"/>
                  </a:lnTo>
                  <a:lnTo>
                    <a:pt x="2998687" y="2086909"/>
                  </a:lnTo>
                  <a:lnTo>
                    <a:pt x="3011449" y="2088515"/>
                  </a:lnTo>
                  <a:lnTo>
                    <a:pt x="3024212" y="2088894"/>
                  </a:lnTo>
                  <a:lnTo>
                    <a:pt x="3036976" y="2088308"/>
                  </a:lnTo>
                  <a:lnTo>
                    <a:pt x="3075266" y="2083220"/>
                  </a:lnTo>
                  <a:lnTo>
                    <a:pt x="3113557" y="2074291"/>
                  </a:lnTo>
                  <a:lnTo>
                    <a:pt x="3139084" y="2067385"/>
                  </a:lnTo>
                  <a:lnTo>
                    <a:pt x="3151847" y="2063914"/>
                  </a:lnTo>
                  <a:lnTo>
                    <a:pt x="3164611" y="2060956"/>
                  </a:lnTo>
                  <a:lnTo>
                    <a:pt x="3177374" y="2058989"/>
                  </a:lnTo>
                  <a:lnTo>
                    <a:pt x="3190138" y="2057701"/>
                  </a:lnTo>
                  <a:lnTo>
                    <a:pt x="3202901" y="2056294"/>
                  </a:lnTo>
                  <a:lnTo>
                    <a:pt x="3215665" y="2053971"/>
                  </a:lnTo>
                  <a:lnTo>
                    <a:pt x="3228428" y="2050303"/>
                  </a:lnTo>
                  <a:lnTo>
                    <a:pt x="3241192" y="2045874"/>
                  </a:lnTo>
                  <a:lnTo>
                    <a:pt x="3253955" y="2041112"/>
                  </a:lnTo>
                  <a:lnTo>
                    <a:pt x="3266719" y="2036445"/>
                  </a:lnTo>
                  <a:lnTo>
                    <a:pt x="3279482" y="2031892"/>
                  </a:lnTo>
                  <a:lnTo>
                    <a:pt x="3292246" y="2027269"/>
                  </a:lnTo>
                  <a:lnTo>
                    <a:pt x="3305009" y="2022693"/>
                  </a:lnTo>
                  <a:lnTo>
                    <a:pt x="3317773" y="2018284"/>
                  </a:lnTo>
                  <a:lnTo>
                    <a:pt x="3330536" y="2014374"/>
                  </a:lnTo>
                  <a:lnTo>
                    <a:pt x="3343300" y="2010727"/>
                  </a:lnTo>
                  <a:lnTo>
                    <a:pt x="3356063" y="2006889"/>
                  </a:lnTo>
                  <a:lnTo>
                    <a:pt x="3368827" y="2002409"/>
                  </a:lnTo>
                  <a:lnTo>
                    <a:pt x="3381751" y="1996604"/>
                  </a:lnTo>
                  <a:lnTo>
                    <a:pt x="3394783" y="1989978"/>
                  </a:lnTo>
                  <a:lnTo>
                    <a:pt x="3407600" y="1983567"/>
                  </a:lnTo>
                  <a:lnTo>
                    <a:pt x="3451778" y="1970422"/>
                  </a:lnTo>
                  <a:lnTo>
                    <a:pt x="3492287" y="1963293"/>
                  </a:lnTo>
                  <a:lnTo>
                    <a:pt x="3507485" y="1960852"/>
                  </a:lnTo>
                  <a:lnTo>
                    <a:pt x="3521862" y="1958340"/>
                  </a:lnTo>
                  <a:lnTo>
                    <a:pt x="3561403" y="1950410"/>
                  </a:lnTo>
                  <a:lnTo>
                    <a:pt x="3590283" y="1942385"/>
                  </a:lnTo>
                  <a:lnTo>
                    <a:pt x="3598598" y="1939744"/>
                  </a:lnTo>
                  <a:lnTo>
                    <a:pt x="3609365" y="1937258"/>
                  </a:lnTo>
                  <a:lnTo>
                    <a:pt x="3624071" y="1935178"/>
                  </a:lnTo>
                  <a:lnTo>
                    <a:pt x="3641290" y="1933384"/>
                  </a:lnTo>
                  <a:lnTo>
                    <a:pt x="3658960" y="1931400"/>
                  </a:lnTo>
                  <a:lnTo>
                    <a:pt x="3675024" y="1928749"/>
                  </a:lnTo>
                  <a:lnTo>
                    <a:pt x="3688805" y="1925099"/>
                  </a:lnTo>
                  <a:lnTo>
                    <a:pt x="3701456" y="1920795"/>
                  </a:lnTo>
                  <a:lnTo>
                    <a:pt x="3713654" y="1916372"/>
                  </a:lnTo>
                  <a:lnTo>
                    <a:pt x="3726078" y="1912366"/>
                  </a:lnTo>
                  <a:lnTo>
                    <a:pt x="3764368" y="1902971"/>
                  </a:lnTo>
                  <a:lnTo>
                    <a:pt x="3802659" y="1896014"/>
                  </a:lnTo>
                  <a:lnTo>
                    <a:pt x="3815422" y="1894085"/>
                  </a:lnTo>
                  <a:lnTo>
                    <a:pt x="3828186" y="1891919"/>
                  </a:lnTo>
                  <a:lnTo>
                    <a:pt x="3840949" y="1889232"/>
                  </a:lnTo>
                  <a:lnTo>
                    <a:pt x="3853713" y="1886331"/>
                  </a:lnTo>
                  <a:lnTo>
                    <a:pt x="3866476" y="1883525"/>
                  </a:lnTo>
                  <a:lnTo>
                    <a:pt x="3904767" y="1877885"/>
                  </a:lnTo>
                  <a:lnTo>
                    <a:pt x="3943057" y="1874492"/>
                  </a:lnTo>
                  <a:lnTo>
                    <a:pt x="3955821" y="1873789"/>
                  </a:lnTo>
                  <a:lnTo>
                    <a:pt x="3968584" y="1872944"/>
                  </a:lnTo>
                  <a:lnTo>
                    <a:pt x="3981348" y="1871599"/>
                  </a:lnTo>
                  <a:lnTo>
                    <a:pt x="3994111" y="1869441"/>
                  </a:lnTo>
                  <a:lnTo>
                    <a:pt x="4006875" y="1866725"/>
                  </a:lnTo>
                  <a:lnTo>
                    <a:pt x="4019638" y="1863937"/>
                  </a:lnTo>
                  <a:lnTo>
                    <a:pt x="4032402" y="1861566"/>
                  </a:lnTo>
                  <a:lnTo>
                    <a:pt x="4045842" y="1859815"/>
                  </a:lnTo>
                  <a:lnTo>
                    <a:pt x="4059723" y="1858327"/>
                  </a:lnTo>
                  <a:lnTo>
                    <a:pt x="4072675" y="1857029"/>
                  </a:lnTo>
                  <a:lnTo>
                    <a:pt x="4083329" y="1855851"/>
                  </a:lnTo>
                  <a:lnTo>
                    <a:pt x="4091203" y="1854962"/>
                  </a:lnTo>
                  <a:lnTo>
                    <a:pt x="4094251" y="1853692"/>
                  </a:lnTo>
                  <a:lnTo>
                    <a:pt x="4105300" y="1852930"/>
                  </a:lnTo>
                  <a:lnTo>
                    <a:pt x="4121929" y="1851935"/>
                  </a:lnTo>
                  <a:lnTo>
                    <a:pt x="4143559" y="1850882"/>
                  </a:lnTo>
                  <a:lnTo>
                    <a:pt x="4166093" y="1849804"/>
                  </a:lnTo>
                  <a:lnTo>
                    <a:pt x="4185437" y="1848739"/>
                  </a:lnTo>
                  <a:lnTo>
                    <a:pt x="4224424" y="1845649"/>
                  </a:lnTo>
                  <a:lnTo>
                    <a:pt x="4262018" y="1841119"/>
                  </a:lnTo>
                  <a:lnTo>
                    <a:pt x="4274781" y="1839420"/>
                  </a:lnTo>
                  <a:lnTo>
                    <a:pt x="4287545" y="1838198"/>
                  </a:lnTo>
                  <a:lnTo>
                    <a:pt x="4300308" y="1837727"/>
                  </a:lnTo>
                  <a:lnTo>
                    <a:pt x="4313072" y="1837769"/>
                  </a:lnTo>
                  <a:lnTo>
                    <a:pt x="4325835" y="1837930"/>
                  </a:lnTo>
                  <a:lnTo>
                    <a:pt x="4338599" y="1837817"/>
                  </a:lnTo>
                  <a:lnTo>
                    <a:pt x="4351362" y="1837279"/>
                  </a:lnTo>
                  <a:lnTo>
                    <a:pt x="4364126" y="1836467"/>
                  </a:lnTo>
                  <a:lnTo>
                    <a:pt x="4376889" y="1835727"/>
                  </a:lnTo>
                  <a:lnTo>
                    <a:pt x="4389653" y="1835404"/>
                  </a:lnTo>
                  <a:lnTo>
                    <a:pt x="4402416" y="1835729"/>
                  </a:lnTo>
                  <a:lnTo>
                    <a:pt x="4415180" y="1836483"/>
                  </a:lnTo>
                  <a:lnTo>
                    <a:pt x="4427943" y="1837332"/>
                  </a:lnTo>
                  <a:lnTo>
                    <a:pt x="4440707" y="1837944"/>
                  </a:lnTo>
                  <a:lnTo>
                    <a:pt x="4453470" y="1838563"/>
                  </a:lnTo>
                  <a:lnTo>
                    <a:pt x="4466234" y="1839277"/>
                  </a:lnTo>
                  <a:lnTo>
                    <a:pt x="4478997" y="1839515"/>
                  </a:lnTo>
                  <a:lnTo>
                    <a:pt x="4517288" y="1833165"/>
                  </a:lnTo>
                  <a:lnTo>
                    <a:pt x="4555578" y="1820856"/>
                  </a:lnTo>
                  <a:lnTo>
                    <a:pt x="4581105" y="1811081"/>
                  </a:lnTo>
                  <a:lnTo>
                    <a:pt x="4593869" y="1806194"/>
                  </a:lnTo>
                  <a:lnTo>
                    <a:pt x="4632106" y="1791960"/>
                  </a:lnTo>
                  <a:lnTo>
                    <a:pt x="4670323" y="1779079"/>
                  </a:lnTo>
                  <a:lnTo>
                    <a:pt x="4683086" y="1774932"/>
                  </a:lnTo>
                  <a:lnTo>
                    <a:pt x="4721377" y="1759966"/>
                  </a:lnTo>
                  <a:lnTo>
                    <a:pt x="4759846" y="1742045"/>
                  </a:lnTo>
                  <a:lnTo>
                    <a:pt x="4797958" y="1721739"/>
                  </a:lnTo>
                  <a:lnTo>
                    <a:pt x="4819437" y="1708610"/>
                  </a:lnTo>
                  <a:lnTo>
                    <a:pt x="4829980" y="1702111"/>
                  </a:lnTo>
                  <a:lnTo>
                    <a:pt x="4841773" y="1695577"/>
                  </a:lnTo>
                  <a:lnTo>
                    <a:pt x="4855489" y="1688907"/>
                  </a:lnTo>
                  <a:lnTo>
                    <a:pt x="4870443" y="1682226"/>
                  </a:lnTo>
                  <a:lnTo>
                    <a:pt x="4885636" y="1675520"/>
                  </a:lnTo>
                  <a:lnTo>
                    <a:pt x="4900066" y="1668780"/>
                  </a:lnTo>
                  <a:lnTo>
                    <a:pt x="4938535" y="1649616"/>
                  </a:lnTo>
                  <a:lnTo>
                    <a:pt x="4976647" y="1621821"/>
                  </a:lnTo>
                  <a:lnTo>
                    <a:pt x="5014937" y="1578471"/>
                  </a:lnTo>
                  <a:lnTo>
                    <a:pt x="5040464" y="1537886"/>
                  </a:lnTo>
                  <a:lnTo>
                    <a:pt x="5065991" y="1489144"/>
                  </a:lnTo>
                  <a:lnTo>
                    <a:pt x="5091518" y="1432149"/>
                  </a:lnTo>
                  <a:lnTo>
                    <a:pt x="5104282" y="1404366"/>
                  </a:lnTo>
                  <a:lnTo>
                    <a:pt x="5117045" y="1379075"/>
                  </a:lnTo>
                  <a:lnTo>
                    <a:pt x="5129809" y="1355010"/>
                  </a:lnTo>
                  <a:lnTo>
                    <a:pt x="5142572" y="1329874"/>
                  </a:lnTo>
                  <a:lnTo>
                    <a:pt x="5155336" y="1301369"/>
                  </a:lnTo>
                  <a:lnTo>
                    <a:pt x="5168080" y="1264249"/>
                  </a:lnTo>
                  <a:lnTo>
                    <a:pt x="5180799" y="1221295"/>
                  </a:lnTo>
                  <a:lnTo>
                    <a:pt x="5193519" y="1182246"/>
                  </a:lnTo>
                  <a:lnTo>
                    <a:pt x="5206263" y="1156843"/>
                  </a:lnTo>
                  <a:lnTo>
                    <a:pt x="5219026" y="1150935"/>
                  </a:lnTo>
                  <a:lnTo>
                    <a:pt x="5231790" y="1158255"/>
                  </a:lnTo>
                  <a:lnTo>
                    <a:pt x="5244553" y="1170362"/>
                  </a:lnTo>
                  <a:lnTo>
                    <a:pt x="5257317" y="1178814"/>
                  </a:lnTo>
                  <a:lnTo>
                    <a:pt x="5270080" y="1182127"/>
                  </a:lnTo>
                  <a:lnTo>
                    <a:pt x="5282844" y="1184465"/>
                  </a:lnTo>
                  <a:lnTo>
                    <a:pt x="5295607" y="1186136"/>
                  </a:lnTo>
                  <a:lnTo>
                    <a:pt x="5308371" y="1187450"/>
                  </a:lnTo>
                  <a:lnTo>
                    <a:pt x="5321134" y="1186650"/>
                  </a:lnTo>
                  <a:lnTo>
                    <a:pt x="5333898" y="1184195"/>
                  </a:lnTo>
                  <a:lnTo>
                    <a:pt x="5346661" y="1183717"/>
                  </a:lnTo>
                  <a:lnTo>
                    <a:pt x="5359425" y="1188847"/>
                  </a:lnTo>
                  <a:lnTo>
                    <a:pt x="5372188" y="1204894"/>
                  </a:lnTo>
                  <a:lnTo>
                    <a:pt x="5384952" y="1228455"/>
                  </a:lnTo>
                  <a:lnTo>
                    <a:pt x="5397715" y="1250086"/>
                  </a:lnTo>
                  <a:lnTo>
                    <a:pt x="5410479" y="1260348"/>
                  </a:lnTo>
                  <a:lnTo>
                    <a:pt x="5423242" y="1253573"/>
                  </a:lnTo>
                  <a:lnTo>
                    <a:pt x="5436006" y="1235773"/>
                  </a:lnTo>
                  <a:lnTo>
                    <a:pt x="5448769" y="1215306"/>
                  </a:lnTo>
                  <a:lnTo>
                    <a:pt x="5461533" y="1200531"/>
                  </a:lnTo>
                  <a:lnTo>
                    <a:pt x="5499823" y="1188029"/>
                  </a:lnTo>
                  <a:lnTo>
                    <a:pt x="5525350" y="1186080"/>
                  </a:lnTo>
                  <a:lnTo>
                    <a:pt x="5538114" y="1186688"/>
                  </a:lnTo>
                  <a:lnTo>
                    <a:pt x="5550877" y="1187580"/>
                  </a:lnTo>
                  <a:lnTo>
                    <a:pt x="5563641" y="1187831"/>
                  </a:lnTo>
                  <a:lnTo>
                    <a:pt x="5601931" y="1185348"/>
                  </a:lnTo>
                  <a:lnTo>
                    <a:pt x="5640222" y="1179544"/>
                  </a:lnTo>
                  <a:lnTo>
                    <a:pt x="5678512" y="1167874"/>
                  </a:lnTo>
                  <a:lnTo>
                    <a:pt x="5716803" y="1148461"/>
                  </a:lnTo>
                  <a:lnTo>
                    <a:pt x="5729547" y="1141636"/>
                  </a:lnTo>
                  <a:lnTo>
                    <a:pt x="5767730" y="1117473"/>
                  </a:lnTo>
                  <a:lnTo>
                    <a:pt x="5806020" y="1079432"/>
                  </a:lnTo>
                  <a:lnTo>
                    <a:pt x="5818784" y="1066038"/>
                  </a:lnTo>
                  <a:lnTo>
                    <a:pt x="5831547" y="1052923"/>
                  </a:lnTo>
                  <a:lnTo>
                    <a:pt x="5844311" y="1039606"/>
                  </a:lnTo>
                  <a:lnTo>
                    <a:pt x="5857074" y="1026550"/>
                  </a:lnTo>
                  <a:lnTo>
                    <a:pt x="5895365" y="991616"/>
                  </a:lnTo>
                  <a:lnTo>
                    <a:pt x="5933655" y="962818"/>
                  </a:lnTo>
                  <a:lnTo>
                    <a:pt x="5971946" y="941959"/>
                  </a:lnTo>
                  <a:lnTo>
                    <a:pt x="6010236" y="935726"/>
                  </a:lnTo>
                  <a:lnTo>
                    <a:pt x="6023000" y="934212"/>
                  </a:lnTo>
                  <a:lnTo>
                    <a:pt x="6035763" y="932037"/>
                  </a:lnTo>
                  <a:lnTo>
                    <a:pt x="6048527" y="929767"/>
                  </a:lnTo>
                  <a:lnTo>
                    <a:pt x="6061290" y="927496"/>
                  </a:lnTo>
                  <a:lnTo>
                    <a:pt x="6074054" y="925322"/>
                  </a:lnTo>
                  <a:lnTo>
                    <a:pt x="6086817" y="923520"/>
                  </a:lnTo>
                  <a:lnTo>
                    <a:pt x="6099581" y="921956"/>
                  </a:lnTo>
                  <a:lnTo>
                    <a:pt x="6112344" y="920107"/>
                  </a:lnTo>
                  <a:lnTo>
                    <a:pt x="6125108" y="917448"/>
                  </a:lnTo>
                  <a:lnTo>
                    <a:pt x="6137871" y="913556"/>
                  </a:lnTo>
                  <a:lnTo>
                    <a:pt x="6150635" y="908891"/>
                  </a:lnTo>
                  <a:lnTo>
                    <a:pt x="6163398" y="903964"/>
                  </a:lnTo>
                  <a:lnTo>
                    <a:pt x="6176162" y="899287"/>
                  </a:lnTo>
                  <a:lnTo>
                    <a:pt x="6188925" y="895179"/>
                  </a:lnTo>
                  <a:lnTo>
                    <a:pt x="6201689" y="891381"/>
                  </a:lnTo>
                  <a:lnTo>
                    <a:pt x="6214452" y="887249"/>
                  </a:lnTo>
                  <a:lnTo>
                    <a:pt x="6252743" y="869219"/>
                  </a:lnTo>
                  <a:lnTo>
                    <a:pt x="6291014" y="841380"/>
                  </a:lnTo>
                  <a:lnTo>
                    <a:pt x="6316453" y="815881"/>
                  </a:lnTo>
                  <a:lnTo>
                    <a:pt x="6329197" y="802894"/>
                  </a:lnTo>
                  <a:lnTo>
                    <a:pt x="6367487" y="764192"/>
                  </a:lnTo>
                  <a:lnTo>
                    <a:pt x="6405778" y="723630"/>
                  </a:lnTo>
                  <a:lnTo>
                    <a:pt x="6418541" y="709820"/>
                  </a:lnTo>
                  <a:lnTo>
                    <a:pt x="6431305" y="696213"/>
                  </a:lnTo>
                  <a:lnTo>
                    <a:pt x="6469595" y="656476"/>
                  </a:lnTo>
                  <a:lnTo>
                    <a:pt x="6507886" y="620506"/>
                  </a:lnTo>
                  <a:lnTo>
                    <a:pt x="6533413" y="598170"/>
                  </a:lnTo>
                  <a:lnTo>
                    <a:pt x="6546176" y="586513"/>
                  </a:lnTo>
                  <a:lnTo>
                    <a:pt x="6584467" y="553974"/>
                  </a:lnTo>
                  <a:lnTo>
                    <a:pt x="6622757" y="536543"/>
                  </a:lnTo>
                  <a:lnTo>
                    <a:pt x="6635521" y="530860"/>
                  </a:lnTo>
                  <a:lnTo>
                    <a:pt x="6648445" y="523726"/>
                  </a:lnTo>
                  <a:lnTo>
                    <a:pt x="6661477" y="515985"/>
                  </a:lnTo>
                  <a:lnTo>
                    <a:pt x="6674294" y="508410"/>
                  </a:lnTo>
                  <a:lnTo>
                    <a:pt x="6686575" y="501776"/>
                  </a:lnTo>
                  <a:lnTo>
                    <a:pt x="6697652" y="496758"/>
                  </a:lnTo>
                  <a:lnTo>
                    <a:pt x="6707943" y="492775"/>
                  </a:lnTo>
                  <a:lnTo>
                    <a:pt x="6718472" y="488721"/>
                  </a:lnTo>
                  <a:lnTo>
                    <a:pt x="6730263" y="483488"/>
                  </a:lnTo>
                  <a:lnTo>
                    <a:pt x="6743999" y="477303"/>
                  </a:lnTo>
                  <a:lnTo>
                    <a:pt x="6758997" y="470582"/>
                  </a:lnTo>
                  <a:lnTo>
                    <a:pt x="6774233" y="462504"/>
                  </a:lnTo>
                  <a:lnTo>
                    <a:pt x="6788683" y="452247"/>
                  </a:lnTo>
                  <a:lnTo>
                    <a:pt x="6801929" y="438701"/>
                  </a:lnTo>
                  <a:lnTo>
                    <a:pt x="6814639" y="422655"/>
                  </a:lnTo>
                  <a:lnTo>
                    <a:pt x="6827134" y="405848"/>
                  </a:lnTo>
                  <a:lnTo>
                    <a:pt x="6839737" y="390017"/>
                  </a:lnTo>
                  <a:lnTo>
                    <a:pt x="6852427" y="375918"/>
                  </a:lnTo>
                  <a:lnTo>
                    <a:pt x="6865153" y="362473"/>
                  </a:lnTo>
                  <a:lnTo>
                    <a:pt x="6877902" y="348958"/>
                  </a:lnTo>
                  <a:lnTo>
                    <a:pt x="6890664" y="334645"/>
                  </a:lnTo>
                  <a:lnTo>
                    <a:pt x="6903427" y="319089"/>
                  </a:lnTo>
                  <a:lnTo>
                    <a:pt x="6916191" y="302783"/>
                  </a:lnTo>
                  <a:lnTo>
                    <a:pt x="6928954" y="286406"/>
                  </a:lnTo>
                  <a:lnTo>
                    <a:pt x="6941718" y="270637"/>
                  </a:lnTo>
                  <a:lnTo>
                    <a:pt x="6967245" y="240045"/>
                  </a:lnTo>
                  <a:lnTo>
                    <a:pt x="7005535" y="202057"/>
                  </a:lnTo>
                  <a:lnTo>
                    <a:pt x="7043826" y="176911"/>
                  </a:lnTo>
                  <a:lnTo>
                    <a:pt x="7082116" y="161230"/>
                  </a:lnTo>
                  <a:lnTo>
                    <a:pt x="7120407" y="148907"/>
                  </a:lnTo>
                  <a:lnTo>
                    <a:pt x="7133170" y="145149"/>
                  </a:lnTo>
                  <a:lnTo>
                    <a:pt x="7145934" y="141224"/>
                  </a:lnTo>
                  <a:lnTo>
                    <a:pt x="7184224" y="128883"/>
                  </a:lnTo>
                  <a:lnTo>
                    <a:pt x="7222515" y="113871"/>
                  </a:lnTo>
                  <a:lnTo>
                    <a:pt x="7260805" y="94533"/>
                  </a:lnTo>
                  <a:lnTo>
                    <a:pt x="7299096" y="69976"/>
                  </a:lnTo>
                  <a:lnTo>
                    <a:pt x="7337386" y="43759"/>
                  </a:lnTo>
                  <a:lnTo>
                    <a:pt x="7350150" y="34925"/>
                  </a:lnTo>
                  <a:lnTo>
                    <a:pt x="7362913" y="26181"/>
                  </a:lnTo>
                  <a:lnTo>
                    <a:pt x="7375677" y="17462"/>
                  </a:lnTo>
                  <a:lnTo>
                    <a:pt x="7388440" y="8743"/>
                  </a:lnTo>
                  <a:lnTo>
                    <a:pt x="7401204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73429" y="3525773"/>
              <a:ext cx="7400925" cy="1245235"/>
            </a:xfrm>
            <a:custGeom>
              <a:avLst/>
              <a:gdLst/>
              <a:ahLst/>
              <a:cxnLst/>
              <a:rect l="l" t="t" r="r" b="b"/>
              <a:pathLst>
                <a:path w="7400925" h="1245235">
                  <a:moveTo>
                    <a:pt x="0" y="1168908"/>
                  </a:moveTo>
                  <a:lnTo>
                    <a:pt x="50292" y="1159764"/>
                  </a:lnTo>
                  <a:lnTo>
                    <a:pt x="102107" y="1159764"/>
                  </a:lnTo>
                  <a:lnTo>
                    <a:pt x="152400" y="1159764"/>
                  </a:lnTo>
                  <a:lnTo>
                    <a:pt x="204216" y="1167383"/>
                  </a:lnTo>
                  <a:lnTo>
                    <a:pt x="254508" y="1170432"/>
                  </a:lnTo>
                  <a:lnTo>
                    <a:pt x="306323" y="1182624"/>
                  </a:lnTo>
                  <a:lnTo>
                    <a:pt x="356616" y="1171956"/>
                  </a:lnTo>
                  <a:lnTo>
                    <a:pt x="408432" y="1144524"/>
                  </a:lnTo>
                  <a:lnTo>
                    <a:pt x="458723" y="1129283"/>
                  </a:lnTo>
                  <a:lnTo>
                    <a:pt x="510539" y="1098803"/>
                  </a:lnTo>
                  <a:lnTo>
                    <a:pt x="560832" y="1072895"/>
                  </a:lnTo>
                  <a:lnTo>
                    <a:pt x="612648" y="1080515"/>
                  </a:lnTo>
                  <a:lnTo>
                    <a:pt x="662940" y="1088136"/>
                  </a:lnTo>
                  <a:lnTo>
                    <a:pt x="714756" y="1100327"/>
                  </a:lnTo>
                  <a:lnTo>
                    <a:pt x="765048" y="1120139"/>
                  </a:lnTo>
                  <a:lnTo>
                    <a:pt x="816863" y="1132332"/>
                  </a:lnTo>
                  <a:lnTo>
                    <a:pt x="861059" y="1143000"/>
                  </a:lnTo>
                  <a:lnTo>
                    <a:pt x="918971" y="1138427"/>
                  </a:lnTo>
                  <a:lnTo>
                    <a:pt x="969263" y="1159764"/>
                  </a:lnTo>
                  <a:lnTo>
                    <a:pt x="1021080" y="1164336"/>
                  </a:lnTo>
                  <a:lnTo>
                    <a:pt x="1071371" y="1156715"/>
                  </a:lnTo>
                  <a:lnTo>
                    <a:pt x="1123188" y="1159764"/>
                  </a:lnTo>
                  <a:lnTo>
                    <a:pt x="1173480" y="1152144"/>
                  </a:lnTo>
                  <a:lnTo>
                    <a:pt x="1225295" y="1161288"/>
                  </a:lnTo>
                  <a:lnTo>
                    <a:pt x="1275588" y="1185671"/>
                  </a:lnTo>
                  <a:lnTo>
                    <a:pt x="1327403" y="1213103"/>
                  </a:lnTo>
                  <a:lnTo>
                    <a:pt x="1377695" y="1229868"/>
                  </a:lnTo>
                  <a:lnTo>
                    <a:pt x="1429512" y="1245108"/>
                  </a:lnTo>
                  <a:lnTo>
                    <a:pt x="1479803" y="1245108"/>
                  </a:lnTo>
                  <a:lnTo>
                    <a:pt x="1524000" y="1219200"/>
                  </a:lnTo>
                  <a:lnTo>
                    <a:pt x="1581912" y="1153668"/>
                  </a:lnTo>
                  <a:lnTo>
                    <a:pt x="1633727" y="1086612"/>
                  </a:lnTo>
                  <a:lnTo>
                    <a:pt x="1684020" y="1024127"/>
                  </a:lnTo>
                  <a:lnTo>
                    <a:pt x="1735836" y="982980"/>
                  </a:lnTo>
                  <a:lnTo>
                    <a:pt x="1786127" y="972312"/>
                  </a:lnTo>
                  <a:lnTo>
                    <a:pt x="1837944" y="960119"/>
                  </a:lnTo>
                  <a:lnTo>
                    <a:pt x="1888236" y="960119"/>
                  </a:lnTo>
                  <a:lnTo>
                    <a:pt x="1940052" y="950976"/>
                  </a:lnTo>
                  <a:lnTo>
                    <a:pt x="1990344" y="941832"/>
                  </a:lnTo>
                  <a:lnTo>
                    <a:pt x="2042159" y="917448"/>
                  </a:lnTo>
                  <a:lnTo>
                    <a:pt x="2092452" y="891539"/>
                  </a:lnTo>
                  <a:lnTo>
                    <a:pt x="2144268" y="871727"/>
                  </a:lnTo>
                  <a:lnTo>
                    <a:pt x="2194560" y="827532"/>
                  </a:lnTo>
                  <a:lnTo>
                    <a:pt x="2246376" y="771144"/>
                  </a:lnTo>
                  <a:lnTo>
                    <a:pt x="2296668" y="758951"/>
                  </a:lnTo>
                  <a:lnTo>
                    <a:pt x="2348484" y="743712"/>
                  </a:lnTo>
                  <a:lnTo>
                    <a:pt x="2398776" y="752856"/>
                  </a:lnTo>
                  <a:lnTo>
                    <a:pt x="2450592" y="777239"/>
                  </a:lnTo>
                  <a:lnTo>
                    <a:pt x="2500884" y="758951"/>
                  </a:lnTo>
                  <a:lnTo>
                    <a:pt x="2552699" y="754380"/>
                  </a:lnTo>
                  <a:lnTo>
                    <a:pt x="2602992" y="755903"/>
                  </a:lnTo>
                  <a:lnTo>
                    <a:pt x="2647187" y="780288"/>
                  </a:lnTo>
                  <a:lnTo>
                    <a:pt x="2705099" y="800100"/>
                  </a:lnTo>
                  <a:lnTo>
                    <a:pt x="2756916" y="812292"/>
                  </a:lnTo>
                  <a:lnTo>
                    <a:pt x="2807208" y="822959"/>
                  </a:lnTo>
                  <a:lnTo>
                    <a:pt x="2859023" y="826007"/>
                  </a:lnTo>
                  <a:lnTo>
                    <a:pt x="2909316" y="847344"/>
                  </a:lnTo>
                  <a:lnTo>
                    <a:pt x="2961132" y="879348"/>
                  </a:lnTo>
                  <a:lnTo>
                    <a:pt x="3011423" y="922019"/>
                  </a:lnTo>
                  <a:lnTo>
                    <a:pt x="3063240" y="934212"/>
                  </a:lnTo>
                  <a:lnTo>
                    <a:pt x="3113532" y="912876"/>
                  </a:lnTo>
                  <a:lnTo>
                    <a:pt x="3165347" y="896112"/>
                  </a:lnTo>
                  <a:lnTo>
                    <a:pt x="3215640" y="876300"/>
                  </a:lnTo>
                  <a:lnTo>
                    <a:pt x="3265932" y="874776"/>
                  </a:lnTo>
                  <a:lnTo>
                    <a:pt x="3317748" y="883919"/>
                  </a:lnTo>
                  <a:lnTo>
                    <a:pt x="3368040" y="876300"/>
                  </a:lnTo>
                  <a:lnTo>
                    <a:pt x="3419856" y="867156"/>
                  </a:lnTo>
                  <a:lnTo>
                    <a:pt x="3464052" y="851915"/>
                  </a:lnTo>
                  <a:lnTo>
                    <a:pt x="3521964" y="836676"/>
                  </a:lnTo>
                  <a:lnTo>
                    <a:pt x="3572256" y="835151"/>
                  </a:lnTo>
                  <a:lnTo>
                    <a:pt x="3608832" y="816863"/>
                  </a:lnTo>
                  <a:lnTo>
                    <a:pt x="3674364" y="810768"/>
                  </a:lnTo>
                  <a:lnTo>
                    <a:pt x="3726180" y="801624"/>
                  </a:lnTo>
                  <a:lnTo>
                    <a:pt x="3776472" y="774192"/>
                  </a:lnTo>
                  <a:lnTo>
                    <a:pt x="3828288" y="781812"/>
                  </a:lnTo>
                  <a:lnTo>
                    <a:pt x="3878580" y="778763"/>
                  </a:lnTo>
                  <a:lnTo>
                    <a:pt x="3930396" y="778763"/>
                  </a:lnTo>
                  <a:lnTo>
                    <a:pt x="3980688" y="794003"/>
                  </a:lnTo>
                  <a:lnTo>
                    <a:pt x="4032504" y="784859"/>
                  </a:lnTo>
                  <a:lnTo>
                    <a:pt x="4082796" y="803148"/>
                  </a:lnTo>
                  <a:lnTo>
                    <a:pt x="4105656" y="815339"/>
                  </a:lnTo>
                  <a:lnTo>
                    <a:pt x="4184904" y="833627"/>
                  </a:lnTo>
                  <a:lnTo>
                    <a:pt x="4236720" y="833627"/>
                  </a:lnTo>
                  <a:lnTo>
                    <a:pt x="4287012" y="833627"/>
                  </a:lnTo>
                  <a:lnTo>
                    <a:pt x="4338828" y="832103"/>
                  </a:lnTo>
                  <a:lnTo>
                    <a:pt x="4389120" y="829056"/>
                  </a:lnTo>
                  <a:lnTo>
                    <a:pt x="4440936" y="839724"/>
                  </a:lnTo>
                  <a:lnTo>
                    <a:pt x="4491228" y="835151"/>
                  </a:lnTo>
                  <a:lnTo>
                    <a:pt x="4543044" y="836676"/>
                  </a:lnTo>
                  <a:lnTo>
                    <a:pt x="4593336" y="832103"/>
                  </a:lnTo>
                  <a:lnTo>
                    <a:pt x="4645152" y="830580"/>
                  </a:lnTo>
                  <a:lnTo>
                    <a:pt x="4695444" y="830580"/>
                  </a:lnTo>
                  <a:lnTo>
                    <a:pt x="4747260" y="821436"/>
                  </a:lnTo>
                  <a:lnTo>
                    <a:pt x="4797552" y="800100"/>
                  </a:lnTo>
                  <a:lnTo>
                    <a:pt x="4841748" y="778763"/>
                  </a:lnTo>
                  <a:lnTo>
                    <a:pt x="4899660" y="752856"/>
                  </a:lnTo>
                  <a:lnTo>
                    <a:pt x="4951476" y="726948"/>
                  </a:lnTo>
                  <a:lnTo>
                    <a:pt x="5001768" y="661415"/>
                  </a:lnTo>
                  <a:lnTo>
                    <a:pt x="5053584" y="547115"/>
                  </a:lnTo>
                  <a:lnTo>
                    <a:pt x="5103876" y="391668"/>
                  </a:lnTo>
                  <a:lnTo>
                    <a:pt x="5155692" y="246887"/>
                  </a:lnTo>
                  <a:lnTo>
                    <a:pt x="5205984" y="39624"/>
                  </a:lnTo>
                  <a:lnTo>
                    <a:pt x="5257800" y="25908"/>
                  </a:lnTo>
                  <a:lnTo>
                    <a:pt x="5308092" y="12191"/>
                  </a:lnTo>
                  <a:lnTo>
                    <a:pt x="5359908" y="0"/>
                  </a:lnTo>
                  <a:lnTo>
                    <a:pt x="5410200" y="128015"/>
                  </a:lnTo>
                  <a:lnTo>
                    <a:pt x="5462016" y="117348"/>
                  </a:lnTo>
                  <a:lnTo>
                    <a:pt x="5512308" y="163068"/>
                  </a:lnTo>
                  <a:lnTo>
                    <a:pt x="5564124" y="228600"/>
                  </a:lnTo>
                  <a:lnTo>
                    <a:pt x="5614416" y="297180"/>
                  </a:lnTo>
                  <a:lnTo>
                    <a:pt x="5666232" y="384048"/>
                  </a:lnTo>
                  <a:lnTo>
                    <a:pt x="5716524" y="463295"/>
                  </a:lnTo>
                  <a:lnTo>
                    <a:pt x="5768340" y="525780"/>
                  </a:lnTo>
                  <a:lnTo>
                    <a:pt x="5818632" y="554736"/>
                  </a:lnTo>
                  <a:lnTo>
                    <a:pt x="5870448" y="559307"/>
                  </a:lnTo>
                  <a:lnTo>
                    <a:pt x="5920740" y="557783"/>
                  </a:lnTo>
                  <a:lnTo>
                    <a:pt x="5972556" y="565403"/>
                  </a:lnTo>
                  <a:lnTo>
                    <a:pt x="6022848" y="580644"/>
                  </a:lnTo>
                  <a:lnTo>
                    <a:pt x="6074664" y="603503"/>
                  </a:lnTo>
                  <a:lnTo>
                    <a:pt x="6124956" y="633983"/>
                  </a:lnTo>
                  <a:lnTo>
                    <a:pt x="6176772" y="664463"/>
                  </a:lnTo>
                  <a:lnTo>
                    <a:pt x="6227064" y="679703"/>
                  </a:lnTo>
                  <a:lnTo>
                    <a:pt x="6278880" y="681227"/>
                  </a:lnTo>
                  <a:lnTo>
                    <a:pt x="6329172" y="682751"/>
                  </a:lnTo>
                  <a:lnTo>
                    <a:pt x="6380988" y="652271"/>
                  </a:lnTo>
                  <a:lnTo>
                    <a:pt x="6431280" y="620268"/>
                  </a:lnTo>
                  <a:lnTo>
                    <a:pt x="6483096" y="588263"/>
                  </a:lnTo>
                  <a:lnTo>
                    <a:pt x="6533388" y="566927"/>
                  </a:lnTo>
                  <a:lnTo>
                    <a:pt x="6583680" y="573024"/>
                  </a:lnTo>
                  <a:lnTo>
                    <a:pt x="6635496" y="620268"/>
                  </a:lnTo>
                  <a:lnTo>
                    <a:pt x="6685788" y="670559"/>
                  </a:lnTo>
                  <a:lnTo>
                    <a:pt x="6729984" y="704088"/>
                  </a:lnTo>
                  <a:lnTo>
                    <a:pt x="6787896" y="733044"/>
                  </a:lnTo>
                  <a:lnTo>
                    <a:pt x="6839712" y="726948"/>
                  </a:lnTo>
                  <a:lnTo>
                    <a:pt x="6890004" y="717803"/>
                  </a:lnTo>
                  <a:lnTo>
                    <a:pt x="6941820" y="736092"/>
                  </a:lnTo>
                  <a:lnTo>
                    <a:pt x="6992112" y="772668"/>
                  </a:lnTo>
                  <a:lnTo>
                    <a:pt x="7043928" y="804671"/>
                  </a:lnTo>
                  <a:lnTo>
                    <a:pt x="7094220" y="839724"/>
                  </a:lnTo>
                  <a:lnTo>
                    <a:pt x="7146036" y="861059"/>
                  </a:lnTo>
                  <a:lnTo>
                    <a:pt x="7196328" y="871727"/>
                  </a:lnTo>
                  <a:lnTo>
                    <a:pt x="7248144" y="897636"/>
                  </a:lnTo>
                  <a:lnTo>
                    <a:pt x="7298436" y="920495"/>
                  </a:lnTo>
                  <a:lnTo>
                    <a:pt x="7350252" y="937259"/>
                  </a:lnTo>
                  <a:lnTo>
                    <a:pt x="7400544" y="957071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73429" y="2942081"/>
              <a:ext cx="7400925" cy="1828800"/>
            </a:xfrm>
            <a:custGeom>
              <a:avLst/>
              <a:gdLst/>
              <a:ahLst/>
              <a:cxnLst/>
              <a:rect l="l" t="t" r="r" b="b"/>
              <a:pathLst>
                <a:path w="7400925" h="1828800">
                  <a:moveTo>
                    <a:pt x="0" y="1752599"/>
                  </a:moveTo>
                  <a:lnTo>
                    <a:pt x="50292" y="1743455"/>
                  </a:lnTo>
                  <a:lnTo>
                    <a:pt x="102107" y="1743455"/>
                  </a:lnTo>
                  <a:lnTo>
                    <a:pt x="152400" y="1743455"/>
                  </a:lnTo>
                  <a:lnTo>
                    <a:pt x="204216" y="1751075"/>
                  </a:lnTo>
                  <a:lnTo>
                    <a:pt x="254508" y="1754123"/>
                  </a:lnTo>
                  <a:lnTo>
                    <a:pt x="306323" y="1766315"/>
                  </a:lnTo>
                  <a:lnTo>
                    <a:pt x="356616" y="1755647"/>
                  </a:lnTo>
                  <a:lnTo>
                    <a:pt x="408432" y="1728215"/>
                  </a:lnTo>
                  <a:lnTo>
                    <a:pt x="458723" y="1712975"/>
                  </a:lnTo>
                  <a:lnTo>
                    <a:pt x="510539" y="1682495"/>
                  </a:lnTo>
                  <a:lnTo>
                    <a:pt x="560832" y="1656587"/>
                  </a:lnTo>
                  <a:lnTo>
                    <a:pt x="612648" y="1664207"/>
                  </a:lnTo>
                  <a:lnTo>
                    <a:pt x="662940" y="1671827"/>
                  </a:lnTo>
                  <a:lnTo>
                    <a:pt x="714756" y="1684019"/>
                  </a:lnTo>
                  <a:lnTo>
                    <a:pt x="765048" y="1703831"/>
                  </a:lnTo>
                  <a:lnTo>
                    <a:pt x="816863" y="1716023"/>
                  </a:lnTo>
                  <a:lnTo>
                    <a:pt x="861059" y="1726691"/>
                  </a:lnTo>
                  <a:lnTo>
                    <a:pt x="918971" y="1722119"/>
                  </a:lnTo>
                  <a:lnTo>
                    <a:pt x="969263" y="1743455"/>
                  </a:lnTo>
                  <a:lnTo>
                    <a:pt x="1021080" y="1748027"/>
                  </a:lnTo>
                  <a:lnTo>
                    <a:pt x="1071371" y="1740407"/>
                  </a:lnTo>
                  <a:lnTo>
                    <a:pt x="1123188" y="1743455"/>
                  </a:lnTo>
                  <a:lnTo>
                    <a:pt x="1173480" y="1735835"/>
                  </a:lnTo>
                  <a:lnTo>
                    <a:pt x="1225295" y="1744979"/>
                  </a:lnTo>
                  <a:lnTo>
                    <a:pt x="1275588" y="1769363"/>
                  </a:lnTo>
                  <a:lnTo>
                    <a:pt x="1327403" y="1796795"/>
                  </a:lnTo>
                  <a:lnTo>
                    <a:pt x="1377695" y="1813559"/>
                  </a:lnTo>
                  <a:lnTo>
                    <a:pt x="1429512" y="1828799"/>
                  </a:lnTo>
                  <a:lnTo>
                    <a:pt x="1479803" y="1828799"/>
                  </a:lnTo>
                  <a:lnTo>
                    <a:pt x="1524000" y="1802891"/>
                  </a:lnTo>
                  <a:lnTo>
                    <a:pt x="1581912" y="1737359"/>
                  </a:lnTo>
                  <a:lnTo>
                    <a:pt x="1633727" y="1670303"/>
                  </a:lnTo>
                  <a:lnTo>
                    <a:pt x="1684020" y="1607819"/>
                  </a:lnTo>
                  <a:lnTo>
                    <a:pt x="1735836" y="1566671"/>
                  </a:lnTo>
                  <a:lnTo>
                    <a:pt x="1786127" y="1556003"/>
                  </a:lnTo>
                  <a:lnTo>
                    <a:pt x="1837944" y="1543811"/>
                  </a:lnTo>
                  <a:lnTo>
                    <a:pt x="1888236" y="1543811"/>
                  </a:lnTo>
                  <a:lnTo>
                    <a:pt x="1940052" y="1534667"/>
                  </a:lnTo>
                  <a:lnTo>
                    <a:pt x="1990344" y="1525523"/>
                  </a:lnTo>
                  <a:lnTo>
                    <a:pt x="2042159" y="1501139"/>
                  </a:lnTo>
                  <a:lnTo>
                    <a:pt x="2092452" y="1475231"/>
                  </a:lnTo>
                  <a:lnTo>
                    <a:pt x="2144268" y="1455419"/>
                  </a:lnTo>
                  <a:lnTo>
                    <a:pt x="2194560" y="1411223"/>
                  </a:lnTo>
                  <a:lnTo>
                    <a:pt x="2246376" y="1354835"/>
                  </a:lnTo>
                  <a:lnTo>
                    <a:pt x="2296668" y="1342643"/>
                  </a:lnTo>
                  <a:lnTo>
                    <a:pt x="2348484" y="1327403"/>
                  </a:lnTo>
                  <a:lnTo>
                    <a:pt x="2398776" y="1336547"/>
                  </a:lnTo>
                  <a:lnTo>
                    <a:pt x="2450592" y="1360931"/>
                  </a:lnTo>
                  <a:lnTo>
                    <a:pt x="2500884" y="1342643"/>
                  </a:lnTo>
                  <a:lnTo>
                    <a:pt x="2552699" y="1338071"/>
                  </a:lnTo>
                  <a:lnTo>
                    <a:pt x="2602992" y="1339595"/>
                  </a:lnTo>
                  <a:lnTo>
                    <a:pt x="2647187" y="1363979"/>
                  </a:lnTo>
                  <a:lnTo>
                    <a:pt x="2705099" y="1383791"/>
                  </a:lnTo>
                  <a:lnTo>
                    <a:pt x="2756916" y="1395983"/>
                  </a:lnTo>
                  <a:lnTo>
                    <a:pt x="2807208" y="1406651"/>
                  </a:lnTo>
                  <a:lnTo>
                    <a:pt x="2859023" y="1409699"/>
                  </a:lnTo>
                  <a:lnTo>
                    <a:pt x="2909316" y="1431035"/>
                  </a:lnTo>
                  <a:lnTo>
                    <a:pt x="2961132" y="1463039"/>
                  </a:lnTo>
                  <a:lnTo>
                    <a:pt x="3011423" y="1505711"/>
                  </a:lnTo>
                  <a:lnTo>
                    <a:pt x="3063240" y="1517903"/>
                  </a:lnTo>
                  <a:lnTo>
                    <a:pt x="3113532" y="1496567"/>
                  </a:lnTo>
                  <a:lnTo>
                    <a:pt x="3165347" y="1479803"/>
                  </a:lnTo>
                  <a:lnTo>
                    <a:pt x="3215640" y="1459991"/>
                  </a:lnTo>
                  <a:lnTo>
                    <a:pt x="3265932" y="1458467"/>
                  </a:lnTo>
                  <a:lnTo>
                    <a:pt x="3317748" y="1467611"/>
                  </a:lnTo>
                  <a:lnTo>
                    <a:pt x="3368040" y="1459991"/>
                  </a:lnTo>
                  <a:lnTo>
                    <a:pt x="3419856" y="1450847"/>
                  </a:lnTo>
                  <a:lnTo>
                    <a:pt x="3464052" y="1435607"/>
                  </a:lnTo>
                  <a:lnTo>
                    <a:pt x="3521964" y="1420367"/>
                  </a:lnTo>
                  <a:lnTo>
                    <a:pt x="3572256" y="1418843"/>
                  </a:lnTo>
                  <a:lnTo>
                    <a:pt x="3608832" y="1400555"/>
                  </a:lnTo>
                  <a:lnTo>
                    <a:pt x="3674364" y="1394459"/>
                  </a:lnTo>
                  <a:lnTo>
                    <a:pt x="3726180" y="1385315"/>
                  </a:lnTo>
                  <a:lnTo>
                    <a:pt x="3776472" y="1357883"/>
                  </a:lnTo>
                  <a:lnTo>
                    <a:pt x="3828288" y="1365503"/>
                  </a:lnTo>
                  <a:lnTo>
                    <a:pt x="3878580" y="1362455"/>
                  </a:lnTo>
                  <a:lnTo>
                    <a:pt x="3930396" y="1362455"/>
                  </a:lnTo>
                  <a:lnTo>
                    <a:pt x="3980688" y="1377695"/>
                  </a:lnTo>
                  <a:lnTo>
                    <a:pt x="4032504" y="1368551"/>
                  </a:lnTo>
                  <a:lnTo>
                    <a:pt x="4082796" y="1386839"/>
                  </a:lnTo>
                  <a:lnTo>
                    <a:pt x="4105656" y="1399031"/>
                  </a:lnTo>
                  <a:lnTo>
                    <a:pt x="4184904" y="1417319"/>
                  </a:lnTo>
                  <a:lnTo>
                    <a:pt x="4236720" y="1417319"/>
                  </a:lnTo>
                  <a:lnTo>
                    <a:pt x="4287012" y="1417319"/>
                  </a:lnTo>
                  <a:lnTo>
                    <a:pt x="4338828" y="1415795"/>
                  </a:lnTo>
                  <a:lnTo>
                    <a:pt x="4389120" y="1412747"/>
                  </a:lnTo>
                  <a:lnTo>
                    <a:pt x="4440936" y="1423415"/>
                  </a:lnTo>
                  <a:lnTo>
                    <a:pt x="4491228" y="1418843"/>
                  </a:lnTo>
                  <a:lnTo>
                    <a:pt x="4543044" y="1420367"/>
                  </a:lnTo>
                  <a:lnTo>
                    <a:pt x="4593336" y="1415795"/>
                  </a:lnTo>
                  <a:lnTo>
                    <a:pt x="4645152" y="1414271"/>
                  </a:lnTo>
                  <a:lnTo>
                    <a:pt x="4695444" y="1414271"/>
                  </a:lnTo>
                  <a:lnTo>
                    <a:pt x="4747260" y="1405127"/>
                  </a:lnTo>
                  <a:lnTo>
                    <a:pt x="4797552" y="1383791"/>
                  </a:lnTo>
                  <a:lnTo>
                    <a:pt x="4841748" y="1362455"/>
                  </a:lnTo>
                  <a:lnTo>
                    <a:pt x="4899660" y="1336547"/>
                  </a:lnTo>
                  <a:lnTo>
                    <a:pt x="4951476" y="1310639"/>
                  </a:lnTo>
                  <a:lnTo>
                    <a:pt x="5001768" y="1245107"/>
                  </a:lnTo>
                  <a:lnTo>
                    <a:pt x="5053584" y="1130807"/>
                  </a:lnTo>
                  <a:lnTo>
                    <a:pt x="5103876" y="975359"/>
                  </a:lnTo>
                  <a:lnTo>
                    <a:pt x="5155692" y="830579"/>
                  </a:lnTo>
                  <a:lnTo>
                    <a:pt x="5205984" y="623315"/>
                  </a:lnTo>
                  <a:lnTo>
                    <a:pt x="5257800" y="609600"/>
                  </a:lnTo>
                  <a:lnTo>
                    <a:pt x="5308092" y="595883"/>
                  </a:lnTo>
                  <a:lnTo>
                    <a:pt x="5359908" y="583691"/>
                  </a:lnTo>
                  <a:lnTo>
                    <a:pt x="5410200" y="711707"/>
                  </a:lnTo>
                  <a:lnTo>
                    <a:pt x="5462016" y="701039"/>
                  </a:lnTo>
                  <a:lnTo>
                    <a:pt x="5512308" y="746759"/>
                  </a:lnTo>
                  <a:lnTo>
                    <a:pt x="5564124" y="812291"/>
                  </a:lnTo>
                  <a:lnTo>
                    <a:pt x="5614416" y="880871"/>
                  </a:lnTo>
                  <a:lnTo>
                    <a:pt x="5666232" y="792479"/>
                  </a:lnTo>
                  <a:lnTo>
                    <a:pt x="5716524" y="681227"/>
                  </a:lnTo>
                  <a:lnTo>
                    <a:pt x="5768340" y="551688"/>
                  </a:lnTo>
                  <a:lnTo>
                    <a:pt x="5818632" y="393191"/>
                  </a:lnTo>
                  <a:lnTo>
                    <a:pt x="5870448" y="373379"/>
                  </a:lnTo>
                  <a:lnTo>
                    <a:pt x="5920740" y="353567"/>
                  </a:lnTo>
                  <a:lnTo>
                    <a:pt x="5972556" y="315467"/>
                  </a:lnTo>
                  <a:lnTo>
                    <a:pt x="6022848" y="277367"/>
                  </a:lnTo>
                  <a:lnTo>
                    <a:pt x="6074664" y="243839"/>
                  </a:lnTo>
                  <a:lnTo>
                    <a:pt x="6124956" y="219455"/>
                  </a:lnTo>
                  <a:lnTo>
                    <a:pt x="6176772" y="217931"/>
                  </a:lnTo>
                  <a:lnTo>
                    <a:pt x="6227064" y="210312"/>
                  </a:lnTo>
                  <a:lnTo>
                    <a:pt x="6278880" y="193547"/>
                  </a:lnTo>
                  <a:lnTo>
                    <a:pt x="6329172" y="182879"/>
                  </a:lnTo>
                  <a:lnTo>
                    <a:pt x="6380988" y="143255"/>
                  </a:lnTo>
                  <a:lnTo>
                    <a:pt x="6431280" y="97535"/>
                  </a:lnTo>
                  <a:lnTo>
                    <a:pt x="6483096" y="50291"/>
                  </a:lnTo>
                  <a:lnTo>
                    <a:pt x="6533388" y="10667"/>
                  </a:lnTo>
                  <a:lnTo>
                    <a:pt x="6583680" y="0"/>
                  </a:lnTo>
                  <a:lnTo>
                    <a:pt x="6635496" y="24383"/>
                  </a:lnTo>
                  <a:lnTo>
                    <a:pt x="6685788" y="56387"/>
                  </a:lnTo>
                  <a:lnTo>
                    <a:pt x="6729984" y="73151"/>
                  </a:lnTo>
                  <a:lnTo>
                    <a:pt x="6787896" y="89915"/>
                  </a:lnTo>
                  <a:lnTo>
                    <a:pt x="6839712" y="82295"/>
                  </a:lnTo>
                  <a:lnTo>
                    <a:pt x="6890004" y="65531"/>
                  </a:lnTo>
                  <a:lnTo>
                    <a:pt x="6941820" y="70103"/>
                  </a:lnTo>
                  <a:lnTo>
                    <a:pt x="6992112" y="89915"/>
                  </a:lnTo>
                  <a:lnTo>
                    <a:pt x="7043928" y="99059"/>
                  </a:lnTo>
                  <a:lnTo>
                    <a:pt x="7094220" y="103631"/>
                  </a:lnTo>
                  <a:lnTo>
                    <a:pt x="7146036" y="100583"/>
                  </a:lnTo>
                  <a:lnTo>
                    <a:pt x="7196328" y="91439"/>
                  </a:lnTo>
                  <a:lnTo>
                    <a:pt x="7248144" y="102107"/>
                  </a:lnTo>
                  <a:lnTo>
                    <a:pt x="7298436" y="114300"/>
                  </a:lnTo>
                  <a:lnTo>
                    <a:pt x="7350252" y="120395"/>
                  </a:lnTo>
                  <a:lnTo>
                    <a:pt x="7400544" y="129539"/>
                  </a:lnTo>
                </a:path>
              </a:pathLst>
            </a:custGeom>
            <a:ln w="38100">
              <a:solidFill>
                <a:srgbClr val="A3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437244" y="5476747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37244" y="5069585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37244" y="4661992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37244" y="4255389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37244" y="3848227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37244" y="3440938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37244" y="3033776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37244" y="2626614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33880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02220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78507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23007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53283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05219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97478" y="5678591"/>
            <a:ext cx="210185" cy="7004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2852" y="2598039"/>
            <a:ext cx="405765" cy="309499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spcBef>
                <a:spcPts val="3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9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43934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095038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4127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539411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980947" y="5678591"/>
            <a:ext cx="210185" cy="7004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85689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16092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92125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60465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36879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757466" y="5678746"/>
            <a:ext cx="20955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895970" y="4527295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53,6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895970" y="3115436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70,9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797545" y="2646375"/>
            <a:ext cx="46228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8.134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838961" y="2865120"/>
            <a:ext cx="176530" cy="504825"/>
            <a:chOff x="838961" y="2865120"/>
            <a:chExt cx="176530" cy="504825"/>
          </a:xfrm>
        </p:grpSpPr>
        <p:sp>
          <p:nvSpPr>
            <p:cNvPr id="42" name="object 42"/>
            <p:cNvSpPr/>
            <p:nvPr/>
          </p:nvSpPr>
          <p:spPr>
            <a:xfrm>
              <a:off x="838961" y="2884170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838961" y="3117342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849629" y="3350514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38100">
              <a:solidFill>
                <a:srgbClr val="A3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071778" y="2734563"/>
            <a:ext cx="2453640" cy="725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9575">
              <a:lnSpc>
                <a:spcPct val="127600"/>
              </a:lnSpc>
              <a:spcBef>
                <a:spcPts val="100"/>
              </a:spcBef>
            </a:pP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Toplam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mevduat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(milyar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TL)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YP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mevduat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(sağ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eksen)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YP+KKM mevduat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(sağ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eksen)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555675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007" y="1023873"/>
            <a:ext cx="8063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Ekim ayında </a:t>
            </a:r>
            <a:r>
              <a:rPr sz="1800" b="1" dirty="0">
                <a:latin typeface="Tahoma"/>
                <a:cs typeface="Tahoma"/>
              </a:rPr>
              <a:t>yabancı </a:t>
            </a:r>
            <a:r>
              <a:rPr sz="1800" b="1" spc="-5" dirty="0">
                <a:latin typeface="Tahoma"/>
                <a:cs typeface="Tahoma"/>
              </a:rPr>
              <a:t>para mevduatlar </a:t>
            </a:r>
            <a:r>
              <a:rPr sz="1800" b="1" dirty="0">
                <a:latin typeface="Tahoma"/>
                <a:cs typeface="Tahoma"/>
              </a:rPr>
              <a:t>243 </a:t>
            </a:r>
            <a:r>
              <a:rPr sz="1800" b="1" spc="-5" dirty="0">
                <a:latin typeface="Tahoma"/>
                <a:cs typeface="Tahoma"/>
              </a:rPr>
              <a:t>milyar dolar</a:t>
            </a:r>
            <a:r>
              <a:rPr sz="1800" b="1" spc="-3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seviyesindedir.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/>
              <a:t>Yabancı </a:t>
            </a:r>
            <a:r>
              <a:rPr sz="1800" dirty="0"/>
              <a:t>para </a:t>
            </a:r>
            <a:r>
              <a:rPr sz="1800" spc="-5" dirty="0"/>
              <a:t>mevduatların TL karşılığı </a:t>
            </a:r>
            <a:r>
              <a:rPr sz="1800" dirty="0"/>
              <a:t>ise </a:t>
            </a:r>
            <a:r>
              <a:rPr sz="1800" spc="-5" dirty="0"/>
              <a:t>son </a:t>
            </a:r>
            <a:r>
              <a:rPr sz="1800" dirty="0"/>
              <a:t>dört </a:t>
            </a:r>
            <a:r>
              <a:rPr sz="1800" spc="-5" dirty="0"/>
              <a:t>haftada %1,5</a:t>
            </a:r>
            <a:r>
              <a:rPr sz="1800" spc="135" dirty="0"/>
              <a:t> </a:t>
            </a:r>
            <a:r>
              <a:rPr sz="1800" spc="-5" dirty="0"/>
              <a:t>artmıştır.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4572" y="1982723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5624" y="2016632"/>
            <a:ext cx="70364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TL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YP mevduat (4 haftalık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hareketli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ortalama) 3 Ocak 2020 – 14 Ekim</a:t>
            </a:r>
            <a:r>
              <a:rPr sz="1600" spc="2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000" y="6391452"/>
            <a:ext cx="2491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8281" y="2534221"/>
            <a:ext cx="7748905" cy="2962275"/>
            <a:chOff x="728281" y="2534221"/>
            <a:chExt cx="7748905" cy="2962275"/>
          </a:xfrm>
        </p:grpSpPr>
        <p:sp>
          <p:nvSpPr>
            <p:cNvPr id="7" name="object 7"/>
            <p:cNvSpPr/>
            <p:nvPr/>
          </p:nvSpPr>
          <p:spPr>
            <a:xfrm>
              <a:off x="733044" y="2538983"/>
              <a:ext cx="7739380" cy="2952750"/>
            </a:xfrm>
            <a:custGeom>
              <a:avLst/>
              <a:gdLst/>
              <a:ahLst/>
              <a:cxnLst/>
              <a:rect l="l" t="t" r="r" b="b"/>
              <a:pathLst>
                <a:path w="7739380" h="2952750">
                  <a:moveTo>
                    <a:pt x="6330696" y="2901696"/>
                  </a:moveTo>
                  <a:lnTo>
                    <a:pt x="6330696" y="2952496"/>
                  </a:lnTo>
                </a:path>
                <a:path w="7739380" h="2952750">
                  <a:moveTo>
                    <a:pt x="3637788" y="2901696"/>
                  </a:moveTo>
                  <a:lnTo>
                    <a:pt x="3637788" y="2952496"/>
                  </a:lnTo>
                </a:path>
                <a:path w="7739380" h="2952750">
                  <a:moveTo>
                    <a:pt x="2302764" y="2901696"/>
                  </a:moveTo>
                  <a:lnTo>
                    <a:pt x="2302764" y="2952496"/>
                  </a:lnTo>
                </a:path>
                <a:path w="7739380" h="2952750">
                  <a:moveTo>
                    <a:pt x="943356" y="2901696"/>
                  </a:moveTo>
                  <a:lnTo>
                    <a:pt x="943356" y="2952496"/>
                  </a:lnTo>
                </a:path>
                <a:path w="7739380" h="2952750">
                  <a:moveTo>
                    <a:pt x="51815" y="2901696"/>
                  </a:moveTo>
                  <a:lnTo>
                    <a:pt x="51815" y="2952496"/>
                  </a:lnTo>
                </a:path>
                <a:path w="7739380" h="2952750">
                  <a:moveTo>
                    <a:pt x="51815" y="2901696"/>
                  </a:moveTo>
                  <a:lnTo>
                    <a:pt x="51815" y="0"/>
                  </a:lnTo>
                </a:path>
                <a:path w="7739380" h="2952750">
                  <a:moveTo>
                    <a:pt x="0" y="2901696"/>
                  </a:moveTo>
                  <a:lnTo>
                    <a:pt x="51815" y="2901696"/>
                  </a:lnTo>
                </a:path>
                <a:path w="7739380" h="2952750">
                  <a:moveTo>
                    <a:pt x="0" y="2538984"/>
                  </a:moveTo>
                  <a:lnTo>
                    <a:pt x="51815" y="2538984"/>
                  </a:lnTo>
                </a:path>
                <a:path w="7739380" h="2952750">
                  <a:moveTo>
                    <a:pt x="0" y="2176272"/>
                  </a:moveTo>
                  <a:lnTo>
                    <a:pt x="51815" y="2176272"/>
                  </a:lnTo>
                </a:path>
                <a:path w="7739380" h="2952750">
                  <a:moveTo>
                    <a:pt x="0" y="1813559"/>
                  </a:moveTo>
                  <a:lnTo>
                    <a:pt x="51815" y="1813559"/>
                  </a:lnTo>
                </a:path>
                <a:path w="7739380" h="2952750">
                  <a:moveTo>
                    <a:pt x="0" y="1450847"/>
                  </a:moveTo>
                  <a:lnTo>
                    <a:pt x="51815" y="1450847"/>
                  </a:lnTo>
                </a:path>
                <a:path w="7739380" h="2952750">
                  <a:moveTo>
                    <a:pt x="0" y="1088135"/>
                  </a:moveTo>
                  <a:lnTo>
                    <a:pt x="51815" y="1088135"/>
                  </a:lnTo>
                </a:path>
                <a:path w="7739380" h="2952750">
                  <a:moveTo>
                    <a:pt x="0" y="725424"/>
                  </a:moveTo>
                  <a:lnTo>
                    <a:pt x="51815" y="725424"/>
                  </a:lnTo>
                </a:path>
                <a:path w="7739380" h="2952750">
                  <a:moveTo>
                    <a:pt x="0" y="362712"/>
                  </a:moveTo>
                  <a:lnTo>
                    <a:pt x="51815" y="362712"/>
                  </a:lnTo>
                </a:path>
                <a:path w="7739380" h="2952750">
                  <a:moveTo>
                    <a:pt x="0" y="0"/>
                  </a:moveTo>
                  <a:lnTo>
                    <a:pt x="51815" y="0"/>
                  </a:lnTo>
                </a:path>
                <a:path w="7739380" h="2952750">
                  <a:moveTo>
                    <a:pt x="3188208" y="2901696"/>
                  </a:moveTo>
                  <a:lnTo>
                    <a:pt x="3188208" y="2952496"/>
                  </a:lnTo>
                </a:path>
                <a:path w="7739380" h="2952750">
                  <a:moveTo>
                    <a:pt x="2750820" y="2901696"/>
                  </a:moveTo>
                  <a:lnTo>
                    <a:pt x="2750820" y="2952496"/>
                  </a:lnTo>
                </a:path>
                <a:path w="7739380" h="2952750">
                  <a:moveTo>
                    <a:pt x="493775" y="2901696"/>
                  </a:moveTo>
                  <a:lnTo>
                    <a:pt x="493775" y="2952496"/>
                  </a:lnTo>
                </a:path>
                <a:path w="7739380" h="2952750">
                  <a:moveTo>
                    <a:pt x="1394460" y="2901696"/>
                  </a:moveTo>
                  <a:lnTo>
                    <a:pt x="1394460" y="2952496"/>
                  </a:lnTo>
                </a:path>
                <a:path w="7739380" h="2952750">
                  <a:moveTo>
                    <a:pt x="4088892" y="2901696"/>
                  </a:moveTo>
                  <a:lnTo>
                    <a:pt x="4088892" y="2952496"/>
                  </a:lnTo>
                </a:path>
                <a:path w="7739380" h="2952750">
                  <a:moveTo>
                    <a:pt x="1851660" y="2901696"/>
                  </a:moveTo>
                  <a:lnTo>
                    <a:pt x="1851660" y="2952496"/>
                  </a:lnTo>
                </a:path>
                <a:path w="7739380" h="2952750">
                  <a:moveTo>
                    <a:pt x="4546092" y="2901696"/>
                  </a:moveTo>
                  <a:lnTo>
                    <a:pt x="4546092" y="2952496"/>
                  </a:lnTo>
                </a:path>
                <a:path w="7739380" h="2952750">
                  <a:moveTo>
                    <a:pt x="4994148" y="2901696"/>
                  </a:moveTo>
                  <a:lnTo>
                    <a:pt x="4994148" y="2952496"/>
                  </a:lnTo>
                </a:path>
                <a:path w="7739380" h="2952750">
                  <a:moveTo>
                    <a:pt x="5445252" y="2901696"/>
                  </a:moveTo>
                  <a:lnTo>
                    <a:pt x="5445252" y="2952496"/>
                  </a:lnTo>
                </a:path>
                <a:path w="7739380" h="2952750">
                  <a:moveTo>
                    <a:pt x="5881115" y="2901696"/>
                  </a:moveTo>
                  <a:lnTo>
                    <a:pt x="5881115" y="2952496"/>
                  </a:lnTo>
                </a:path>
                <a:path w="7739380" h="2952750">
                  <a:moveTo>
                    <a:pt x="6780276" y="2901696"/>
                  </a:moveTo>
                  <a:lnTo>
                    <a:pt x="6780276" y="2952496"/>
                  </a:lnTo>
                </a:path>
                <a:path w="7739380" h="2952750">
                  <a:moveTo>
                    <a:pt x="7237476" y="2901696"/>
                  </a:moveTo>
                  <a:lnTo>
                    <a:pt x="7237476" y="2952496"/>
                  </a:lnTo>
                </a:path>
                <a:path w="7739380" h="2952750">
                  <a:moveTo>
                    <a:pt x="7688580" y="2901696"/>
                  </a:moveTo>
                  <a:lnTo>
                    <a:pt x="7688580" y="2952496"/>
                  </a:lnTo>
                </a:path>
                <a:path w="7739380" h="2952750">
                  <a:moveTo>
                    <a:pt x="7688580" y="2901696"/>
                  </a:moveTo>
                  <a:lnTo>
                    <a:pt x="7688580" y="0"/>
                  </a:lnTo>
                </a:path>
                <a:path w="7739380" h="2952750">
                  <a:moveTo>
                    <a:pt x="7688580" y="2901696"/>
                  </a:moveTo>
                  <a:lnTo>
                    <a:pt x="7738872" y="2901696"/>
                  </a:lnTo>
                </a:path>
                <a:path w="7739380" h="2952750">
                  <a:moveTo>
                    <a:pt x="7688580" y="2610611"/>
                  </a:moveTo>
                  <a:lnTo>
                    <a:pt x="7738872" y="2610611"/>
                  </a:lnTo>
                </a:path>
                <a:path w="7739380" h="2952750">
                  <a:moveTo>
                    <a:pt x="7688580" y="2321052"/>
                  </a:moveTo>
                  <a:lnTo>
                    <a:pt x="7738872" y="2321052"/>
                  </a:lnTo>
                </a:path>
                <a:path w="7739380" h="2952750">
                  <a:moveTo>
                    <a:pt x="7688580" y="2031491"/>
                  </a:moveTo>
                  <a:lnTo>
                    <a:pt x="7738872" y="2031491"/>
                  </a:lnTo>
                </a:path>
                <a:path w="7739380" h="2952750">
                  <a:moveTo>
                    <a:pt x="7688580" y="1740408"/>
                  </a:moveTo>
                  <a:lnTo>
                    <a:pt x="7738872" y="1740408"/>
                  </a:lnTo>
                </a:path>
                <a:path w="7739380" h="2952750">
                  <a:moveTo>
                    <a:pt x="7688580" y="1450847"/>
                  </a:moveTo>
                  <a:lnTo>
                    <a:pt x="7738872" y="1450847"/>
                  </a:lnTo>
                </a:path>
                <a:path w="7739380" h="2952750">
                  <a:moveTo>
                    <a:pt x="7688580" y="1159764"/>
                  </a:moveTo>
                  <a:lnTo>
                    <a:pt x="7738872" y="1159764"/>
                  </a:lnTo>
                </a:path>
                <a:path w="7739380" h="2952750">
                  <a:moveTo>
                    <a:pt x="7688580" y="870203"/>
                  </a:moveTo>
                  <a:lnTo>
                    <a:pt x="7738872" y="870203"/>
                  </a:lnTo>
                </a:path>
                <a:path w="7739380" h="2952750">
                  <a:moveTo>
                    <a:pt x="7688580" y="579119"/>
                  </a:moveTo>
                  <a:lnTo>
                    <a:pt x="7738872" y="579119"/>
                  </a:lnTo>
                </a:path>
                <a:path w="7739380" h="2952750">
                  <a:moveTo>
                    <a:pt x="7688580" y="289560"/>
                  </a:moveTo>
                  <a:lnTo>
                    <a:pt x="7738872" y="289560"/>
                  </a:lnTo>
                </a:path>
                <a:path w="7739380" h="2952750">
                  <a:moveTo>
                    <a:pt x="7688580" y="0"/>
                  </a:moveTo>
                  <a:lnTo>
                    <a:pt x="7738872" y="0"/>
                  </a:lnTo>
                </a:path>
                <a:path w="7739380" h="2952750">
                  <a:moveTo>
                    <a:pt x="51815" y="2901696"/>
                  </a:moveTo>
                  <a:lnTo>
                    <a:pt x="7688580" y="290169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99338" y="3131057"/>
              <a:ext cx="7489190" cy="2277110"/>
            </a:xfrm>
            <a:custGeom>
              <a:avLst/>
              <a:gdLst/>
              <a:ahLst/>
              <a:cxnLst/>
              <a:rect l="l" t="t" r="r" b="b"/>
              <a:pathLst>
                <a:path w="7489190" h="2277110">
                  <a:moveTo>
                    <a:pt x="0" y="2276855"/>
                  </a:moveTo>
                  <a:lnTo>
                    <a:pt x="51815" y="2275331"/>
                  </a:lnTo>
                  <a:lnTo>
                    <a:pt x="103631" y="2272283"/>
                  </a:lnTo>
                  <a:lnTo>
                    <a:pt x="153924" y="2270760"/>
                  </a:lnTo>
                  <a:lnTo>
                    <a:pt x="205740" y="2264664"/>
                  </a:lnTo>
                  <a:lnTo>
                    <a:pt x="257556" y="2257043"/>
                  </a:lnTo>
                  <a:lnTo>
                    <a:pt x="309372" y="2246376"/>
                  </a:lnTo>
                  <a:lnTo>
                    <a:pt x="361188" y="2241804"/>
                  </a:lnTo>
                  <a:lnTo>
                    <a:pt x="413003" y="2238755"/>
                  </a:lnTo>
                  <a:lnTo>
                    <a:pt x="464820" y="2235707"/>
                  </a:lnTo>
                  <a:lnTo>
                    <a:pt x="516636" y="2237231"/>
                  </a:lnTo>
                  <a:lnTo>
                    <a:pt x="568452" y="2232660"/>
                  </a:lnTo>
                  <a:lnTo>
                    <a:pt x="618744" y="2220467"/>
                  </a:lnTo>
                  <a:lnTo>
                    <a:pt x="670560" y="2199131"/>
                  </a:lnTo>
                  <a:lnTo>
                    <a:pt x="722376" y="2180843"/>
                  </a:lnTo>
                  <a:lnTo>
                    <a:pt x="774192" y="2153411"/>
                  </a:lnTo>
                  <a:lnTo>
                    <a:pt x="826008" y="2125979"/>
                  </a:lnTo>
                  <a:lnTo>
                    <a:pt x="877824" y="2104643"/>
                  </a:lnTo>
                  <a:lnTo>
                    <a:pt x="929639" y="2087879"/>
                  </a:lnTo>
                  <a:lnTo>
                    <a:pt x="981456" y="2074164"/>
                  </a:lnTo>
                  <a:lnTo>
                    <a:pt x="1033272" y="2074164"/>
                  </a:lnTo>
                  <a:lnTo>
                    <a:pt x="1085088" y="2078735"/>
                  </a:lnTo>
                  <a:lnTo>
                    <a:pt x="1135380" y="2081783"/>
                  </a:lnTo>
                  <a:lnTo>
                    <a:pt x="1187195" y="2081783"/>
                  </a:lnTo>
                  <a:lnTo>
                    <a:pt x="1239012" y="2069591"/>
                  </a:lnTo>
                  <a:lnTo>
                    <a:pt x="1290828" y="2051303"/>
                  </a:lnTo>
                  <a:lnTo>
                    <a:pt x="1342644" y="2031491"/>
                  </a:lnTo>
                  <a:lnTo>
                    <a:pt x="1394460" y="2019299"/>
                  </a:lnTo>
                  <a:lnTo>
                    <a:pt x="1446276" y="2004059"/>
                  </a:lnTo>
                  <a:lnTo>
                    <a:pt x="1498092" y="1994915"/>
                  </a:lnTo>
                  <a:lnTo>
                    <a:pt x="1549908" y="1987295"/>
                  </a:lnTo>
                  <a:lnTo>
                    <a:pt x="1600200" y="1987295"/>
                  </a:lnTo>
                  <a:lnTo>
                    <a:pt x="1652016" y="1987295"/>
                  </a:lnTo>
                  <a:lnTo>
                    <a:pt x="1703832" y="1994915"/>
                  </a:lnTo>
                  <a:lnTo>
                    <a:pt x="1755648" y="1999487"/>
                  </a:lnTo>
                  <a:lnTo>
                    <a:pt x="1807464" y="1997964"/>
                  </a:lnTo>
                  <a:lnTo>
                    <a:pt x="1859280" y="1999487"/>
                  </a:lnTo>
                  <a:lnTo>
                    <a:pt x="1911095" y="1987295"/>
                  </a:lnTo>
                  <a:lnTo>
                    <a:pt x="1962912" y="1978152"/>
                  </a:lnTo>
                  <a:lnTo>
                    <a:pt x="2014728" y="1970531"/>
                  </a:lnTo>
                  <a:lnTo>
                    <a:pt x="2066544" y="1967483"/>
                  </a:lnTo>
                  <a:lnTo>
                    <a:pt x="2116836" y="1970531"/>
                  </a:lnTo>
                  <a:lnTo>
                    <a:pt x="2168652" y="1967483"/>
                  </a:lnTo>
                  <a:lnTo>
                    <a:pt x="2220468" y="1970531"/>
                  </a:lnTo>
                  <a:lnTo>
                    <a:pt x="2272284" y="1975103"/>
                  </a:lnTo>
                  <a:lnTo>
                    <a:pt x="2324100" y="1981199"/>
                  </a:lnTo>
                  <a:lnTo>
                    <a:pt x="2375916" y="1994915"/>
                  </a:lnTo>
                  <a:lnTo>
                    <a:pt x="2427732" y="1997964"/>
                  </a:lnTo>
                  <a:lnTo>
                    <a:pt x="2479548" y="2004059"/>
                  </a:lnTo>
                  <a:lnTo>
                    <a:pt x="2531364" y="2002535"/>
                  </a:lnTo>
                  <a:lnTo>
                    <a:pt x="2581656" y="1997964"/>
                  </a:lnTo>
                  <a:lnTo>
                    <a:pt x="2633472" y="1999487"/>
                  </a:lnTo>
                  <a:lnTo>
                    <a:pt x="2685288" y="1996439"/>
                  </a:lnTo>
                  <a:lnTo>
                    <a:pt x="2737104" y="2001011"/>
                  </a:lnTo>
                  <a:lnTo>
                    <a:pt x="2788920" y="2004059"/>
                  </a:lnTo>
                  <a:lnTo>
                    <a:pt x="2840736" y="2004059"/>
                  </a:lnTo>
                  <a:lnTo>
                    <a:pt x="2892552" y="2007108"/>
                  </a:lnTo>
                  <a:lnTo>
                    <a:pt x="2944367" y="2008631"/>
                  </a:lnTo>
                  <a:lnTo>
                    <a:pt x="2996184" y="2005583"/>
                  </a:lnTo>
                  <a:lnTo>
                    <a:pt x="3048000" y="1999487"/>
                  </a:lnTo>
                  <a:lnTo>
                    <a:pt x="3098291" y="1991867"/>
                  </a:lnTo>
                  <a:lnTo>
                    <a:pt x="3150108" y="1990343"/>
                  </a:lnTo>
                  <a:lnTo>
                    <a:pt x="3201924" y="1982723"/>
                  </a:lnTo>
                  <a:lnTo>
                    <a:pt x="3253740" y="1985771"/>
                  </a:lnTo>
                  <a:lnTo>
                    <a:pt x="3305556" y="1969008"/>
                  </a:lnTo>
                  <a:lnTo>
                    <a:pt x="3357372" y="1949195"/>
                  </a:lnTo>
                  <a:lnTo>
                    <a:pt x="3409188" y="1937003"/>
                  </a:lnTo>
                  <a:lnTo>
                    <a:pt x="3461004" y="1918715"/>
                  </a:lnTo>
                  <a:lnTo>
                    <a:pt x="3512820" y="1914143"/>
                  </a:lnTo>
                  <a:lnTo>
                    <a:pt x="3563112" y="1911095"/>
                  </a:lnTo>
                  <a:lnTo>
                    <a:pt x="3614928" y="1901952"/>
                  </a:lnTo>
                  <a:lnTo>
                    <a:pt x="3666744" y="1898903"/>
                  </a:lnTo>
                  <a:lnTo>
                    <a:pt x="3718560" y="1894331"/>
                  </a:lnTo>
                  <a:lnTo>
                    <a:pt x="3770376" y="1882139"/>
                  </a:lnTo>
                  <a:lnTo>
                    <a:pt x="3822191" y="1883664"/>
                  </a:lnTo>
                  <a:lnTo>
                    <a:pt x="3874008" y="1871471"/>
                  </a:lnTo>
                  <a:lnTo>
                    <a:pt x="3925824" y="1863852"/>
                  </a:lnTo>
                  <a:lnTo>
                    <a:pt x="3977640" y="1857755"/>
                  </a:lnTo>
                  <a:lnTo>
                    <a:pt x="4027932" y="1848611"/>
                  </a:lnTo>
                  <a:lnTo>
                    <a:pt x="4079748" y="1842515"/>
                  </a:lnTo>
                  <a:lnTo>
                    <a:pt x="4131564" y="1830323"/>
                  </a:lnTo>
                  <a:lnTo>
                    <a:pt x="4183379" y="1821179"/>
                  </a:lnTo>
                  <a:lnTo>
                    <a:pt x="4235196" y="1810511"/>
                  </a:lnTo>
                  <a:lnTo>
                    <a:pt x="4287012" y="1805939"/>
                  </a:lnTo>
                  <a:lnTo>
                    <a:pt x="4338828" y="1799843"/>
                  </a:lnTo>
                  <a:lnTo>
                    <a:pt x="4390644" y="1801367"/>
                  </a:lnTo>
                  <a:lnTo>
                    <a:pt x="4442460" y="1799843"/>
                  </a:lnTo>
                  <a:lnTo>
                    <a:pt x="4494276" y="1796795"/>
                  </a:lnTo>
                  <a:lnTo>
                    <a:pt x="4544568" y="1799843"/>
                  </a:lnTo>
                  <a:lnTo>
                    <a:pt x="4596384" y="1787652"/>
                  </a:lnTo>
                  <a:lnTo>
                    <a:pt x="4648200" y="1772411"/>
                  </a:lnTo>
                  <a:lnTo>
                    <a:pt x="4700016" y="1754123"/>
                  </a:lnTo>
                  <a:lnTo>
                    <a:pt x="4751832" y="1738883"/>
                  </a:lnTo>
                  <a:lnTo>
                    <a:pt x="4803648" y="1723643"/>
                  </a:lnTo>
                  <a:lnTo>
                    <a:pt x="4855464" y="1708403"/>
                  </a:lnTo>
                  <a:lnTo>
                    <a:pt x="4907280" y="1694687"/>
                  </a:lnTo>
                  <a:lnTo>
                    <a:pt x="4959096" y="1682495"/>
                  </a:lnTo>
                  <a:lnTo>
                    <a:pt x="5009388" y="1671827"/>
                  </a:lnTo>
                  <a:lnTo>
                    <a:pt x="5061204" y="1664208"/>
                  </a:lnTo>
                  <a:lnTo>
                    <a:pt x="5113020" y="1655064"/>
                  </a:lnTo>
                  <a:lnTo>
                    <a:pt x="5164836" y="1648967"/>
                  </a:lnTo>
                  <a:lnTo>
                    <a:pt x="5216652" y="1648967"/>
                  </a:lnTo>
                  <a:lnTo>
                    <a:pt x="5268468" y="1661159"/>
                  </a:lnTo>
                  <a:lnTo>
                    <a:pt x="5320284" y="1684019"/>
                  </a:lnTo>
                  <a:lnTo>
                    <a:pt x="5372100" y="1696211"/>
                  </a:lnTo>
                  <a:lnTo>
                    <a:pt x="5423916" y="1703831"/>
                  </a:lnTo>
                  <a:lnTo>
                    <a:pt x="5475732" y="1682495"/>
                  </a:lnTo>
                  <a:lnTo>
                    <a:pt x="5526024" y="1644395"/>
                  </a:lnTo>
                  <a:lnTo>
                    <a:pt x="5577840" y="1607819"/>
                  </a:lnTo>
                  <a:lnTo>
                    <a:pt x="5629656" y="1571243"/>
                  </a:lnTo>
                  <a:lnTo>
                    <a:pt x="5681472" y="1527047"/>
                  </a:lnTo>
                  <a:lnTo>
                    <a:pt x="5733288" y="1466087"/>
                  </a:lnTo>
                  <a:lnTo>
                    <a:pt x="5785104" y="1397508"/>
                  </a:lnTo>
                  <a:lnTo>
                    <a:pt x="5836920" y="1333499"/>
                  </a:lnTo>
                  <a:lnTo>
                    <a:pt x="5888736" y="1269491"/>
                  </a:lnTo>
                  <a:lnTo>
                    <a:pt x="5940552" y="1222247"/>
                  </a:lnTo>
                  <a:lnTo>
                    <a:pt x="5990844" y="1185671"/>
                  </a:lnTo>
                  <a:lnTo>
                    <a:pt x="6042660" y="1155191"/>
                  </a:lnTo>
                  <a:lnTo>
                    <a:pt x="6094476" y="1138427"/>
                  </a:lnTo>
                  <a:lnTo>
                    <a:pt x="6146292" y="1114043"/>
                  </a:lnTo>
                  <a:lnTo>
                    <a:pt x="6198108" y="1086611"/>
                  </a:lnTo>
                  <a:lnTo>
                    <a:pt x="6249923" y="1051559"/>
                  </a:lnTo>
                  <a:lnTo>
                    <a:pt x="6301740" y="1025651"/>
                  </a:lnTo>
                  <a:lnTo>
                    <a:pt x="6353556" y="998219"/>
                  </a:lnTo>
                  <a:lnTo>
                    <a:pt x="6405371" y="954023"/>
                  </a:lnTo>
                  <a:lnTo>
                    <a:pt x="6457188" y="929639"/>
                  </a:lnTo>
                  <a:lnTo>
                    <a:pt x="6507480" y="903731"/>
                  </a:lnTo>
                  <a:lnTo>
                    <a:pt x="6559296" y="880871"/>
                  </a:lnTo>
                  <a:lnTo>
                    <a:pt x="6611111" y="856487"/>
                  </a:lnTo>
                  <a:lnTo>
                    <a:pt x="6662928" y="813815"/>
                  </a:lnTo>
                  <a:lnTo>
                    <a:pt x="6714744" y="757427"/>
                  </a:lnTo>
                  <a:lnTo>
                    <a:pt x="6766559" y="693419"/>
                  </a:lnTo>
                  <a:lnTo>
                    <a:pt x="6818376" y="652271"/>
                  </a:lnTo>
                  <a:lnTo>
                    <a:pt x="6870192" y="601979"/>
                  </a:lnTo>
                  <a:lnTo>
                    <a:pt x="6922008" y="551687"/>
                  </a:lnTo>
                  <a:lnTo>
                    <a:pt x="6972300" y="509015"/>
                  </a:lnTo>
                  <a:lnTo>
                    <a:pt x="7024115" y="438912"/>
                  </a:lnTo>
                  <a:lnTo>
                    <a:pt x="7075932" y="355091"/>
                  </a:lnTo>
                  <a:lnTo>
                    <a:pt x="7127748" y="294131"/>
                  </a:lnTo>
                  <a:lnTo>
                    <a:pt x="7179563" y="246887"/>
                  </a:lnTo>
                  <a:lnTo>
                    <a:pt x="7231380" y="214883"/>
                  </a:lnTo>
                  <a:lnTo>
                    <a:pt x="7283196" y="190500"/>
                  </a:lnTo>
                  <a:lnTo>
                    <a:pt x="7335011" y="147827"/>
                  </a:lnTo>
                  <a:lnTo>
                    <a:pt x="7386828" y="97536"/>
                  </a:lnTo>
                  <a:lnTo>
                    <a:pt x="7437119" y="50291"/>
                  </a:lnTo>
                  <a:lnTo>
                    <a:pt x="7488936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99338" y="2629661"/>
              <a:ext cx="7489190" cy="2750820"/>
            </a:xfrm>
            <a:custGeom>
              <a:avLst/>
              <a:gdLst/>
              <a:ahLst/>
              <a:cxnLst/>
              <a:rect l="l" t="t" r="r" b="b"/>
              <a:pathLst>
                <a:path w="7489190" h="2750820">
                  <a:moveTo>
                    <a:pt x="0" y="2750820"/>
                  </a:moveTo>
                  <a:lnTo>
                    <a:pt x="51815" y="2743200"/>
                  </a:lnTo>
                  <a:lnTo>
                    <a:pt x="103631" y="2741676"/>
                  </a:lnTo>
                  <a:lnTo>
                    <a:pt x="153924" y="2738628"/>
                  </a:lnTo>
                  <a:lnTo>
                    <a:pt x="205740" y="2737104"/>
                  </a:lnTo>
                  <a:lnTo>
                    <a:pt x="257556" y="2732532"/>
                  </a:lnTo>
                  <a:lnTo>
                    <a:pt x="309372" y="2724912"/>
                  </a:lnTo>
                  <a:lnTo>
                    <a:pt x="361188" y="2715768"/>
                  </a:lnTo>
                  <a:lnTo>
                    <a:pt x="413003" y="2699004"/>
                  </a:lnTo>
                  <a:lnTo>
                    <a:pt x="464820" y="2685288"/>
                  </a:lnTo>
                  <a:lnTo>
                    <a:pt x="516636" y="2668524"/>
                  </a:lnTo>
                  <a:lnTo>
                    <a:pt x="568452" y="2647188"/>
                  </a:lnTo>
                  <a:lnTo>
                    <a:pt x="618744" y="2634996"/>
                  </a:lnTo>
                  <a:lnTo>
                    <a:pt x="670560" y="2618232"/>
                  </a:lnTo>
                  <a:lnTo>
                    <a:pt x="722376" y="2601468"/>
                  </a:lnTo>
                  <a:lnTo>
                    <a:pt x="774192" y="2586228"/>
                  </a:lnTo>
                  <a:lnTo>
                    <a:pt x="826008" y="2564892"/>
                  </a:lnTo>
                  <a:lnTo>
                    <a:pt x="877824" y="2549652"/>
                  </a:lnTo>
                  <a:lnTo>
                    <a:pt x="929639" y="2526792"/>
                  </a:lnTo>
                  <a:lnTo>
                    <a:pt x="981456" y="2525268"/>
                  </a:lnTo>
                  <a:lnTo>
                    <a:pt x="1033272" y="2526792"/>
                  </a:lnTo>
                  <a:lnTo>
                    <a:pt x="1085088" y="2528316"/>
                  </a:lnTo>
                  <a:lnTo>
                    <a:pt x="1135380" y="2537460"/>
                  </a:lnTo>
                  <a:lnTo>
                    <a:pt x="1187195" y="2535936"/>
                  </a:lnTo>
                  <a:lnTo>
                    <a:pt x="1239012" y="2529840"/>
                  </a:lnTo>
                  <a:lnTo>
                    <a:pt x="1290828" y="2523744"/>
                  </a:lnTo>
                  <a:lnTo>
                    <a:pt x="1342644" y="2522220"/>
                  </a:lnTo>
                  <a:lnTo>
                    <a:pt x="1394460" y="2519172"/>
                  </a:lnTo>
                  <a:lnTo>
                    <a:pt x="1446276" y="2514600"/>
                  </a:lnTo>
                  <a:lnTo>
                    <a:pt x="1498092" y="2503932"/>
                  </a:lnTo>
                  <a:lnTo>
                    <a:pt x="1549908" y="2479548"/>
                  </a:lnTo>
                  <a:lnTo>
                    <a:pt x="1600200" y="2435352"/>
                  </a:lnTo>
                  <a:lnTo>
                    <a:pt x="1652016" y="2388108"/>
                  </a:lnTo>
                  <a:lnTo>
                    <a:pt x="1703832" y="2348484"/>
                  </a:lnTo>
                  <a:lnTo>
                    <a:pt x="1755648" y="2319528"/>
                  </a:lnTo>
                  <a:lnTo>
                    <a:pt x="1807464" y="2310384"/>
                  </a:lnTo>
                  <a:lnTo>
                    <a:pt x="1859280" y="2301240"/>
                  </a:lnTo>
                  <a:lnTo>
                    <a:pt x="1911095" y="2287524"/>
                  </a:lnTo>
                  <a:lnTo>
                    <a:pt x="1962912" y="2269236"/>
                  </a:lnTo>
                  <a:lnTo>
                    <a:pt x="2014728" y="2253996"/>
                  </a:lnTo>
                  <a:lnTo>
                    <a:pt x="2066544" y="2229612"/>
                  </a:lnTo>
                  <a:lnTo>
                    <a:pt x="2116836" y="2209800"/>
                  </a:lnTo>
                  <a:lnTo>
                    <a:pt x="2168652" y="2196084"/>
                  </a:lnTo>
                  <a:lnTo>
                    <a:pt x="2220468" y="2168652"/>
                  </a:lnTo>
                  <a:lnTo>
                    <a:pt x="2272284" y="2127504"/>
                  </a:lnTo>
                  <a:lnTo>
                    <a:pt x="2324100" y="2122932"/>
                  </a:lnTo>
                  <a:lnTo>
                    <a:pt x="2375916" y="2118360"/>
                  </a:lnTo>
                  <a:lnTo>
                    <a:pt x="2427732" y="2119884"/>
                  </a:lnTo>
                  <a:lnTo>
                    <a:pt x="2479548" y="2141220"/>
                  </a:lnTo>
                  <a:lnTo>
                    <a:pt x="2531364" y="2127504"/>
                  </a:lnTo>
                  <a:lnTo>
                    <a:pt x="2581656" y="2113788"/>
                  </a:lnTo>
                  <a:lnTo>
                    <a:pt x="2633472" y="2118360"/>
                  </a:lnTo>
                  <a:lnTo>
                    <a:pt x="2685288" y="2139696"/>
                  </a:lnTo>
                  <a:lnTo>
                    <a:pt x="2737104" y="2165604"/>
                  </a:lnTo>
                  <a:lnTo>
                    <a:pt x="2788920" y="2185416"/>
                  </a:lnTo>
                  <a:lnTo>
                    <a:pt x="2840736" y="2197608"/>
                  </a:lnTo>
                  <a:lnTo>
                    <a:pt x="2892552" y="2196084"/>
                  </a:lnTo>
                  <a:lnTo>
                    <a:pt x="2944367" y="2209800"/>
                  </a:lnTo>
                  <a:lnTo>
                    <a:pt x="2996184" y="2229612"/>
                  </a:lnTo>
                  <a:lnTo>
                    <a:pt x="3048000" y="2257044"/>
                  </a:lnTo>
                  <a:lnTo>
                    <a:pt x="3098291" y="2270760"/>
                  </a:lnTo>
                  <a:lnTo>
                    <a:pt x="3150108" y="2257044"/>
                  </a:lnTo>
                  <a:lnTo>
                    <a:pt x="3201924" y="2241804"/>
                  </a:lnTo>
                  <a:lnTo>
                    <a:pt x="3253740" y="2215896"/>
                  </a:lnTo>
                  <a:lnTo>
                    <a:pt x="3305556" y="2189988"/>
                  </a:lnTo>
                  <a:lnTo>
                    <a:pt x="3357372" y="2167128"/>
                  </a:lnTo>
                  <a:lnTo>
                    <a:pt x="3409188" y="2141220"/>
                  </a:lnTo>
                  <a:lnTo>
                    <a:pt x="3461004" y="2119884"/>
                  </a:lnTo>
                  <a:lnTo>
                    <a:pt x="3512820" y="2106168"/>
                  </a:lnTo>
                  <a:lnTo>
                    <a:pt x="3563112" y="2098548"/>
                  </a:lnTo>
                  <a:lnTo>
                    <a:pt x="3614928" y="2083308"/>
                  </a:lnTo>
                  <a:lnTo>
                    <a:pt x="3666744" y="2065020"/>
                  </a:lnTo>
                  <a:lnTo>
                    <a:pt x="3718560" y="2048256"/>
                  </a:lnTo>
                  <a:lnTo>
                    <a:pt x="3770376" y="2026920"/>
                  </a:lnTo>
                  <a:lnTo>
                    <a:pt x="3822191" y="2007108"/>
                  </a:lnTo>
                  <a:lnTo>
                    <a:pt x="3874008" y="1990344"/>
                  </a:lnTo>
                  <a:lnTo>
                    <a:pt x="3925824" y="1981200"/>
                  </a:lnTo>
                  <a:lnTo>
                    <a:pt x="3977640" y="1972056"/>
                  </a:lnTo>
                  <a:lnTo>
                    <a:pt x="4027932" y="1972056"/>
                  </a:lnTo>
                  <a:lnTo>
                    <a:pt x="4079748" y="1962912"/>
                  </a:lnTo>
                  <a:lnTo>
                    <a:pt x="4131564" y="1955292"/>
                  </a:lnTo>
                  <a:lnTo>
                    <a:pt x="4183379" y="1956815"/>
                  </a:lnTo>
                  <a:lnTo>
                    <a:pt x="4235196" y="1955292"/>
                  </a:lnTo>
                  <a:lnTo>
                    <a:pt x="4287012" y="1956815"/>
                  </a:lnTo>
                  <a:lnTo>
                    <a:pt x="4338828" y="1952244"/>
                  </a:lnTo>
                  <a:lnTo>
                    <a:pt x="4390644" y="1947671"/>
                  </a:lnTo>
                  <a:lnTo>
                    <a:pt x="4442460" y="1949195"/>
                  </a:lnTo>
                  <a:lnTo>
                    <a:pt x="4494276" y="1952244"/>
                  </a:lnTo>
                  <a:lnTo>
                    <a:pt x="4544568" y="1949195"/>
                  </a:lnTo>
                  <a:lnTo>
                    <a:pt x="4596384" y="1944624"/>
                  </a:lnTo>
                  <a:lnTo>
                    <a:pt x="4648200" y="1929383"/>
                  </a:lnTo>
                  <a:lnTo>
                    <a:pt x="4700016" y="1905000"/>
                  </a:lnTo>
                  <a:lnTo>
                    <a:pt x="4751832" y="1889760"/>
                  </a:lnTo>
                  <a:lnTo>
                    <a:pt x="4803648" y="1856232"/>
                  </a:lnTo>
                  <a:lnTo>
                    <a:pt x="4855464" y="1821180"/>
                  </a:lnTo>
                  <a:lnTo>
                    <a:pt x="4907280" y="1787652"/>
                  </a:lnTo>
                  <a:lnTo>
                    <a:pt x="4959096" y="1741932"/>
                  </a:lnTo>
                  <a:lnTo>
                    <a:pt x="5009388" y="1696212"/>
                  </a:lnTo>
                  <a:lnTo>
                    <a:pt x="5061204" y="1615439"/>
                  </a:lnTo>
                  <a:lnTo>
                    <a:pt x="5113020" y="1473708"/>
                  </a:lnTo>
                  <a:lnTo>
                    <a:pt x="5164836" y="1269492"/>
                  </a:lnTo>
                  <a:lnTo>
                    <a:pt x="5216652" y="1060704"/>
                  </a:lnTo>
                  <a:lnTo>
                    <a:pt x="5268468" y="790955"/>
                  </a:lnTo>
                  <a:lnTo>
                    <a:pt x="5320284" y="804672"/>
                  </a:lnTo>
                  <a:lnTo>
                    <a:pt x="5372100" y="810767"/>
                  </a:lnTo>
                  <a:lnTo>
                    <a:pt x="5423916" y="807720"/>
                  </a:lnTo>
                  <a:lnTo>
                    <a:pt x="5475732" y="915924"/>
                  </a:lnTo>
                  <a:lnTo>
                    <a:pt x="5526024" y="819912"/>
                  </a:lnTo>
                  <a:lnTo>
                    <a:pt x="5577840" y="813815"/>
                  </a:lnTo>
                  <a:lnTo>
                    <a:pt x="5629656" y="845820"/>
                  </a:lnTo>
                  <a:lnTo>
                    <a:pt x="5681472" y="880872"/>
                  </a:lnTo>
                  <a:lnTo>
                    <a:pt x="5733288" y="922020"/>
                  </a:lnTo>
                  <a:lnTo>
                    <a:pt x="5785104" y="926591"/>
                  </a:lnTo>
                  <a:lnTo>
                    <a:pt x="5836920" y="932688"/>
                  </a:lnTo>
                  <a:lnTo>
                    <a:pt x="5888736" y="890015"/>
                  </a:lnTo>
                  <a:lnTo>
                    <a:pt x="5940552" y="833627"/>
                  </a:lnTo>
                  <a:lnTo>
                    <a:pt x="5990844" y="797051"/>
                  </a:lnTo>
                  <a:lnTo>
                    <a:pt x="6042660" y="762000"/>
                  </a:lnTo>
                  <a:lnTo>
                    <a:pt x="6094476" y="763524"/>
                  </a:lnTo>
                  <a:lnTo>
                    <a:pt x="6146292" y="766572"/>
                  </a:lnTo>
                  <a:lnTo>
                    <a:pt x="6198108" y="780288"/>
                  </a:lnTo>
                  <a:lnTo>
                    <a:pt x="6249923" y="780288"/>
                  </a:lnTo>
                  <a:lnTo>
                    <a:pt x="6301740" y="775715"/>
                  </a:lnTo>
                  <a:lnTo>
                    <a:pt x="6353556" y="745236"/>
                  </a:lnTo>
                  <a:lnTo>
                    <a:pt x="6405371" y="684276"/>
                  </a:lnTo>
                  <a:lnTo>
                    <a:pt x="6457188" y="595884"/>
                  </a:lnTo>
                  <a:lnTo>
                    <a:pt x="6507480" y="512063"/>
                  </a:lnTo>
                  <a:lnTo>
                    <a:pt x="6559296" y="417575"/>
                  </a:lnTo>
                  <a:lnTo>
                    <a:pt x="6611111" y="350520"/>
                  </a:lnTo>
                  <a:lnTo>
                    <a:pt x="6662928" y="301751"/>
                  </a:lnTo>
                  <a:lnTo>
                    <a:pt x="6714744" y="307848"/>
                  </a:lnTo>
                  <a:lnTo>
                    <a:pt x="6766559" y="321563"/>
                  </a:lnTo>
                  <a:lnTo>
                    <a:pt x="6818376" y="327660"/>
                  </a:lnTo>
                  <a:lnTo>
                    <a:pt x="6870192" y="324612"/>
                  </a:lnTo>
                  <a:lnTo>
                    <a:pt x="6922008" y="246887"/>
                  </a:lnTo>
                  <a:lnTo>
                    <a:pt x="6972300" y="175260"/>
                  </a:lnTo>
                  <a:lnTo>
                    <a:pt x="7024115" y="114300"/>
                  </a:lnTo>
                  <a:lnTo>
                    <a:pt x="7075932" y="79248"/>
                  </a:lnTo>
                  <a:lnTo>
                    <a:pt x="7127748" y="67055"/>
                  </a:lnTo>
                  <a:lnTo>
                    <a:pt x="7179563" y="73151"/>
                  </a:lnTo>
                  <a:lnTo>
                    <a:pt x="7231380" y="74675"/>
                  </a:lnTo>
                  <a:lnTo>
                    <a:pt x="7283196" y="59436"/>
                  </a:lnTo>
                  <a:lnTo>
                    <a:pt x="7335011" y="59436"/>
                  </a:lnTo>
                  <a:lnTo>
                    <a:pt x="7386828" y="45720"/>
                  </a:lnTo>
                  <a:lnTo>
                    <a:pt x="7437119" y="21336"/>
                  </a:lnTo>
                  <a:lnTo>
                    <a:pt x="7488936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99338" y="2792729"/>
              <a:ext cx="7489190" cy="2429510"/>
            </a:xfrm>
            <a:custGeom>
              <a:avLst/>
              <a:gdLst/>
              <a:ahLst/>
              <a:cxnLst/>
              <a:rect l="l" t="t" r="r" b="b"/>
              <a:pathLst>
                <a:path w="7489190" h="2429510">
                  <a:moveTo>
                    <a:pt x="0" y="2407920"/>
                  </a:moveTo>
                  <a:lnTo>
                    <a:pt x="51815" y="2375916"/>
                  </a:lnTo>
                  <a:lnTo>
                    <a:pt x="103631" y="2324100"/>
                  </a:lnTo>
                  <a:lnTo>
                    <a:pt x="153924" y="2290572"/>
                  </a:lnTo>
                  <a:lnTo>
                    <a:pt x="205740" y="2290572"/>
                  </a:lnTo>
                  <a:lnTo>
                    <a:pt x="257556" y="2289048"/>
                  </a:lnTo>
                  <a:lnTo>
                    <a:pt x="309372" y="2307336"/>
                  </a:lnTo>
                  <a:lnTo>
                    <a:pt x="361188" y="2278380"/>
                  </a:lnTo>
                  <a:lnTo>
                    <a:pt x="413003" y="2194560"/>
                  </a:lnTo>
                  <a:lnTo>
                    <a:pt x="464820" y="2098548"/>
                  </a:lnTo>
                  <a:lnTo>
                    <a:pt x="516636" y="2023872"/>
                  </a:lnTo>
                  <a:lnTo>
                    <a:pt x="568452" y="2026920"/>
                  </a:lnTo>
                  <a:lnTo>
                    <a:pt x="618744" y="2069592"/>
                  </a:lnTo>
                  <a:lnTo>
                    <a:pt x="670560" y="2199132"/>
                  </a:lnTo>
                  <a:lnTo>
                    <a:pt x="722376" y="2290572"/>
                  </a:lnTo>
                  <a:lnTo>
                    <a:pt x="774192" y="2337816"/>
                  </a:lnTo>
                  <a:lnTo>
                    <a:pt x="826008" y="2395728"/>
                  </a:lnTo>
                  <a:lnTo>
                    <a:pt x="877824" y="2407920"/>
                  </a:lnTo>
                  <a:lnTo>
                    <a:pt x="929639" y="2429256"/>
                  </a:lnTo>
                  <a:lnTo>
                    <a:pt x="981456" y="2429256"/>
                  </a:lnTo>
                  <a:lnTo>
                    <a:pt x="1033272" y="2351532"/>
                  </a:lnTo>
                  <a:lnTo>
                    <a:pt x="1085088" y="2258568"/>
                  </a:lnTo>
                  <a:lnTo>
                    <a:pt x="1135380" y="2142744"/>
                  </a:lnTo>
                  <a:lnTo>
                    <a:pt x="1187195" y="2048256"/>
                  </a:lnTo>
                  <a:lnTo>
                    <a:pt x="1239012" y="2033016"/>
                  </a:lnTo>
                  <a:lnTo>
                    <a:pt x="1290828" y="2016252"/>
                  </a:lnTo>
                  <a:lnTo>
                    <a:pt x="1342644" y="2040636"/>
                  </a:lnTo>
                  <a:lnTo>
                    <a:pt x="1394460" y="2046732"/>
                  </a:lnTo>
                  <a:lnTo>
                    <a:pt x="1446276" y="2010156"/>
                  </a:lnTo>
                  <a:lnTo>
                    <a:pt x="1498092" y="1908048"/>
                  </a:lnTo>
                  <a:lnTo>
                    <a:pt x="1549908" y="1725168"/>
                  </a:lnTo>
                  <a:lnTo>
                    <a:pt x="1600200" y="1469136"/>
                  </a:lnTo>
                  <a:lnTo>
                    <a:pt x="1652016" y="1264920"/>
                  </a:lnTo>
                  <a:lnTo>
                    <a:pt x="1703832" y="1141476"/>
                  </a:lnTo>
                  <a:lnTo>
                    <a:pt x="1755648" y="1071372"/>
                  </a:lnTo>
                  <a:lnTo>
                    <a:pt x="1807464" y="1095756"/>
                  </a:lnTo>
                  <a:lnTo>
                    <a:pt x="1859280" y="1072896"/>
                  </a:lnTo>
                  <a:lnTo>
                    <a:pt x="1911095" y="1053084"/>
                  </a:lnTo>
                  <a:lnTo>
                    <a:pt x="1962912" y="1065276"/>
                  </a:lnTo>
                  <a:lnTo>
                    <a:pt x="2014728" y="1072896"/>
                  </a:lnTo>
                  <a:lnTo>
                    <a:pt x="2066544" y="1085088"/>
                  </a:lnTo>
                  <a:lnTo>
                    <a:pt x="2116836" y="1092708"/>
                  </a:lnTo>
                  <a:lnTo>
                    <a:pt x="2168652" y="1053084"/>
                  </a:lnTo>
                  <a:lnTo>
                    <a:pt x="2220468" y="1013460"/>
                  </a:lnTo>
                  <a:lnTo>
                    <a:pt x="2272284" y="937260"/>
                  </a:lnTo>
                  <a:lnTo>
                    <a:pt x="2324100" y="833628"/>
                  </a:lnTo>
                  <a:lnTo>
                    <a:pt x="2375916" y="734568"/>
                  </a:lnTo>
                  <a:lnTo>
                    <a:pt x="2427732" y="637032"/>
                  </a:lnTo>
                  <a:lnTo>
                    <a:pt x="2479548" y="544068"/>
                  </a:lnTo>
                  <a:lnTo>
                    <a:pt x="2531364" y="470916"/>
                  </a:lnTo>
                  <a:lnTo>
                    <a:pt x="2581656" y="388620"/>
                  </a:lnTo>
                  <a:lnTo>
                    <a:pt x="2633472" y="298704"/>
                  </a:lnTo>
                  <a:lnTo>
                    <a:pt x="2685288" y="228600"/>
                  </a:lnTo>
                  <a:lnTo>
                    <a:pt x="2737104" y="149352"/>
                  </a:lnTo>
                  <a:lnTo>
                    <a:pt x="2788920" y="128016"/>
                  </a:lnTo>
                  <a:lnTo>
                    <a:pt x="2840736" y="80772"/>
                  </a:lnTo>
                  <a:lnTo>
                    <a:pt x="2892552" y="71628"/>
                  </a:lnTo>
                  <a:lnTo>
                    <a:pt x="2944367" y="105156"/>
                  </a:lnTo>
                  <a:lnTo>
                    <a:pt x="2996184" y="79248"/>
                  </a:lnTo>
                  <a:lnTo>
                    <a:pt x="3048000" y="94487"/>
                  </a:lnTo>
                  <a:lnTo>
                    <a:pt x="3098291" y="124968"/>
                  </a:lnTo>
                  <a:lnTo>
                    <a:pt x="3150108" y="163068"/>
                  </a:lnTo>
                  <a:lnTo>
                    <a:pt x="3201924" y="243840"/>
                  </a:lnTo>
                  <a:lnTo>
                    <a:pt x="3253740" y="283464"/>
                  </a:lnTo>
                  <a:lnTo>
                    <a:pt x="3305556" y="425196"/>
                  </a:lnTo>
                  <a:lnTo>
                    <a:pt x="3357372" y="569976"/>
                  </a:lnTo>
                  <a:lnTo>
                    <a:pt x="3409188" y="684276"/>
                  </a:lnTo>
                  <a:lnTo>
                    <a:pt x="3461004" y="792480"/>
                  </a:lnTo>
                  <a:lnTo>
                    <a:pt x="3512820" y="784860"/>
                  </a:lnTo>
                  <a:lnTo>
                    <a:pt x="3563112" y="737616"/>
                  </a:lnTo>
                  <a:lnTo>
                    <a:pt x="3614928" y="696468"/>
                  </a:lnTo>
                  <a:lnTo>
                    <a:pt x="3666744" y="682752"/>
                  </a:lnTo>
                  <a:lnTo>
                    <a:pt x="3718560" y="643128"/>
                  </a:lnTo>
                  <a:lnTo>
                    <a:pt x="3770376" y="591312"/>
                  </a:lnTo>
                  <a:lnTo>
                    <a:pt x="3822191" y="579120"/>
                  </a:lnTo>
                  <a:lnTo>
                    <a:pt x="3874008" y="562356"/>
                  </a:lnTo>
                  <a:lnTo>
                    <a:pt x="3925824" y="594360"/>
                  </a:lnTo>
                  <a:lnTo>
                    <a:pt x="3977640" y="626364"/>
                  </a:lnTo>
                  <a:lnTo>
                    <a:pt x="4027932" y="650748"/>
                  </a:lnTo>
                  <a:lnTo>
                    <a:pt x="4079748" y="655320"/>
                  </a:lnTo>
                  <a:lnTo>
                    <a:pt x="4131564" y="600456"/>
                  </a:lnTo>
                  <a:lnTo>
                    <a:pt x="4183379" y="550164"/>
                  </a:lnTo>
                  <a:lnTo>
                    <a:pt x="4235196" y="454152"/>
                  </a:lnTo>
                  <a:lnTo>
                    <a:pt x="4287012" y="387096"/>
                  </a:lnTo>
                  <a:lnTo>
                    <a:pt x="4338828" y="326136"/>
                  </a:lnTo>
                  <a:lnTo>
                    <a:pt x="4390644" y="295656"/>
                  </a:lnTo>
                  <a:lnTo>
                    <a:pt x="4442460" y="225552"/>
                  </a:lnTo>
                  <a:lnTo>
                    <a:pt x="4494276" y="140208"/>
                  </a:lnTo>
                  <a:lnTo>
                    <a:pt x="4544568" y="74675"/>
                  </a:lnTo>
                  <a:lnTo>
                    <a:pt x="4596384" y="0"/>
                  </a:lnTo>
                  <a:lnTo>
                    <a:pt x="4648200" y="22860"/>
                  </a:lnTo>
                  <a:lnTo>
                    <a:pt x="4700016" y="111252"/>
                  </a:lnTo>
                  <a:lnTo>
                    <a:pt x="4751832" y="173736"/>
                  </a:lnTo>
                  <a:lnTo>
                    <a:pt x="4803648" y="216408"/>
                  </a:lnTo>
                  <a:lnTo>
                    <a:pt x="4855464" y="228600"/>
                  </a:lnTo>
                  <a:lnTo>
                    <a:pt x="4907280" y="228600"/>
                  </a:lnTo>
                  <a:lnTo>
                    <a:pt x="4959096" y="243840"/>
                  </a:lnTo>
                  <a:lnTo>
                    <a:pt x="5009388" y="240792"/>
                  </a:lnTo>
                  <a:lnTo>
                    <a:pt x="5061204" y="243840"/>
                  </a:lnTo>
                  <a:lnTo>
                    <a:pt x="5113020" y="257556"/>
                  </a:lnTo>
                  <a:lnTo>
                    <a:pt x="5164836" y="301752"/>
                  </a:lnTo>
                  <a:lnTo>
                    <a:pt x="5216652" y="364236"/>
                  </a:lnTo>
                  <a:lnTo>
                    <a:pt x="5268468" y="330708"/>
                  </a:lnTo>
                  <a:lnTo>
                    <a:pt x="5320284" y="242316"/>
                  </a:lnTo>
                  <a:lnTo>
                    <a:pt x="5372100" y="150875"/>
                  </a:lnTo>
                  <a:lnTo>
                    <a:pt x="5423916" y="114300"/>
                  </a:lnTo>
                  <a:lnTo>
                    <a:pt x="5475732" y="158496"/>
                  </a:lnTo>
                  <a:lnTo>
                    <a:pt x="5526024" y="246887"/>
                  </a:lnTo>
                  <a:lnTo>
                    <a:pt x="5577840" y="370332"/>
                  </a:lnTo>
                  <a:lnTo>
                    <a:pt x="5629656" y="486156"/>
                  </a:lnTo>
                  <a:lnTo>
                    <a:pt x="5681472" y="640080"/>
                  </a:lnTo>
                  <a:lnTo>
                    <a:pt x="5733288" y="874776"/>
                  </a:lnTo>
                  <a:lnTo>
                    <a:pt x="5785104" y="1051560"/>
                  </a:lnTo>
                  <a:lnTo>
                    <a:pt x="5836920" y="1226820"/>
                  </a:lnTo>
                  <a:lnTo>
                    <a:pt x="5888736" y="1344168"/>
                  </a:lnTo>
                  <a:lnTo>
                    <a:pt x="5940552" y="1348740"/>
                  </a:lnTo>
                  <a:lnTo>
                    <a:pt x="5990844" y="1322832"/>
                  </a:lnTo>
                  <a:lnTo>
                    <a:pt x="6042660" y="1286256"/>
                  </a:lnTo>
                  <a:lnTo>
                    <a:pt x="6094476" y="1281684"/>
                  </a:lnTo>
                  <a:lnTo>
                    <a:pt x="6146292" y="1260348"/>
                  </a:lnTo>
                  <a:lnTo>
                    <a:pt x="6198108" y="1274064"/>
                  </a:lnTo>
                  <a:lnTo>
                    <a:pt x="6249923" y="1298448"/>
                  </a:lnTo>
                  <a:lnTo>
                    <a:pt x="6301740" y="1298448"/>
                  </a:lnTo>
                  <a:lnTo>
                    <a:pt x="6353556" y="1339596"/>
                  </a:lnTo>
                  <a:lnTo>
                    <a:pt x="6405371" y="1363980"/>
                  </a:lnTo>
                  <a:lnTo>
                    <a:pt x="6457188" y="1341120"/>
                  </a:lnTo>
                  <a:lnTo>
                    <a:pt x="6507480" y="1338072"/>
                  </a:lnTo>
                  <a:lnTo>
                    <a:pt x="6559296" y="1333500"/>
                  </a:lnTo>
                  <a:lnTo>
                    <a:pt x="6611111" y="1350264"/>
                  </a:lnTo>
                  <a:lnTo>
                    <a:pt x="6662928" y="1344168"/>
                  </a:lnTo>
                  <a:lnTo>
                    <a:pt x="6714744" y="1395984"/>
                  </a:lnTo>
                  <a:lnTo>
                    <a:pt x="6766559" y="1458468"/>
                  </a:lnTo>
                  <a:lnTo>
                    <a:pt x="6818376" y="1493520"/>
                  </a:lnTo>
                  <a:lnTo>
                    <a:pt x="6870192" y="1536192"/>
                  </a:lnTo>
                  <a:lnTo>
                    <a:pt x="6922008" y="1488948"/>
                  </a:lnTo>
                  <a:lnTo>
                    <a:pt x="6972300" y="1316736"/>
                  </a:lnTo>
                  <a:lnTo>
                    <a:pt x="7024115" y="1150620"/>
                  </a:lnTo>
                  <a:lnTo>
                    <a:pt x="7075932" y="1088136"/>
                  </a:lnTo>
                  <a:lnTo>
                    <a:pt x="7127748" y="1082040"/>
                  </a:lnTo>
                  <a:lnTo>
                    <a:pt x="7179563" y="1184148"/>
                  </a:lnTo>
                  <a:lnTo>
                    <a:pt x="7231380" y="1271016"/>
                  </a:lnTo>
                  <a:lnTo>
                    <a:pt x="7283196" y="1278636"/>
                  </a:lnTo>
                  <a:lnTo>
                    <a:pt x="7335011" y="1307592"/>
                  </a:lnTo>
                  <a:lnTo>
                    <a:pt x="7386828" y="1307592"/>
                  </a:lnTo>
                  <a:lnTo>
                    <a:pt x="7437119" y="1295400"/>
                  </a:lnTo>
                  <a:lnTo>
                    <a:pt x="7488936" y="1289304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553068" y="2319273"/>
            <a:ext cx="274955" cy="3218180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spcBef>
                <a:spcPts val="9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16783" y="5530842"/>
            <a:ext cx="209550" cy="643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8455" y="3885133"/>
            <a:ext cx="4057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2.800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65677" y="5530749"/>
            <a:ext cx="210185" cy="643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5/1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/2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67194" y="5530842"/>
            <a:ext cx="209550" cy="643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9/1/2022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74286" y="5530842"/>
            <a:ext cx="209550" cy="643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9/1/2021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22654" y="5530842"/>
            <a:ext cx="209550" cy="643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7/1/2020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8455" y="2434209"/>
            <a:ext cx="405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8455" y="4248734"/>
            <a:ext cx="4057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2.400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9426" y="5530842"/>
            <a:ext cx="209550" cy="643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23612" y="5531147"/>
            <a:ext cx="209550" cy="7251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11/1/2021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22351" y="5530842"/>
            <a:ext cx="209550" cy="643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71931" y="5530842"/>
            <a:ext cx="209550" cy="643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5/1/2020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09691" y="5530842"/>
            <a:ext cx="209550" cy="643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17086" y="5530842"/>
            <a:ext cx="209550" cy="643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7/1/2021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60414" y="5530842"/>
            <a:ext cx="209550" cy="643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5/1/2022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09994" y="5530842"/>
            <a:ext cx="209550" cy="643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7/1/2022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79854" y="5530842"/>
            <a:ext cx="209550" cy="643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9/1/2020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30958" y="5531147"/>
            <a:ext cx="209550" cy="7251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11/1/2020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318044" y="5531147"/>
            <a:ext cx="209550" cy="7251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11/1/2022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80284" y="5530842"/>
            <a:ext cx="209550" cy="643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8455" y="2797809"/>
            <a:ext cx="405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38455" y="5336794"/>
            <a:ext cx="405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074716" y="5530842"/>
            <a:ext cx="209550" cy="643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8455" y="4611116"/>
            <a:ext cx="405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38455" y="3523615"/>
            <a:ext cx="405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38455" y="3160014"/>
            <a:ext cx="405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.6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8455" y="4974717"/>
            <a:ext cx="405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.6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768843" y="2378455"/>
            <a:ext cx="6076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A30000"/>
                </a:solidFill>
                <a:latin typeface="Tahoma"/>
                <a:cs typeface="Tahoma"/>
              </a:rPr>
              <a:t>4.298,8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768843" y="2878582"/>
            <a:ext cx="6076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3.747,3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913369" y="4125595"/>
            <a:ext cx="4629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808080"/>
                </a:solidFill>
                <a:latin typeface="Tahoma"/>
                <a:cs typeface="Tahoma"/>
              </a:rPr>
              <a:t>243,4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864869" y="2574035"/>
            <a:ext cx="176530" cy="504825"/>
            <a:chOff x="864869" y="2574035"/>
            <a:chExt cx="176530" cy="504825"/>
          </a:xfrm>
        </p:grpSpPr>
        <p:sp>
          <p:nvSpPr>
            <p:cNvPr id="43" name="object 43"/>
            <p:cNvSpPr/>
            <p:nvPr/>
          </p:nvSpPr>
          <p:spPr>
            <a:xfrm>
              <a:off x="864869" y="259308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864869" y="282625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864869" y="305942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097076" y="2443861"/>
            <a:ext cx="2517775" cy="725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20115">
              <a:lnSpc>
                <a:spcPct val="127699"/>
              </a:lnSpc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TL Mevduat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(milyar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TL)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YP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Mevduat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(milyar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TL)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YP Mevduat (milyar </a:t>
            </a:r>
            <a:r>
              <a:rPr sz="1200" spc="-30" dirty="0">
                <a:solidFill>
                  <a:prstClr val="black"/>
                </a:solidFill>
                <a:latin typeface="Tahoma"/>
                <a:cs typeface="Tahoma"/>
              </a:rPr>
              <a:t>dolar,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sağ</a:t>
            </a:r>
            <a:r>
              <a:rPr sz="12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eksen)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521390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637" y="832230"/>
            <a:ext cx="85388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Ticari kredi </a:t>
            </a:r>
            <a:r>
              <a:rPr sz="1800" b="1" dirty="0">
                <a:latin typeface="Tahoma"/>
                <a:cs typeface="Tahoma"/>
              </a:rPr>
              <a:t>ve mevduat </a:t>
            </a:r>
            <a:r>
              <a:rPr sz="1800" b="1" spc="5" dirty="0">
                <a:latin typeface="Tahoma"/>
                <a:cs typeface="Tahoma"/>
              </a:rPr>
              <a:t>faiz </a:t>
            </a:r>
            <a:r>
              <a:rPr sz="1800" b="1" spc="-5" dirty="0">
                <a:latin typeface="Tahoma"/>
                <a:cs typeface="Tahoma"/>
              </a:rPr>
              <a:t>oranlarında gerileme devam</a:t>
            </a:r>
            <a:r>
              <a:rPr sz="1800" b="1" spc="-40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etmektedir.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/>
              <a:t>Son iki ayda ticari kredi faiz </a:t>
            </a:r>
            <a:r>
              <a:rPr sz="1800" dirty="0"/>
              <a:t>oranındaki düşüş 7 puanı aşarken, mevduat </a:t>
            </a:r>
            <a:r>
              <a:rPr sz="1800" spc="-5" dirty="0"/>
              <a:t>faizlerindeki  gerileme 1,2 </a:t>
            </a:r>
            <a:r>
              <a:rPr sz="1800" dirty="0"/>
              <a:t>puan </a:t>
            </a:r>
            <a:r>
              <a:rPr sz="1800" spc="-5" dirty="0"/>
              <a:t>ile</a:t>
            </a:r>
            <a:r>
              <a:rPr sz="1800" spc="50" dirty="0"/>
              <a:t> </a:t>
            </a:r>
            <a:r>
              <a:rPr sz="1800" spc="-5" dirty="0"/>
              <a:t>sınırlıdır.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4572" y="1847088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0783" y="1880361"/>
            <a:ext cx="82886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Ticari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kredi* ve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mevduat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faizi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(TL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üzerinden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açılan, akım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veri,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%) Ocak 2020 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Ekim</a:t>
            </a:r>
            <a:r>
              <a:rPr sz="1600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2022**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637" y="6232347"/>
            <a:ext cx="46081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*Tüzel kişi Kredili Mevduat Hesabı ve kurumsal kredi kartları</a:t>
            </a:r>
            <a:r>
              <a:rPr sz="1200" spc="11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hariçtir.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** 14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Ekim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tarihi</a:t>
            </a:r>
            <a:r>
              <a:rPr sz="1200" spc="-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itibarıyladır.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99516" y="2665476"/>
            <a:ext cx="7871459" cy="2872105"/>
            <a:chOff x="699516" y="2665476"/>
            <a:chExt cx="7871459" cy="2872105"/>
          </a:xfrm>
        </p:grpSpPr>
        <p:sp>
          <p:nvSpPr>
            <p:cNvPr id="7" name="object 7"/>
            <p:cNvSpPr/>
            <p:nvPr/>
          </p:nvSpPr>
          <p:spPr>
            <a:xfrm>
              <a:off x="699516" y="2670048"/>
              <a:ext cx="7867015" cy="2867660"/>
            </a:xfrm>
            <a:custGeom>
              <a:avLst/>
              <a:gdLst/>
              <a:ahLst/>
              <a:cxnLst/>
              <a:rect l="l" t="t" r="r" b="b"/>
              <a:pathLst>
                <a:path w="7867015" h="2867660">
                  <a:moveTo>
                    <a:pt x="2814828" y="2816352"/>
                  </a:moveTo>
                  <a:lnTo>
                    <a:pt x="2814828" y="2867152"/>
                  </a:lnTo>
                </a:path>
                <a:path w="7867015" h="2867660">
                  <a:moveTo>
                    <a:pt x="51815" y="2816352"/>
                  </a:moveTo>
                  <a:lnTo>
                    <a:pt x="51815" y="2867152"/>
                  </a:lnTo>
                </a:path>
                <a:path w="7867015" h="2867660">
                  <a:moveTo>
                    <a:pt x="51815" y="2816352"/>
                  </a:moveTo>
                  <a:lnTo>
                    <a:pt x="51815" y="0"/>
                  </a:lnTo>
                </a:path>
                <a:path w="7867015" h="2867660">
                  <a:moveTo>
                    <a:pt x="0" y="2816352"/>
                  </a:moveTo>
                  <a:lnTo>
                    <a:pt x="51815" y="2816352"/>
                  </a:lnTo>
                </a:path>
                <a:path w="7867015" h="2867660">
                  <a:moveTo>
                    <a:pt x="0" y="2346960"/>
                  </a:moveTo>
                  <a:lnTo>
                    <a:pt x="51815" y="2346960"/>
                  </a:lnTo>
                </a:path>
                <a:path w="7867015" h="2867660">
                  <a:moveTo>
                    <a:pt x="0" y="1877568"/>
                  </a:moveTo>
                  <a:lnTo>
                    <a:pt x="51815" y="1877568"/>
                  </a:lnTo>
                </a:path>
                <a:path w="7867015" h="2867660">
                  <a:moveTo>
                    <a:pt x="0" y="1408176"/>
                  </a:moveTo>
                  <a:lnTo>
                    <a:pt x="51815" y="1408176"/>
                  </a:lnTo>
                </a:path>
                <a:path w="7867015" h="2867660">
                  <a:moveTo>
                    <a:pt x="0" y="938783"/>
                  </a:moveTo>
                  <a:lnTo>
                    <a:pt x="51815" y="938783"/>
                  </a:lnTo>
                </a:path>
                <a:path w="7867015" h="2867660">
                  <a:moveTo>
                    <a:pt x="0" y="469391"/>
                  </a:moveTo>
                  <a:lnTo>
                    <a:pt x="51815" y="469391"/>
                  </a:lnTo>
                </a:path>
                <a:path w="7867015" h="2867660">
                  <a:moveTo>
                    <a:pt x="0" y="0"/>
                  </a:moveTo>
                  <a:lnTo>
                    <a:pt x="51815" y="0"/>
                  </a:lnTo>
                </a:path>
                <a:path w="7867015" h="2867660">
                  <a:moveTo>
                    <a:pt x="1426464" y="2816352"/>
                  </a:moveTo>
                  <a:lnTo>
                    <a:pt x="1426464" y="2867152"/>
                  </a:lnTo>
                </a:path>
                <a:path w="7867015" h="2867660">
                  <a:moveTo>
                    <a:pt x="1894332" y="2816352"/>
                  </a:moveTo>
                  <a:lnTo>
                    <a:pt x="1894332" y="2867152"/>
                  </a:lnTo>
                </a:path>
                <a:path w="7867015" h="2867660">
                  <a:moveTo>
                    <a:pt x="2354579" y="2816352"/>
                  </a:moveTo>
                  <a:lnTo>
                    <a:pt x="2354579" y="2867152"/>
                  </a:lnTo>
                </a:path>
                <a:path w="7867015" h="2867660">
                  <a:moveTo>
                    <a:pt x="504444" y="2816352"/>
                  </a:moveTo>
                  <a:lnTo>
                    <a:pt x="504444" y="2867152"/>
                  </a:lnTo>
                </a:path>
                <a:path w="7867015" h="2867660">
                  <a:moveTo>
                    <a:pt x="4181856" y="2816352"/>
                  </a:moveTo>
                  <a:lnTo>
                    <a:pt x="4181856" y="2867152"/>
                  </a:lnTo>
                </a:path>
                <a:path w="7867015" h="2867660">
                  <a:moveTo>
                    <a:pt x="966216" y="2816352"/>
                  </a:moveTo>
                  <a:lnTo>
                    <a:pt x="966216" y="2867152"/>
                  </a:lnTo>
                </a:path>
                <a:path w="7867015" h="2867660">
                  <a:moveTo>
                    <a:pt x="4649724" y="2816352"/>
                  </a:moveTo>
                  <a:lnTo>
                    <a:pt x="4649724" y="2867152"/>
                  </a:lnTo>
                </a:path>
                <a:path w="7867015" h="2867660">
                  <a:moveTo>
                    <a:pt x="3261360" y="2816352"/>
                  </a:moveTo>
                  <a:lnTo>
                    <a:pt x="3261360" y="2867152"/>
                  </a:lnTo>
                </a:path>
                <a:path w="7867015" h="2867660">
                  <a:moveTo>
                    <a:pt x="3721608" y="2816352"/>
                  </a:moveTo>
                  <a:lnTo>
                    <a:pt x="3721608" y="2867152"/>
                  </a:lnTo>
                </a:path>
                <a:path w="7867015" h="2867660">
                  <a:moveTo>
                    <a:pt x="5111496" y="2816352"/>
                  </a:moveTo>
                  <a:lnTo>
                    <a:pt x="5111496" y="2867152"/>
                  </a:lnTo>
                </a:path>
                <a:path w="7867015" h="2867660">
                  <a:moveTo>
                    <a:pt x="5571744" y="2816352"/>
                  </a:moveTo>
                  <a:lnTo>
                    <a:pt x="5571744" y="2867152"/>
                  </a:lnTo>
                </a:path>
                <a:path w="7867015" h="2867660">
                  <a:moveTo>
                    <a:pt x="6016752" y="2816352"/>
                  </a:moveTo>
                  <a:lnTo>
                    <a:pt x="6016752" y="2867152"/>
                  </a:lnTo>
                </a:path>
                <a:path w="7867015" h="2867660">
                  <a:moveTo>
                    <a:pt x="6477000" y="2816352"/>
                  </a:moveTo>
                  <a:lnTo>
                    <a:pt x="6477000" y="2867152"/>
                  </a:lnTo>
                </a:path>
                <a:path w="7867015" h="2867660">
                  <a:moveTo>
                    <a:pt x="6937248" y="2816352"/>
                  </a:moveTo>
                  <a:lnTo>
                    <a:pt x="6937248" y="2867152"/>
                  </a:lnTo>
                </a:path>
                <a:path w="7867015" h="2867660">
                  <a:moveTo>
                    <a:pt x="7406639" y="2816352"/>
                  </a:moveTo>
                  <a:lnTo>
                    <a:pt x="7406639" y="2867152"/>
                  </a:lnTo>
                </a:path>
                <a:path w="7867015" h="2867660">
                  <a:moveTo>
                    <a:pt x="7866887" y="2816352"/>
                  </a:moveTo>
                  <a:lnTo>
                    <a:pt x="7866887" y="2867152"/>
                  </a:lnTo>
                </a:path>
                <a:path w="7867015" h="2867660">
                  <a:moveTo>
                    <a:pt x="51815" y="2816352"/>
                  </a:moveTo>
                  <a:lnTo>
                    <a:pt x="7866887" y="281635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50570" y="4261866"/>
              <a:ext cx="7581900" cy="1004569"/>
            </a:xfrm>
            <a:custGeom>
              <a:avLst/>
              <a:gdLst/>
              <a:ahLst/>
              <a:cxnLst/>
              <a:rect l="l" t="t" r="r" b="b"/>
              <a:pathLst>
                <a:path w="7581900" h="1004570">
                  <a:moveTo>
                    <a:pt x="0" y="789431"/>
                  </a:moveTo>
                  <a:lnTo>
                    <a:pt x="234695" y="821435"/>
                  </a:lnTo>
                  <a:lnTo>
                    <a:pt x="452627" y="815339"/>
                  </a:lnTo>
                  <a:lnTo>
                    <a:pt x="687324" y="830579"/>
                  </a:lnTo>
                  <a:lnTo>
                    <a:pt x="914400" y="975359"/>
                  </a:lnTo>
                  <a:lnTo>
                    <a:pt x="1147572" y="1001267"/>
                  </a:lnTo>
                  <a:lnTo>
                    <a:pt x="1374648" y="1004315"/>
                  </a:lnTo>
                  <a:lnTo>
                    <a:pt x="1609344" y="851915"/>
                  </a:lnTo>
                  <a:lnTo>
                    <a:pt x="1842516" y="728471"/>
                  </a:lnTo>
                  <a:lnTo>
                    <a:pt x="2069592" y="656843"/>
                  </a:lnTo>
                  <a:lnTo>
                    <a:pt x="2302764" y="466343"/>
                  </a:lnTo>
                  <a:lnTo>
                    <a:pt x="2529840" y="277367"/>
                  </a:lnTo>
                  <a:lnTo>
                    <a:pt x="2764535" y="158495"/>
                  </a:lnTo>
                  <a:lnTo>
                    <a:pt x="2997708" y="172211"/>
                  </a:lnTo>
                  <a:lnTo>
                    <a:pt x="3209544" y="115823"/>
                  </a:lnTo>
                  <a:lnTo>
                    <a:pt x="3444240" y="24383"/>
                  </a:lnTo>
                  <a:lnTo>
                    <a:pt x="3669791" y="13715"/>
                  </a:lnTo>
                  <a:lnTo>
                    <a:pt x="3904488" y="12191"/>
                  </a:lnTo>
                  <a:lnTo>
                    <a:pt x="4130040" y="15239"/>
                  </a:lnTo>
                  <a:lnTo>
                    <a:pt x="4364735" y="7619"/>
                  </a:lnTo>
                  <a:lnTo>
                    <a:pt x="4599432" y="0"/>
                  </a:lnTo>
                  <a:lnTo>
                    <a:pt x="4824983" y="106679"/>
                  </a:lnTo>
                  <a:lnTo>
                    <a:pt x="5059680" y="251459"/>
                  </a:lnTo>
                  <a:lnTo>
                    <a:pt x="5286756" y="152399"/>
                  </a:lnTo>
                  <a:lnTo>
                    <a:pt x="5519928" y="35051"/>
                  </a:lnTo>
                  <a:lnTo>
                    <a:pt x="5754624" y="117347"/>
                  </a:lnTo>
                  <a:lnTo>
                    <a:pt x="5964935" y="227075"/>
                  </a:lnTo>
                  <a:lnTo>
                    <a:pt x="6199632" y="220979"/>
                  </a:lnTo>
                  <a:lnTo>
                    <a:pt x="6426708" y="236219"/>
                  </a:lnTo>
                  <a:lnTo>
                    <a:pt x="6659880" y="167639"/>
                  </a:lnTo>
                  <a:lnTo>
                    <a:pt x="6886956" y="62483"/>
                  </a:lnTo>
                  <a:lnTo>
                    <a:pt x="7120128" y="103631"/>
                  </a:lnTo>
                  <a:lnTo>
                    <a:pt x="7354824" y="199643"/>
                  </a:lnTo>
                  <a:lnTo>
                    <a:pt x="7581900" y="211835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50570" y="3134106"/>
              <a:ext cx="7581900" cy="1961514"/>
            </a:xfrm>
            <a:custGeom>
              <a:avLst/>
              <a:gdLst/>
              <a:ahLst/>
              <a:cxnLst/>
              <a:rect l="l" t="t" r="r" b="b"/>
              <a:pathLst>
                <a:path w="7581900" h="1961514">
                  <a:moveTo>
                    <a:pt x="0" y="1767840"/>
                  </a:moveTo>
                  <a:lnTo>
                    <a:pt x="234695" y="1821180"/>
                  </a:lnTo>
                  <a:lnTo>
                    <a:pt x="452627" y="1763268"/>
                  </a:lnTo>
                  <a:lnTo>
                    <a:pt x="687324" y="1845564"/>
                  </a:lnTo>
                  <a:lnTo>
                    <a:pt x="914400" y="1961388"/>
                  </a:lnTo>
                  <a:lnTo>
                    <a:pt x="1147572" y="1956816"/>
                  </a:lnTo>
                  <a:lnTo>
                    <a:pt x="1374648" y="1933956"/>
                  </a:lnTo>
                  <a:lnTo>
                    <a:pt x="1609344" y="1667256"/>
                  </a:lnTo>
                  <a:lnTo>
                    <a:pt x="1842516" y="1510284"/>
                  </a:lnTo>
                  <a:lnTo>
                    <a:pt x="2069592" y="1402080"/>
                  </a:lnTo>
                  <a:lnTo>
                    <a:pt x="2302764" y="1223772"/>
                  </a:lnTo>
                  <a:lnTo>
                    <a:pt x="2529840" y="1060704"/>
                  </a:lnTo>
                  <a:lnTo>
                    <a:pt x="2764535" y="966216"/>
                  </a:lnTo>
                  <a:lnTo>
                    <a:pt x="2997708" y="1024128"/>
                  </a:lnTo>
                  <a:lnTo>
                    <a:pt x="3209544" y="964692"/>
                  </a:lnTo>
                  <a:lnTo>
                    <a:pt x="3444240" y="885444"/>
                  </a:lnTo>
                  <a:lnTo>
                    <a:pt x="3669791" y="859536"/>
                  </a:lnTo>
                  <a:lnTo>
                    <a:pt x="3904488" y="871728"/>
                  </a:lnTo>
                  <a:lnTo>
                    <a:pt x="4130040" y="929640"/>
                  </a:lnTo>
                  <a:lnTo>
                    <a:pt x="4364735" y="891540"/>
                  </a:lnTo>
                  <a:lnTo>
                    <a:pt x="4599432" y="897636"/>
                  </a:lnTo>
                  <a:lnTo>
                    <a:pt x="4824983" y="986028"/>
                  </a:lnTo>
                  <a:lnTo>
                    <a:pt x="5059680" y="1095756"/>
                  </a:lnTo>
                  <a:lnTo>
                    <a:pt x="5286756" y="815340"/>
                  </a:lnTo>
                  <a:lnTo>
                    <a:pt x="5519928" y="533400"/>
                  </a:lnTo>
                  <a:lnTo>
                    <a:pt x="5754624" y="835152"/>
                  </a:lnTo>
                  <a:lnTo>
                    <a:pt x="5964935" y="906780"/>
                  </a:lnTo>
                  <a:lnTo>
                    <a:pt x="6199632" y="885444"/>
                  </a:lnTo>
                  <a:lnTo>
                    <a:pt x="6426708" y="681228"/>
                  </a:lnTo>
                  <a:lnTo>
                    <a:pt x="6659880" y="361188"/>
                  </a:lnTo>
                  <a:lnTo>
                    <a:pt x="6886956" y="0"/>
                  </a:lnTo>
                  <a:lnTo>
                    <a:pt x="7120128" y="411480"/>
                  </a:lnTo>
                  <a:lnTo>
                    <a:pt x="7354824" y="891540"/>
                  </a:lnTo>
                  <a:lnTo>
                    <a:pt x="7581900" y="1072896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42010" y="2841498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42010" y="3103626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28955" y="4905882"/>
            <a:ext cx="193675" cy="678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0"/>
              </a:spcBef>
            </a:pPr>
            <a:endParaRPr sz="1850">
              <a:solidFill>
                <a:prstClr val="black"/>
              </a:solidFill>
              <a:latin typeface="Tahoma"/>
              <a:cs typeface="Tahoma"/>
            </a:endParaRPr>
          </a:p>
          <a:p>
            <a:pPr marL="95885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8955" y="4436109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8955" y="3966717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8955" y="3497326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8955" y="3027679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8955" y="2558288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35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60628" y="5576722"/>
            <a:ext cx="209550" cy="52070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56102" y="5577332"/>
            <a:ext cx="210185" cy="49974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r-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77411" y="5576112"/>
            <a:ext cx="209550" cy="54546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Tem-21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6203" y="5576112"/>
            <a:ext cx="209550" cy="505459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16909" y="5576722"/>
            <a:ext cx="209550" cy="52070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98526" y="5577332"/>
            <a:ext cx="209550" cy="49974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r-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45355" y="5576722"/>
            <a:ext cx="210185" cy="44450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Eyl-21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06162" y="5576722"/>
            <a:ext cx="209550" cy="48577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Kas-21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21130" y="5576112"/>
            <a:ext cx="209550" cy="54546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Tem-20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89379" y="5576722"/>
            <a:ext cx="209550" cy="44450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Eyl-20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533819" y="5576112"/>
            <a:ext cx="209550" cy="54546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Tem-22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73190" y="5576722"/>
            <a:ext cx="209550" cy="52070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612942" y="5577332"/>
            <a:ext cx="209550" cy="49974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r-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166791" y="5576112"/>
            <a:ext cx="209550" cy="505459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002195" y="5576722"/>
            <a:ext cx="209550" cy="44450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Eyl-22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49881" y="5576722"/>
            <a:ext cx="209550" cy="48577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Kas-20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462443" y="5576722"/>
            <a:ext cx="209550" cy="48577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Kas-22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10383" y="5576112"/>
            <a:ext cx="209550" cy="505459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400668" y="4019640"/>
            <a:ext cx="365125" cy="55880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spcBef>
                <a:spcPts val="755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18,6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15</a:t>
            </a:r>
            <a:r>
              <a:rPr sz="1200" b="1" spc="-5" dirty="0">
                <a:solidFill>
                  <a:srgbClr val="001F5F"/>
                </a:solidFill>
                <a:latin typeface="Tahoma"/>
                <a:cs typeface="Tahoma"/>
              </a:rPr>
              <a:t>,</a:t>
            </a: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11402" y="2678023"/>
            <a:ext cx="1663064" cy="55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9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Mevduat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faiz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oranı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Ticari kredi faiz</a:t>
            </a:r>
            <a:r>
              <a:rPr sz="14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11617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21563"/>
            <a:ext cx="668400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Finans </a:t>
            </a:r>
            <a:r>
              <a:rPr dirty="0"/>
              <a:t>ve hizmetler </a:t>
            </a:r>
            <a:r>
              <a:rPr spc="-5" dirty="0"/>
              <a:t>büyümeyi sürükleyen</a:t>
            </a:r>
            <a:r>
              <a:rPr spc="15" dirty="0"/>
              <a:t> </a:t>
            </a:r>
            <a:r>
              <a:rPr spc="-5" dirty="0"/>
              <a:t>sektörlerdir.</a:t>
            </a:r>
          </a:p>
          <a:p>
            <a:pPr marL="12700">
              <a:lnSpc>
                <a:spcPct val="100000"/>
              </a:lnSpc>
            </a:pPr>
            <a:r>
              <a:rPr b="0" dirty="0">
                <a:latin typeface="Tahoma"/>
                <a:cs typeface="Tahoma"/>
              </a:rPr>
              <a:t>Sanayi </a:t>
            </a:r>
            <a:r>
              <a:rPr b="0" spc="-5" dirty="0">
                <a:latin typeface="Tahoma"/>
                <a:cs typeface="Tahoma"/>
              </a:rPr>
              <a:t>sektörü </a:t>
            </a:r>
            <a:r>
              <a:rPr b="0" dirty="0">
                <a:latin typeface="Tahoma"/>
                <a:cs typeface="Tahoma"/>
              </a:rPr>
              <a:t>büyürken, inşaat ve </a:t>
            </a:r>
            <a:r>
              <a:rPr b="0" spc="-5" dirty="0">
                <a:latin typeface="Tahoma"/>
                <a:cs typeface="Tahoma"/>
              </a:rPr>
              <a:t>tarım sektörleri</a:t>
            </a:r>
            <a:r>
              <a:rPr b="0" spc="25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daralmaktadır.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626107"/>
            <a:ext cx="9144000" cy="340360"/>
          </a:xfrm>
          <a:custGeom>
            <a:avLst/>
            <a:gdLst/>
            <a:ahLst/>
            <a:cxnLst/>
            <a:rect l="l" t="t" r="r" b="b"/>
            <a:pathLst>
              <a:path w="9144000" h="340360">
                <a:moveTo>
                  <a:pt x="0" y="339851"/>
                </a:moveTo>
                <a:lnTo>
                  <a:pt x="9144000" y="339851"/>
                </a:lnTo>
                <a:lnTo>
                  <a:pt x="9144000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804" y="1657349"/>
            <a:ext cx="82880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GSYİH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iktisadi faaliyet kolları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(bir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önceki yılın aynı çeyreğine göre değişim oranı,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%) 2022</a:t>
            </a:r>
            <a:r>
              <a:rPr sz="1600" spc="3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93191" y="2651760"/>
            <a:ext cx="8120380" cy="2734310"/>
            <a:chOff x="393191" y="2651760"/>
            <a:chExt cx="8120380" cy="2734310"/>
          </a:xfrm>
        </p:grpSpPr>
        <p:sp>
          <p:nvSpPr>
            <p:cNvPr id="6" name="object 6"/>
            <p:cNvSpPr/>
            <p:nvPr/>
          </p:nvSpPr>
          <p:spPr>
            <a:xfrm>
              <a:off x="574548" y="2651759"/>
              <a:ext cx="7759065" cy="2734310"/>
            </a:xfrm>
            <a:custGeom>
              <a:avLst/>
              <a:gdLst/>
              <a:ahLst/>
              <a:cxnLst/>
              <a:rect l="l" t="t" r="r" b="b"/>
              <a:pathLst>
                <a:path w="7759065" h="2734310">
                  <a:moveTo>
                    <a:pt x="451104" y="1940052"/>
                  </a:moveTo>
                  <a:lnTo>
                    <a:pt x="0" y="1940052"/>
                  </a:lnTo>
                  <a:lnTo>
                    <a:pt x="0" y="2150364"/>
                  </a:lnTo>
                  <a:lnTo>
                    <a:pt x="451104" y="2150364"/>
                  </a:lnTo>
                  <a:lnTo>
                    <a:pt x="451104" y="1940052"/>
                  </a:lnTo>
                  <a:close/>
                </a:path>
                <a:path w="7759065" h="2734310">
                  <a:moveTo>
                    <a:pt x="1263396" y="1370076"/>
                  </a:moveTo>
                  <a:lnTo>
                    <a:pt x="812292" y="1370076"/>
                  </a:lnTo>
                  <a:lnTo>
                    <a:pt x="812292" y="1940052"/>
                  </a:lnTo>
                  <a:lnTo>
                    <a:pt x="1263396" y="1940052"/>
                  </a:lnTo>
                  <a:lnTo>
                    <a:pt x="1263396" y="1370076"/>
                  </a:lnTo>
                  <a:close/>
                </a:path>
                <a:path w="7759065" h="2734310">
                  <a:moveTo>
                    <a:pt x="2074164" y="1940052"/>
                  </a:moveTo>
                  <a:lnTo>
                    <a:pt x="1623060" y="1940052"/>
                  </a:lnTo>
                  <a:lnTo>
                    <a:pt x="1623060" y="2734056"/>
                  </a:lnTo>
                  <a:lnTo>
                    <a:pt x="2074164" y="2734056"/>
                  </a:lnTo>
                  <a:lnTo>
                    <a:pt x="2074164" y="1940052"/>
                  </a:lnTo>
                  <a:close/>
                </a:path>
                <a:path w="7759065" h="2734310">
                  <a:moveTo>
                    <a:pt x="2886456" y="618744"/>
                  </a:moveTo>
                  <a:lnTo>
                    <a:pt x="2435352" y="618744"/>
                  </a:lnTo>
                  <a:lnTo>
                    <a:pt x="2435352" y="1940052"/>
                  </a:lnTo>
                  <a:lnTo>
                    <a:pt x="2886456" y="1940052"/>
                  </a:lnTo>
                  <a:lnTo>
                    <a:pt x="2886456" y="618744"/>
                  </a:lnTo>
                  <a:close/>
                </a:path>
                <a:path w="7759065" h="2734310">
                  <a:moveTo>
                    <a:pt x="3698748" y="1552956"/>
                  </a:moveTo>
                  <a:lnTo>
                    <a:pt x="3247644" y="1552956"/>
                  </a:lnTo>
                  <a:lnTo>
                    <a:pt x="3247644" y="1940052"/>
                  </a:lnTo>
                  <a:lnTo>
                    <a:pt x="3698748" y="1940052"/>
                  </a:lnTo>
                  <a:lnTo>
                    <a:pt x="3698748" y="1552956"/>
                  </a:lnTo>
                  <a:close/>
                </a:path>
                <a:path w="7759065" h="2734310">
                  <a:moveTo>
                    <a:pt x="4511040" y="0"/>
                  </a:moveTo>
                  <a:lnTo>
                    <a:pt x="4059936" y="0"/>
                  </a:lnTo>
                  <a:lnTo>
                    <a:pt x="4059936" y="1940052"/>
                  </a:lnTo>
                  <a:lnTo>
                    <a:pt x="4511040" y="1940052"/>
                  </a:lnTo>
                  <a:lnTo>
                    <a:pt x="4511040" y="0"/>
                  </a:lnTo>
                  <a:close/>
                </a:path>
                <a:path w="7759065" h="2734310">
                  <a:moveTo>
                    <a:pt x="5323332" y="1639824"/>
                  </a:moveTo>
                  <a:lnTo>
                    <a:pt x="4872228" y="1639824"/>
                  </a:lnTo>
                  <a:lnTo>
                    <a:pt x="4872228" y="1940052"/>
                  </a:lnTo>
                  <a:lnTo>
                    <a:pt x="5323332" y="1940052"/>
                  </a:lnTo>
                  <a:lnTo>
                    <a:pt x="5323332" y="1639824"/>
                  </a:lnTo>
                  <a:close/>
                </a:path>
                <a:path w="7759065" h="2734310">
                  <a:moveTo>
                    <a:pt x="6134100" y="1136904"/>
                  </a:moveTo>
                  <a:lnTo>
                    <a:pt x="5682996" y="1136904"/>
                  </a:lnTo>
                  <a:lnTo>
                    <a:pt x="5682996" y="1940052"/>
                  </a:lnTo>
                  <a:lnTo>
                    <a:pt x="6134100" y="1940052"/>
                  </a:lnTo>
                  <a:lnTo>
                    <a:pt x="6134100" y="1136904"/>
                  </a:lnTo>
                  <a:close/>
                </a:path>
                <a:path w="7759065" h="2734310">
                  <a:moveTo>
                    <a:pt x="6946392" y="1815084"/>
                  </a:moveTo>
                  <a:lnTo>
                    <a:pt x="6495288" y="1815084"/>
                  </a:lnTo>
                  <a:lnTo>
                    <a:pt x="6495288" y="1940052"/>
                  </a:lnTo>
                  <a:lnTo>
                    <a:pt x="6946392" y="1940052"/>
                  </a:lnTo>
                  <a:lnTo>
                    <a:pt x="6946392" y="1815084"/>
                  </a:lnTo>
                  <a:close/>
                </a:path>
                <a:path w="7759065" h="2734310">
                  <a:moveTo>
                    <a:pt x="7758684" y="1801368"/>
                  </a:moveTo>
                  <a:lnTo>
                    <a:pt x="7307580" y="1801368"/>
                  </a:lnTo>
                  <a:lnTo>
                    <a:pt x="7307580" y="1940052"/>
                  </a:lnTo>
                  <a:lnTo>
                    <a:pt x="7758684" y="1940052"/>
                  </a:lnTo>
                  <a:lnTo>
                    <a:pt x="7758684" y="1801368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93191" y="4591811"/>
              <a:ext cx="8120380" cy="0"/>
            </a:xfrm>
            <a:custGeom>
              <a:avLst/>
              <a:gdLst/>
              <a:ahLst/>
              <a:cxnLst/>
              <a:rect l="l" t="t" r="r" b="b"/>
              <a:pathLst>
                <a:path w="8120380">
                  <a:moveTo>
                    <a:pt x="0" y="0"/>
                  </a:moveTo>
                  <a:lnTo>
                    <a:pt x="8119872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99337" y="4036313"/>
              <a:ext cx="7309484" cy="0"/>
            </a:xfrm>
            <a:custGeom>
              <a:avLst/>
              <a:gdLst/>
              <a:ahLst/>
              <a:cxnLst/>
              <a:rect l="l" t="t" r="r" b="b"/>
              <a:pathLst>
                <a:path w="7309484">
                  <a:moveTo>
                    <a:pt x="0" y="0"/>
                  </a:moveTo>
                  <a:lnTo>
                    <a:pt x="3120390" y="0"/>
                  </a:lnTo>
                </a:path>
                <a:path w="7309484">
                  <a:moveTo>
                    <a:pt x="3376422" y="0"/>
                  </a:moveTo>
                  <a:lnTo>
                    <a:pt x="7309104" y="0"/>
                  </a:lnTo>
                </a:path>
              </a:pathLst>
            </a:custGeom>
            <a:ln w="19812">
              <a:solidFill>
                <a:srgbClr val="C30C3D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699761" y="2429383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602" y="6625649"/>
            <a:ext cx="26238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55597" y="5632500"/>
            <a:ext cx="4667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anayi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27930" y="5632500"/>
            <a:ext cx="15506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Finans ve Gayrimenkul  sigorta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3047" y="5632500"/>
            <a:ext cx="7893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Tarım,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ormancılık  ve</a:t>
            </a:r>
            <a:r>
              <a:rPr sz="1200" spc="-8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balıkçılık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53836" y="4070680"/>
            <a:ext cx="2387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01536" y="5632500"/>
            <a:ext cx="5651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 marR="5080" indent="-2159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Me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i,  idari ve  destek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hizmet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92982" y="5632500"/>
            <a:ext cx="509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indent="-762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Bilgi</a:t>
            </a:r>
            <a:r>
              <a:rPr sz="1200" spc="-7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 iletişim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79851" y="5632500"/>
            <a:ext cx="661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Hizmetler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74585" y="5632500"/>
            <a:ext cx="6445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Kamu  yön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imi,  eğitim,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insan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sağlığı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48092" y="5632500"/>
            <a:ext cx="473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858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Diğer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hizmet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2678" y="4814696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24091" y="3567810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94282" y="3801236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76652" y="5348427"/>
            <a:ext cx="445134" cy="49275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6985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-10,9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İn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ş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75558" y="3050285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29634" y="3983863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78167" y="4245991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91093" y="4231640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85809" y="147573"/>
            <a:ext cx="5594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5868" y="3547059"/>
            <a:ext cx="61341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spcBef>
                <a:spcPts val="105"/>
              </a:spcBef>
            </a:pPr>
            <a:r>
              <a:rPr sz="1400" b="1" spc="-5" dirty="0">
                <a:solidFill>
                  <a:srgbClr val="C00000"/>
                </a:solidFill>
                <a:latin typeface="Tahoma"/>
                <a:cs typeface="Tahoma"/>
              </a:rPr>
              <a:t>G</a:t>
            </a:r>
            <a:r>
              <a:rPr sz="1400" b="1" spc="-10" dirty="0">
                <a:solidFill>
                  <a:srgbClr val="C00000"/>
                </a:solidFill>
                <a:latin typeface="Tahoma"/>
                <a:cs typeface="Tahoma"/>
              </a:rPr>
              <a:t>SY</a:t>
            </a:r>
            <a:r>
              <a:rPr sz="1400" b="1" dirty="0">
                <a:solidFill>
                  <a:srgbClr val="C00000"/>
                </a:solidFill>
                <a:latin typeface="Tahoma"/>
                <a:cs typeface="Tahoma"/>
              </a:rPr>
              <a:t>İH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algn="ctr"/>
            <a:r>
              <a:rPr sz="1400" b="1" spc="-5" dirty="0">
                <a:solidFill>
                  <a:srgbClr val="C00000"/>
                </a:solidFill>
                <a:latin typeface="Tahoma"/>
                <a:cs typeface="Tahoma"/>
              </a:rPr>
              <a:t>7,6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973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007" y="842264"/>
            <a:ext cx="85883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Tüketici kredi </a:t>
            </a:r>
            <a:r>
              <a:rPr sz="1800" b="1" dirty="0">
                <a:latin typeface="Tahoma"/>
                <a:cs typeface="Tahoma"/>
              </a:rPr>
              <a:t>faizlerinde </a:t>
            </a:r>
            <a:r>
              <a:rPr sz="1800" b="1" spc="-5" dirty="0">
                <a:latin typeface="Tahoma"/>
                <a:cs typeface="Tahoma"/>
              </a:rPr>
              <a:t>ise düşüşler </a:t>
            </a:r>
            <a:r>
              <a:rPr sz="1800" b="1" dirty="0">
                <a:latin typeface="Tahoma"/>
                <a:cs typeface="Tahoma"/>
              </a:rPr>
              <a:t>1 </a:t>
            </a:r>
            <a:r>
              <a:rPr sz="1800" b="1" spc="-5" dirty="0">
                <a:latin typeface="Tahoma"/>
                <a:cs typeface="Tahoma"/>
              </a:rPr>
              <a:t>puanın</a:t>
            </a:r>
            <a:r>
              <a:rPr sz="1800" b="1" spc="2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altındadır.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800" dirty="0"/>
              <a:t>Son </a:t>
            </a:r>
            <a:r>
              <a:rPr sz="1800" spc="-5" dirty="0"/>
              <a:t>iki </a:t>
            </a:r>
            <a:r>
              <a:rPr sz="1800" dirty="0"/>
              <a:t>ayda </a:t>
            </a:r>
            <a:r>
              <a:rPr sz="1800" spc="-5" dirty="0"/>
              <a:t>faizler ihtiyaç kredilerinde 2,5 </a:t>
            </a:r>
            <a:r>
              <a:rPr sz="1800" dirty="0"/>
              <a:t>puan, </a:t>
            </a:r>
            <a:r>
              <a:rPr sz="1800" spc="-5" dirty="0"/>
              <a:t>taşıt kredilerinde </a:t>
            </a:r>
            <a:r>
              <a:rPr sz="1800" dirty="0"/>
              <a:t>1 puan </a:t>
            </a:r>
            <a:r>
              <a:rPr sz="1800" spc="-5" dirty="0"/>
              <a:t>gerilerken,  </a:t>
            </a:r>
            <a:r>
              <a:rPr sz="1800" dirty="0"/>
              <a:t>konut </a:t>
            </a:r>
            <a:r>
              <a:rPr sz="1800" spc="-5" dirty="0"/>
              <a:t>kredilerinde 2,3 </a:t>
            </a:r>
            <a:r>
              <a:rPr sz="1800" dirty="0"/>
              <a:t>puan</a:t>
            </a:r>
            <a:r>
              <a:rPr sz="1800" spc="25" dirty="0"/>
              <a:t> </a:t>
            </a:r>
            <a:r>
              <a:rPr sz="1800" spc="-5" dirty="0"/>
              <a:t>artmıştır.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4572" y="1879092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1888" y="1912747"/>
            <a:ext cx="738568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Tüketici kredi faizleri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(TL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üzerinden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açılan, akım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veri,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%) Ocak 2019 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Ekim</a:t>
            </a:r>
            <a:r>
              <a:rPr sz="1600" spc="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2022*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623" y="6421628"/>
            <a:ext cx="26098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* 14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Ekim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tarihi</a:t>
            </a:r>
            <a:r>
              <a:rPr sz="1200" spc="-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itibarıyladır.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75131" y="2627376"/>
            <a:ext cx="7635240" cy="2973070"/>
            <a:chOff x="675131" y="2627376"/>
            <a:chExt cx="7635240" cy="2973070"/>
          </a:xfrm>
        </p:grpSpPr>
        <p:sp>
          <p:nvSpPr>
            <p:cNvPr id="7" name="object 7"/>
            <p:cNvSpPr/>
            <p:nvPr/>
          </p:nvSpPr>
          <p:spPr>
            <a:xfrm>
              <a:off x="675131" y="2631948"/>
              <a:ext cx="7630795" cy="2968625"/>
            </a:xfrm>
            <a:custGeom>
              <a:avLst/>
              <a:gdLst/>
              <a:ahLst/>
              <a:cxnLst/>
              <a:rect l="l" t="t" r="r" b="b"/>
              <a:pathLst>
                <a:path w="7630795" h="2968625">
                  <a:moveTo>
                    <a:pt x="7184136" y="2909316"/>
                  </a:moveTo>
                  <a:lnTo>
                    <a:pt x="7184136" y="2968053"/>
                  </a:lnTo>
                </a:path>
                <a:path w="7630795" h="2968625">
                  <a:moveTo>
                    <a:pt x="3608831" y="2909316"/>
                  </a:moveTo>
                  <a:lnTo>
                    <a:pt x="3608831" y="2968053"/>
                  </a:lnTo>
                </a:path>
                <a:path w="7630795" h="2968625">
                  <a:moveTo>
                    <a:pt x="3163823" y="2909316"/>
                  </a:moveTo>
                  <a:lnTo>
                    <a:pt x="3163823" y="2968053"/>
                  </a:lnTo>
                </a:path>
                <a:path w="7630795" h="2968625">
                  <a:moveTo>
                    <a:pt x="50292" y="2909316"/>
                  </a:moveTo>
                  <a:lnTo>
                    <a:pt x="50292" y="2968053"/>
                  </a:lnTo>
                </a:path>
                <a:path w="7630795" h="2968625">
                  <a:moveTo>
                    <a:pt x="50292" y="2909316"/>
                  </a:moveTo>
                  <a:lnTo>
                    <a:pt x="50292" y="0"/>
                  </a:lnTo>
                </a:path>
                <a:path w="7630795" h="2968625">
                  <a:moveTo>
                    <a:pt x="0" y="2909316"/>
                  </a:moveTo>
                  <a:lnTo>
                    <a:pt x="50292" y="2909316"/>
                  </a:lnTo>
                </a:path>
                <a:path w="7630795" h="2968625">
                  <a:moveTo>
                    <a:pt x="0" y="2424684"/>
                  </a:moveTo>
                  <a:lnTo>
                    <a:pt x="50292" y="2424684"/>
                  </a:lnTo>
                </a:path>
                <a:path w="7630795" h="2968625">
                  <a:moveTo>
                    <a:pt x="0" y="1940052"/>
                  </a:moveTo>
                  <a:lnTo>
                    <a:pt x="50292" y="1940052"/>
                  </a:lnTo>
                </a:path>
                <a:path w="7630795" h="2968625">
                  <a:moveTo>
                    <a:pt x="0" y="1455420"/>
                  </a:moveTo>
                  <a:lnTo>
                    <a:pt x="50292" y="1455420"/>
                  </a:lnTo>
                </a:path>
                <a:path w="7630795" h="2968625">
                  <a:moveTo>
                    <a:pt x="0" y="970788"/>
                  </a:moveTo>
                  <a:lnTo>
                    <a:pt x="50292" y="970788"/>
                  </a:lnTo>
                </a:path>
                <a:path w="7630795" h="2968625">
                  <a:moveTo>
                    <a:pt x="0" y="484631"/>
                  </a:moveTo>
                  <a:lnTo>
                    <a:pt x="50292" y="484631"/>
                  </a:lnTo>
                </a:path>
                <a:path w="7630795" h="2968625">
                  <a:moveTo>
                    <a:pt x="0" y="0"/>
                  </a:moveTo>
                  <a:lnTo>
                    <a:pt x="50292" y="0"/>
                  </a:lnTo>
                </a:path>
                <a:path w="7630795" h="2968625">
                  <a:moveTo>
                    <a:pt x="6283452" y="2909316"/>
                  </a:moveTo>
                  <a:lnTo>
                    <a:pt x="6283452" y="2968053"/>
                  </a:lnTo>
                </a:path>
                <a:path w="7630795" h="2968625">
                  <a:moveTo>
                    <a:pt x="4056888" y="2909316"/>
                  </a:moveTo>
                  <a:lnTo>
                    <a:pt x="4056888" y="2968053"/>
                  </a:lnTo>
                </a:path>
                <a:path w="7630795" h="2968625">
                  <a:moveTo>
                    <a:pt x="1383792" y="2909316"/>
                  </a:moveTo>
                  <a:lnTo>
                    <a:pt x="1383792" y="2968053"/>
                  </a:lnTo>
                </a:path>
                <a:path w="7630795" h="2968625">
                  <a:moveTo>
                    <a:pt x="5836920" y="2909316"/>
                  </a:moveTo>
                  <a:lnTo>
                    <a:pt x="5836920" y="2968053"/>
                  </a:lnTo>
                </a:path>
                <a:path w="7630795" h="2968625">
                  <a:moveTo>
                    <a:pt x="490728" y="2909316"/>
                  </a:moveTo>
                  <a:lnTo>
                    <a:pt x="490728" y="2968053"/>
                  </a:lnTo>
                </a:path>
                <a:path w="7630795" h="2968625">
                  <a:moveTo>
                    <a:pt x="4511040" y="2909316"/>
                  </a:moveTo>
                  <a:lnTo>
                    <a:pt x="4511040" y="2968053"/>
                  </a:lnTo>
                </a:path>
                <a:path w="7630795" h="2968625">
                  <a:moveTo>
                    <a:pt x="935736" y="2909316"/>
                  </a:moveTo>
                  <a:lnTo>
                    <a:pt x="935736" y="2968053"/>
                  </a:lnTo>
                </a:path>
                <a:path w="7630795" h="2968625">
                  <a:moveTo>
                    <a:pt x="5404104" y="2909316"/>
                  </a:moveTo>
                  <a:lnTo>
                    <a:pt x="5404104" y="2968053"/>
                  </a:lnTo>
                </a:path>
                <a:path w="7630795" h="2968625">
                  <a:moveTo>
                    <a:pt x="6729984" y="2909316"/>
                  </a:moveTo>
                  <a:lnTo>
                    <a:pt x="6729984" y="2968053"/>
                  </a:lnTo>
                </a:path>
                <a:path w="7630795" h="2968625">
                  <a:moveTo>
                    <a:pt x="1837944" y="2909316"/>
                  </a:moveTo>
                  <a:lnTo>
                    <a:pt x="1837944" y="2968053"/>
                  </a:lnTo>
                </a:path>
                <a:path w="7630795" h="2968625">
                  <a:moveTo>
                    <a:pt x="7630668" y="2909316"/>
                  </a:moveTo>
                  <a:lnTo>
                    <a:pt x="7630668" y="2968053"/>
                  </a:lnTo>
                </a:path>
                <a:path w="7630795" h="2968625">
                  <a:moveTo>
                    <a:pt x="2284476" y="2909316"/>
                  </a:moveTo>
                  <a:lnTo>
                    <a:pt x="2284476" y="2968053"/>
                  </a:lnTo>
                </a:path>
                <a:path w="7630795" h="2968625">
                  <a:moveTo>
                    <a:pt x="4957572" y="2909316"/>
                  </a:moveTo>
                  <a:lnTo>
                    <a:pt x="4957572" y="2968053"/>
                  </a:lnTo>
                </a:path>
                <a:path w="7630795" h="2968625">
                  <a:moveTo>
                    <a:pt x="2731008" y="2909316"/>
                  </a:moveTo>
                  <a:lnTo>
                    <a:pt x="2731008" y="2968053"/>
                  </a:lnTo>
                </a:path>
                <a:path w="7630795" h="2968625">
                  <a:moveTo>
                    <a:pt x="50292" y="2909316"/>
                  </a:moveTo>
                  <a:lnTo>
                    <a:pt x="7630668" y="290931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26185" y="2978658"/>
              <a:ext cx="7353300" cy="2011680"/>
            </a:xfrm>
            <a:custGeom>
              <a:avLst/>
              <a:gdLst/>
              <a:ahLst/>
              <a:cxnLst/>
              <a:rect l="l" t="t" r="r" b="b"/>
              <a:pathLst>
                <a:path w="7353300" h="2011679">
                  <a:moveTo>
                    <a:pt x="0" y="1632203"/>
                  </a:moveTo>
                  <a:lnTo>
                    <a:pt x="227076" y="1706879"/>
                  </a:lnTo>
                  <a:lnTo>
                    <a:pt x="438911" y="1687067"/>
                  </a:lnTo>
                  <a:lnTo>
                    <a:pt x="665988" y="1877567"/>
                  </a:lnTo>
                  <a:lnTo>
                    <a:pt x="885444" y="2011679"/>
                  </a:lnTo>
                  <a:lnTo>
                    <a:pt x="1112520" y="1943099"/>
                  </a:lnTo>
                  <a:lnTo>
                    <a:pt x="1331976" y="1981199"/>
                  </a:lnTo>
                  <a:lnTo>
                    <a:pt x="1559052" y="1652015"/>
                  </a:lnTo>
                  <a:lnTo>
                    <a:pt x="1786127" y="1373123"/>
                  </a:lnTo>
                  <a:lnTo>
                    <a:pt x="2005583" y="1258823"/>
                  </a:lnTo>
                  <a:lnTo>
                    <a:pt x="2232660" y="1121664"/>
                  </a:lnTo>
                  <a:lnTo>
                    <a:pt x="2452116" y="922019"/>
                  </a:lnTo>
                  <a:lnTo>
                    <a:pt x="2679191" y="903731"/>
                  </a:lnTo>
                  <a:lnTo>
                    <a:pt x="2906267" y="940307"/>
                  </a:lnTo>
                  <a:lnTo>
                    <a:pt x="3112008" y="940307"/>
                  </a:lnTo>
                  <a:lnTo>
                    <a:pt x="3339084" y="815339"/>
                  </a:lnTo>
                  <a:lnTo>
                    <a:pt x="3558540" y="815339"/>
                  </a:lnTo>
                  <a:lnTo>
                    <a:pt x="3785616" y="880871"/>
                  </a:lnTo>
                  <a:lnTo>
                    <a:pt x="4005072" y="899159"/>
                  </a:lnTo>
                  <a:lnTo>
                    <a:pt x="4232148" y="903731"/>
                  </a:lnTo>
                  <a:lnTo>
                    <a:pt x="4459224" y="883919"/>
                  </a:lnTo>
                  <a:lnTo>
                    <a:pt x="4678680" y="893063"/>
                  </a:lnTo>
                  <a:lnTo>
                    <a:pt x="4905756" y="915923"/>
                  </a:lnTo>
                  <a:lnTo>
                    <a:pt x="5126736" y="705611"/>
                  </a:lnTo>
                  <a:lnTo>
                    <a:pt x="5353812" y="263651"/>
                  </a:lnTo>
                  <a:lnTo>
                    <a:pt x="5580888" y="394715"/>
                  </a:lnTo>
                  <a:lnTo>
                    <a:pt x="5785104" y="487679"/>
                  </a:lnTo>
                  <a:lnTo>
                    <a:pt x="6012180" y="583691"/>
                  </a:lnTo>
                  <a:lnTo>
                    <a:pt x="6231636" y="478536"/>
                  </a:lnTo>
                  <a:lnTo>
                    <a:pt x="6458712" y="403859"/>
                  </a:lnTo>
                  <a:lnTo>
                    <a:pt x="6678168" y="0"/>
                  </a:lnTo>
                  <a:lnTo>
                    <a:pt x="6905244" y="1524"/>
                  </a:lnTo>
                  <a:lnTo>
                    <a:pt x="7132320" y="53339"/>
                  </a:lnTo>
                  <a:lnTo>
                    <a:pt x="7353300" y="89915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26185" y="2704338"/>
              <a:ext cx="7353300" cy="2293620"/>
            </a:xfrm>
            <a:custGeom>
              <a:avLst/>
              <a:gdLst/>
              <a:ahLst/>
              <a:cxnLst/>
              <a:rect l="l" t="t" r="r" b="b"/>
              <a:pathLst>
                <a:path w="7353300" h="2293620">
                  <a:moveTo>
                    <a:pt x="0" y="1848612"/>
                  </a:moveTo>
                  <a:lnTo>
                    <a:pt x="227076" y="1929384"/>
                  </a:lnTo>
                  <a:lnTo>
                    <a:pt x="438911" y="1894332"/>
                  </a:lnTo>
                  <a:lnTo>
                    <a:pt x="665988" y="2119884"/>
                  </a:lnTo>
                  <a:lnTo>
                    <a:pt x="885444" y="2293620"/>
                  </a:lnTo>
                  <a:lnTo>
                    <a:pt x="1112520" y="2093976"/>
                  </a:lnTo>
                  <a:lnTo>
                    <a:pt x="1331976" y="2122932"/>
                  </a:lnTo>
                  <a:lnTo>
                    <a:pt x="1559052" y="1719072"/>
                  </a:lnTo>
                  <a:lnTo>
                    <a:pt x="1786127" y="1528572"/>
                  </a:lnTo>
                  <a:lnTo>
                    <a:pt x="2005583" y="1431036"/>
                  </a:lnTo>
                  <a:lnTo>
                    <a:pt x="2232660" y="1277112"/>
                  </a:lnTo>
                  <a:lnTo>
                    <a:pt x="2452116" y="1115568"/>
                  </a:lnTo>
                  <a:lnTo>
                    <a:pt x="2679191" y="1109472"/>
                  </a:lnTo>
                  <a:lnTo>
                    <a:pt x="2906267" y="1147572"/>
                  </a:lnTo>
                  <a:lnTo>
                    <a:pt x="3112008" y="1126236"/>
                  </a:lnTo>
                  <a:lnTo>
                    <a:pt x="3339084" y="996695"/>
                  </a:lnTo>
                  <a:lnTo>
                    <a:pt x="3558540" y="1027176"/>
                  </a:lnTo>
                  <a:lnTo>
                    <a:pt x="3785616" y="1056132"/>
                  </a:lnTo>
                  <a:lnTo>
                    <a:pt x="4005072" y="1097280"/>
                  </a:lnTo>
                  <a:lnTo>
                    <a:pt x="4232148" y="1086612"/>
                  </a:lnTo>
                  <a:lnTo>
                    <a:pt x="4459224" y="1063752"/>
                  </a:lnTo>
                  <a:lnTo>
                    <a:pt x="4678680" y="1059180"/>
                  </a:lnTo>
                  <a:lnTo>
                    <a:pt x="4905756" y="1048512"/>
                  </a:lnTo>
                  <a:lnTo>
                    <a:pt x="5126736" y="748284"/>
                  </a:lnTo>
                  <a:lnTo>
                    <a:pt x="5353812" y="246887"/>
                  </a:lnTo>
                  <a:lnTo>
                    <a:pt x="5580888" y="425196"/>
                  </a:lnTo>
                  <a:lnTo>
                    <a:pt x="5785104" y="518160"/>
                  </a:lnTo>
                  <a:lnTo>
                    <a:pt x="6012180" y="632460"/>
                  </a:lnTo>
                  <a:lnTo>
                    <a:pt x="6231636" y="547115"/>
                  </a:lnTo>
                  <a:lnTo>
                    <a:pt x="6458712" y="329184"/>
                  </a:lnTo>
                  <a:lnTo>
                    <a:pt x="6678168" y="7620"/>
                  </a:lnTo>
                  <a:lnTo>
                    <a:pt x="6905244" y="0"/>
                  </a:lnTo>
                  <a:lnTo>
                    <a:pt x="7132320" y="179832"/>
                  </a:lnTo>
                  <a:lnTo>
                    <a:pt x="7353300" y="242315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26185" y="3286506"/>
              <a:ext cx="7353300" cy="1614170"/>
            </a:xfrm>
            <a:custGeom>
              <a:avLst/>
              <a:gdLst/>
              <a:ahLst/>
              <a:cxnLst/>
              <a:rect l="l" t="t" r="r" b="b"/>
              <a:pathLst>
                <a:path w="7353300" h="1614170">
                  <a:moveTo>
                    <a:pt x="0" y="1377696"/>
                  </a:moveTo>
                  <a:lnTo>
                    <a:pt x="227076" y="1467612"/>
                  </a:lnTo>
                  <a:lnTo>
                    <a:pt x="438911" y="1446276"/>
                  </a:lnTo>
                  <a:lnTo>
                    <a:pt x="665988" y="1391412"/>
                  </a:lnTo>
                  <a:lnTo>
                    <a:pt x="885444" y="1467612"/>
                  </a:lnTo>
                  <a:lnTo>
                    <a:pt x="1112520" y="1612392"/>
                  </a:lnTo>
                  <a:lnTo>
                    <a:pt x="1331976" y="1613916"/>
                  </a:lnTo>
                  <a:lnTo>
                    <a:pt x="1559052" y="1345692"/>
                  </a:lnTo>
                  <a:lnTo>
                    <a:pt x="1786127" y="1109472"/>
                  </a:lnTo>
                  <a:lnTo>
                    <a:pt x="2005583" y="1046988"/>
                  </a:lnTo>
                  <a:lnTo>
                    <a:pt x="2232660" y="915924"/>
                  </a:lnTo>
                  <a:lnTo>
                    <a:pt x="2452116" y="1077468"/>
                  </a:lnTo>
                  <a:lnTo>
                    <a:pt x="2679191" y="893064"/>
                  </a:lnTo>
                  <a:lnTo>
                    <a:pt x="2906267" y="874776"/>
                  </a:lnTo>
                  <a:lnTo>
                    <a:pt x="3112008" y="862584"/>
                  </a:lnTo>
                  <a:lnTo>
                    <a:pt x="3339084" y="633984"/>
                  </a:lnTo>
                  <a:lnTo>
                    <a:pt x="3558540" y="568452"/>
                  </a:lnTo>
                  <a:lnTo>
                    <a:pt x="3785616" y="603504"/>
                  </a:lnTo>
                  <a:lnTo>
                    <a:pt x="4005072" y="582168"/>
                  </a:lnTo>
                  <a:lnTo>
                    <a:pt x="4232148" y="626364"/>
                  </a:lnTo>
                  <a:lnTo>
                    <a:pt x="4459224" y="672084"/>
                  </a:lnTo>
                  <a:lnTo>
                    <a:pt x="4678680" y="729996"/>
                  </a:lnTo>
                  <a:lnTo>
                    <a:pt x="4905756" y="658368"/>
                  </a:lnTo>
                  <a:lnTo>
                    <a:pt x="5126736" y="332232"/>
                  </a:lnTo>
                  <a:lnTo>
                    <a:pt x="5353812" y="0"/>
                  </a:lnTo>
                  <a:lnTo>
                    <a:pt x="5580888" y="135636"/>
                  </a:lnTo>
                  <a:lnTo>
                    <a:pt x="5785104" y="277368"/>
                  </a:lnTo>
                  <a:lnTo>
                    <a:pt x="6012180" y="332232"/>
                  </a:lnTo>
                  <a:lnTo>
                    <a:pt x="6231636" y="393192"/>
                  </a:lnTo>
                  <a:lnTo>
                    <a:pt x="6458712" y="312420"/>
                  </a:lnTo>
                  <a:lnTo>
                    <a:pt x="6678168" y="70104"/>
                  </a:lnTo>
                  <a:lnTo>
                    <a:pt x="6905244" y="48768"/>
                  </a:lnTo>
                  <a:lnTo>
                    <a:pt x="7132320" y="141732"/>
                  </a:lnTo>
                  <a:lnTo>
                    <a:pt x="7353300" y="149352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26185" y="3999738"/>
              <a:ext cx="7353300" cy="1143000"/>
            </a:xfrm>
            <a:custGeom>
              <a:avLst/>
              <a:gdLst/>
              <a:ahLst/>
              <a:cxnLst/>
              <a:rect l="l" t="t" r="r" b="b"/>
              <a:pathLst>
                <a:path w="7353300" h="1143000">
                  <a:moveTo>
                    <a:pt x="0" y="874776"/>
                  </a:moveTo>
                  <a:lnTo>
                    <a:pt x="227076" y="918972"/>
                  </a:lnTo>
                  <a:lnTo>
                    <a:pt x="438911" y="920495"/>
                  </a:lnTo>
                  <a:lnTo>
                    <a:pt x="665988" y="890016"/>
                  </a:lnTo>
                  <a:lnTo>
                    <a:pt x="885444" y="937260"/>
                  </a:lnTo>
                  <a:lnTo>
                    <a:pt x="1112520" y="1124712"/>
                  </a:lnTo>
                  <a:lnTo>
                    <a:pt x="1331976" y="1143000"/>
                  </a:lnTo>
                  <a:lnTo>
                    <a:pt x="1559052" y="952500"/>
                  </a:lnTo>
                  <a:lnTo>
                    <a:pt x="1786127" y="653795"/>
                  </a:lnTo>
                  <a:lnTo>
                    <a:pt x="2005583" y="565404"/>
                  </a:lnTo>
                  <a:lnTo>
                    <a:pt x="2232660" y="507492"/>
                  </a:lnTo>
                  <a:lnTo>
                    <a:pt x="2452116" y="262128"/>
                  </a:lnTo>
                  <a:lnTo>
                    <a:pt x="2679191" y="243839"/>
                  </a:lnTo>
                  <a:lnTo>
                    <a:pt x="2906267" y="283463"/>
                  </a:lnTo>
                  <a:lnTo>
                    <a:pt x="3112008" y="306324"/>
                  </a:lnTo>
                  <a:lnTo>
                    <a:pt x="3339084" y="268224"/>
                  </a:lnTo>
                  <a:lnTo>
                    <a:pt x="3558540" y="297180"/>
                  </a:lnTo>
                  <a:lnTo>
                    <a:pt x="3785616" y="291084"/>
                  </a:lnTo>
                  <a:lnTo>
                    <a:pt x="4005072" y="288036"/>
                  </a:lnTo>
                  <a:lnTo>
                    <a:pt x="4232148" y="294131"/>
                  </a:lnTo>
                  <a:lnTo>
                    <a:pt x="4459224" y="291084"/>
                  </a:lnTo>
                  <a:lnTo>
                    <a:pt x="4678680" y="298704"/>
                  </a:lnTo>
                  <a:lnTo>
                    <a:pt x="4905756" y="368807"/>
                  </a:lnTo>
                  <a:lnTo>
                    <a:pt x="5126736" y="348995"/>
                  </a:lnTo>
                  <a:lnTo>
                    <a:pt x="5353812" y="257556"/>
                  </a:lnTo>
                  <a:lnTo>
                    <a:pt x="5580888" y="300228"/>
                  </a:lnTo>
                  <a:lnTo>
                    <a:pt x="5785104" y="284988"/>
                  </a:lnTo>
                  <a:lnTo>
                    <a:pt x="6012180" y="257556"/>
                  </a:lnTo>
                  <a:lnTo>
                    <a:pt x="6231636" y="240792"/>
                  </a:lnTo>
                  <a:lnTo>
                    <a:pt x="6458712" y="263651"/>
                  </a:lnTo>
                  <a:lnTo>
                    <a:pt x="6678168" y="251460"/>
                  </a:lnTo>
                  <a:lnTo>
                    <a:pt x="6905244" y="222504"/>
                  </a:lnTo>
                  <a:lnTo>
                    <a:pt x="7132320" y="62484"/>
                  </a:lnTo>
                  <a:lnTo>
                    <a:pt x="7353300" y="0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05434" y="3010662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05434" y="2777490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05434" y="3243834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805434" y="3477006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03656" y="4460494"/>
            <a:ext cx="193040" cy="1178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19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1950">
              <a:solidFill>
                <a:prstClr val="black"/>
              </a:solidFill>
              <a:latin typeface="Tahoma"/>
              <a:cs typeface="Tahoma"/>
            </a:endParaRPr>
          </a:p>
          <a:p>
            <a:pPr marL="95885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3656" y="3975607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3656" y="3490341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3656" y="3004769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3656" y="2520188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4737" y="5647739"/>
            <a:ext cx="240665" cy="5880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90511" y="5648349"/>
            <a:ext cx="240665" cy="60515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64496" y="5648349"/>
            <a:ext cx="240665" cy="60515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18218" y="5647435"/>
            <a:ext cx="240665" cy="5803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12299" y="5648044"/>
            <a:ext cx="240665" cy="63373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38227" y="5648349"/>
            <a:ext cx="240665" cy="60515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066069" y="5648044"/>
            <a:ext cx="240665" cy="51625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12348" y="5648349"/>
            <a:ext cx="240665" cy="56388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286418" y="5647739"/>
            <a:ext cx="240665" cy="5880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58499" y="5647739"/>
            <a:ext cx="240665" cy="5880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392338" y="5648044"/>
            <a:ext cx="240665" cy="51625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91949" y="5647435"/>
            <a:ext cx="240665" cy="5803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38616" y="5648349"/>
            <a:ext cx="240665" cy="56388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44564" y="5647435"/>
            <a:ext cx="240665" cy="5803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285902" y="5648044"/>
            <a:ext cx="240665" cy="63373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740054" y="5648044"/>
            <a:ext cx="240665" cy="51625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186078" y="5648349"/>
            <a:ext cx="240665" cy="56388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938186" y="5648044"/>
            <a:ext cx="240665" cy="63373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146795" y="3896614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C000"/>
                </a:solidFill>
                <a:latin typeface="Tahoma"/>
                <a:cs typeface="Tahoma"/>
              </a:rPr>
              <a:t>20,9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146795" y="2843910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31,8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146795" y="2964560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30,5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146795" y="3333115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808080"/>
                </a:solidFill>
                <a:latin typeface="Tahoma"/>
                <a:cs typeface="Tahoma"/>
              </a:rPr>
              <a:t>26,7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38250" y="2628138"/>
            <a:ext cx="1029969" cy="959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Tüketici</a:t>
            </a:r>
            <a:r>
              <a:rPr sz="1200" spc="-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kredisi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İhtiyaç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619125">
              <a:lnSpc>
                <a:spcPct val="127600"/>
              </a:lnSpc>
            </a:pPr>
            <a:r>
              <a:rPr sz="1200" spc="-30" dirty="0">
                <a:solidFill>
                  <a:prstClr val="black"/>
                </a:solidFill>
                <a:latin typeface="Tahoma"/>
                <a:cs typeface="Tahoma"/>
              </a:rPr>
              <a:t>Taşıt  </a:t>
            </a:r>
            <a:r>
              <a:rPr sz="1200" spc="-35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on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ut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584631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57886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Finansal Piyasa</a:t>
            </a:r>
            <a:r>
              <a:rPr sz="3200" spc="-75" dirty="0"/>
              <a:t> </a:t>
            </a:r>
            <a:r>
              <a:rPr sz="3200" spc="-5" dirty="0"/>
              <a:t>Göstergeleri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632940"/>
            <a:ext cx="3580129" cy="231203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2900">
              <a:spcBef>
                <a:spcPts val="13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TCMB ortalama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fonlama</a:t>
            </a:r>
            <a:r>
              <a:rPr sz="2000" spc="-10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faizi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Tahvil</a:t>
            </a:r>
            <a:r>
              <a:rPr sz="20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faizleri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ABD tahvil faizi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Türkiye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risk primi</a:t>
            </a:r>
            <a:r>
              <a:rPr sz="2000"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(CDS)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Döviz kurları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015"/>
            <a:ext cx="656590" cy="4571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 err="1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lang="tr-TR" sz="1400" dirty="0" smtClean="0">
                <a:solidFill>
                  <a:srgbClr val="CADDEB"/>
                </a:solidFill>
                <a:latin typeface="Tahoma"/>
                <a:cs typeface="Tahoma"/>
              </a:rPr>
              <a:t>50</a:t>
            </a:r>
          </a:p>
          <a:p>
            <a:pPr marL="12700">
              <a:spcBef>
                <a:spcPts val="105"/>
              </a:spcBef>
            </a:pPr>
            <a:endParaRPr sz="1400"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92323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789559"/>
            <a:ext cx="87172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ahoma"/>
                <a:cs typeface="Tahoma"/>
              </a:rPr>
              <a:t>Merkez </a:t>
            </a:r>
            <a:r>
              <a:rPr sz="1800" b="1" spc="-5" dirty="0">
                <a:latin typeface="Tahoma"/>
                <a:cs typeface="Tahoma"/>
              </a:rPr>
              <a:t>Bankası politika </a:t>
            </a:r>
            <a:r>
              <a:rPr sz="1800" b="1" spc="5" dirty="0">
                <a:latin typeface="Tahoma"/>
                <a:cs typeface="Tahoma"/>
              </a:rPr>
              <a:t>faiz </a:t>
            </a:r>
            <a:r>
              <a:rPr sz="1800" b="1" dirty="0">
                <a:latin typeface="Tahoma"/>
                <a:cs typeface="Tahoma"/>
              </a:rPr>
              <a:t>oranını </a:t>
            </a:r>
            <a:r>
              <a:rPr sz="1800" b="1" spc="-5" dirty="0">
                <a:latin typeface="Tahoma"/>
                <a:cs typeface="Tahoma"/>
              </a:rPr>
              <a:t>Ekim ayında </a:t>
            </a:r>
            <a:r>
              <a:rPr sz="1800" b="1" dirty="0">
                <a:latin typeface="Tahoma"/>
                <a:cs typeface="Tahoma"/>
              </a:rPr>
              <a:t>150 </a:t>
            </a:r>
            <a:r>
              <a:rPr sz="1800" b="1" spc="10" dirty="0">
                <a:latin typeface="Tahoma"/>
                <a:cs typeface="Tahoma"/>
              </a:rPr>
              <a:t>baz </a:t>
            </a:r>
            <a:r>
              <a:rPr sz="1800" b="1" spc="-5" dirty="0">
                <a:latin typeface="Tahoma"/>
                <a:cs typeface="Tahoma"/>
              </a:rPr>
              <a:t>puan düşürmüş</a:t>
            </a:r>
            <a:r>
              <a:rPr sz="1800" b="1" spc="-75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ve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Tahoma"/>
                <a:cs typeface="Tahoma"/>
              </a:rPr>
              <a:t>%10,5’e</a:t>
            </a:r>
            <a:r>
              <a:rPr sz="1800" b="1" spc="10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çekmiştir.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602" y="6611213"/>
            <a:ext cx="3326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TCMB,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Reuters,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04416"/>
            <a:ext cx="9139555" cy="584200"/>
          </a:xfrm>
          <a:custGeom>
            <a:avLst/>
            <a:gdLst/>
            <a:ahLst/>
            <a:cxnLst/>
            <a:rect l="l" t="t" r="r" b="b"/>
            <a:pathLst>
              <a:path w="9139555" h="584200">
                <a:moveTo>
                  <a:pt x="0" y="583691"/>
                </a:moveTo>
                <a:lnTo>
                  <a:pt x="9139428" y="583691"/>
                </a:lnTo>
                <a:lnTo>
                  <a:pt x="9139428" y="0"/>
                </a:lnTo>
                <a:lnTo>
                  <a:pt x="0" y="0"/>
                </a:lnTo>
                <a:lnTo>
                  <a:pt x="0" y="583691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1338198"/>
            <a:ext cx="8391525" cy="1010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Devlet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iç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borçlanma faizleri %10,89’e gerilemiştir;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pandemi öncesi</a:t>
            </a:r>
            <a:r>
              <a:rPr spc="18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seviyelerindedir.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636270" algn="ctr">
              <a:spcBef>
                <a:spcPts val="175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TCMB ortalama fonlama faizi ve Devlet iç borçlanma faizleri (günlük,</a:t>
            </a:r>
            <a:r>
              <a:rPr sz="1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%)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641350" algn="ctr"/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 Ocak 2020 – 24 Ekim</a:t>
            </a:r>
            <a:r>
              <a:rPr sz="16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54189" y="2614993"/>
            <a:ext cx="7791450" cy="2903855"/>
            <a:chOff x="754189" y="2614993"/>
            <a:chExt cx="7791450" cy="2903855"/>
          </a:xfrm>
        </p:grpSpPr>
        <p:sp>
          <p:nvSpPr>
            <p:cNvPr id="7" name="object 7"/>
            <p:cNvSpPr/>
            <p:nvPr/>
          </p:nvSpPr>
          <p:spPr>
            <a:xfrm>
              <a:off x="758951" y="2619755"/>
              <a:ext cx="7546975" cy="2894330"/>
            </a:xfrm>
            <a:custGeom>
              <a:avLst/>
              <a:gdLst/>
              <a:ahLst/>
              <a:cxnLst/>
              <a:rect l="l" t="t" r="r" b="b"/>
              <a:pathLst>
                <a:path w="7546975" h="2894329">
                  <a:moveTo>
                    <a:pt x="50292" y="2894076"/>
                  </a:moveTo>
                  <a:lnTo>
                    <a:pt x="50292" y="0"/>
                  </a:lnTo>
                </a:path>
                <a:path w="7546975" h="2894329">
                  <a:moveTo>
                    <a:pt x="0" y="2894076"/>
                  </a:moveTo>
                  <a:lnTo>
                    <a:pt x="50292" y="2894076"/>
                  </a:lnTo>
                </a:path>
                <a:path w="7546975" h="2894329">
                  <a:moveTo>
                    <a:pt x="0" y="2630424"/>
                  </a:moveTo>
                  <a:lnTo>
                    <a:pt x="50292" y="2630424"/>
                  </a:lnTo>
                </a:path>
                <a:path w="7546975" h="2894329">
                  <a:moveTo>
                    <a:pt x="0" y="2366772"/>
                  </a:moveTo>
                  <a:lnTo>
                    <a:pt x="50292" y="2366772"/>
                  </a:lnTo>
                </a:path>
                <a:path w="7546975" h="2894329">
                  <a:moveTo>
                    <a:pt x="0" y="2104644"/>
                  </a:moveTo>
                  <a:lnTo>
                    <a:pt x="50292" y="2104644"/>
                  </a:lnTo>
                </a:path>
                <a:path w="7546975" h="2894329">
                  <a:moveTo>
                    <a:pt x="0" y="1840992"/>
                  </a:moveTo>
                  <a:lnTo>
                    <a:pt x="50292" y="1840992"/>
                  </a:lnTo>
                </a:path>
                <a:path w="7546975" h="2894329">
                  <a:moveTo>
                    <a:pt x="0" y="1578864"/>
                  </a:moveTo>
                  <a:lnTo>
                    <a:pt x="50292" y="1578864"/>
                  </a:lnTo>
                </a:path>
                <a:path w="7546975" h="2894329">
                  <a:moveTo>
                    <a:pt x="0" y="1315212"/>
                  </a:moveTo>
                  <a:lnTo>
                    <a:pt x="50292" y="1315212"/>
                  </a:lnTo>
                </a:path>
                <a:path w="7546975" h="2894329">
                  <a:moveTo>
                    <a:pt x="0" y="1051560"/>
                  </a:moveTo>
                  <a:lnTo>
                    <a:pt x="50292" y="1051560"/>
                  </a:lnTo>
                </a:path>
                <a:path w="7546975" h="2894329">
                  <a:moveTo>
                    <a:pt x="0" y="789432"/>
                  </a:moveTo>
                  <a:lnTo>
                    <a:pt x="50292" y="789432"/>
                  </a:lnTo>
                </a:path>
                <a:path w="7546975" h="2894329">
                  <a:moveTo>
                    <a:pt x="0" y="525780"/>
                  </a:moveTo>
                  <a:lnTo>
                    <a:pt x="50292" y="525780"/>
                  </a:lnTo>
                </a:path>
                <a:path w="7546975" h="2894329">
                  <a:moveTo>
                    <a:pt x="0" y="262128"/>
                  </a:moveTo>
                  <a:lnTo>
                    <a:pt x="50292" y="262128"/>
                  </a:lnTo>
                </a:path>
                <a:path w="7546975" h="2894329">
                  <a:moveTo>
                    <a:pt x="0" y="0"/>
                  </a:moveTo>
                  <a:lnTo>
                    <a:pt x="50292" y="0"/>
                  </a:lnTo>
                </a:path>
                <a:path w="7546975" h="2894329">
                  <a:moveTo>
                    <a:pt x="50292" y="2894076"/>
                  </a:moveTo>
                  <a:lnTo>
                    <a:pt x="7546848" y="289407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90955" y="2801111"/>
              <a:ext cx="7754111" cy="25557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87781" y="2426842"/>
            <a:ext cx="193040" cy="31838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8752" y="5552148"/>
            <a:ext cx="7482840" cy="8026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435"/>
              </a:lnSpc>
              <a:spcBef>
                <a:spcPts val="3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430"/>
              </a:lnSpc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29-05-2020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31-07-2020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30-10-2020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26-02-2021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31-05-2021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435"/>
              </a:lnSpc>
              <a:spcBef>
                <a:spcPts val="4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435"/>
              </a:lnSpc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30-07-2021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28-10-2021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29-04-2022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31-05-2022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29-07-2022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390"/>
              </a:lnSpc>
              <a:spcBef>
                <a:spcPts val="4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390"/>
              </a:lnSpc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24-10-2022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75421" y="4646422"/>
            <a:ext cx="760730" cy="476884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11150">
              <a:spcBef>
                <a:spcPts val="434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11,48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b="1" dirty="0">
                <a:solidFill>
                  <a:srgbClr val="004481"/>
                </a:solidFill>
                <a:latin typeface="Tahoma"/>
                <a:cs typeface="Tahoma"/>
              </a:rPr>
              <a:t>10,89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89253" y="2765298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12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22680" y="2614839"/>
            <a:ext cx="2118995" cy="4933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spcBef>
                <a:spcPts val="5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DİBS faizi (10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yıl)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TCMB Ağırlıklı Fonlama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Maliyeti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241069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30707"/>
            <a:ext cx="86563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ahoma"/>
                <a:cs typeface="Tahoma"/>
              </a:rPr>
              <a:t>ABD </a:t>
            </a:r>
            <a:r>
              <a:rPr sz="1800" b="1" spc="-5" dirty="0">
                <a:latin typeface="Tahoma"/>
                <a:cs typeface="Tahoma"/>
              </a:rPr>
              <a:t>para politikasında sıkılaşma devam</a:t>
            </a:r>
            <a:r>
              <a:rPr sz="1800" b="1" spc="-2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etmektedir.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/>
              <a:t>ABD </a:t>
            </a:r>
            <a:r>
              <a:rPr sz="1800" dirty="0"/>
              <a:t>10 </a:t>
            </a:r>
            <a:r>
              <a:rPr sz="1800" spc="-5" dirty="0"/>
              <a:t>yıllık </a:t>
            </a:r>
            <a:r>
              <a:rPr sz="1800" dirty="0"/>
              <a:t>devlet iç </a:t>
            </a:r>
            <a:r>
              <a:rPr sz="1800" spc="-5" dirty="0"/>
              <a:t>borçlanma faizi Ekim </a:t>
            </a:r>
            <a:r>
              <a:rPr sz="1800" dirty="0"/>
              <a:t>ayı </a:t>
            </a:r>
            <a:r>
              <a:rPr sz="1800" spc="-5" dirty="0"/>
              <a:t>itibarıyla %4,17’dir; </a:t>
            </a:r>
            <a:r>
              <a:rPr sz="1800" dirty="0"/>
              <a:t>2008 </a:t>
            </a:r>
            <a:r>
              <a:rPr sz="1800" spc="-5" dirty="0"/>
              <a:t>finansal</a:t>
            </a:r>
            <a:r>
              <a:rPr sz="1800" spc="190" dirty="0"/>
              <a:t> </a:t>
            </a:r>
            <a:r>
              <a:rPr sz="1800" spc="-5" dirty="0"/>
              <a:t>krizi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78739" y="1379601"/>
            <a:ext cx="3234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öncesi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seviyelerine</a:t>
            </a:r>
            <a:r>
              <a:rPr spc="-3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yükselmiştir.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95833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7316" y="1988947"/>
            <a:ext cx="73907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Devlet iç borçlanma faizleri – ABD 10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yıl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(günlük, %) 1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Ocak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2020 – 24 Ekim</a:t>
            </a:r>
            <a:r>
              <a:rPr sz="16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18744" y="2764535"/>
            <a:ext cx="7706995" cy="2778760"/>
            <a:chOff x="618744" y="2764535"/>
            <a:chExt cx="7706995" cy="2778760"/>
          </a:xfrm>
        </p:grpSpPr>
        <p:sp>
          <p:nvSpPr>
            <p:cNvPr id="7" name="object 7"/>
            <p:cNvSpPr/>
            <p:nvPr/>
          </p:nvSpPr>
          <p:spPr>
            <a:xfrm>
              <a:off x="618744" y="2769107"/>
              <a:ext cx="7687309" cy="2769235"/>
            </a:xfrm>
            <a:custGeom>
              <a:avLst/>
              <a:gdLst/>
              <a:ahLst/>
              <a:cxnLst/>
              <a:rect l="l" t="t" r="r" b="b"/>
              <a:pathLst>
                <a:path w="7687309" h="2769235">
                  <a:moveTo>
                    <a:pt x="51815" y="2769107"/>
                  </a:moveTo>
                  <a:lnTo>
                    <a:pt x="51815" y="0"/>
                  </a:lnTo>
                </a:path>
                <a:path w="7687309" h="2769235">
                  <a:moveTo>
                    <a:pt x="0" y="2769107"/>
                  </a:moveTo>
                  <a:lnTo>
                    <a:pt x="51815" y="2769107"/>
                  </a:lnTo>
                </a:path>
                <a:path w="7687309" h="2769235">
                  <a:moveTo>
                    <a:pt x="0" y="2461260"/>
                  </a:moveTo>
                  <a:lnTo>
                    <a:pt x="51815" y="2461260"/>
                  </a:lnTo>
                </a:path>
                <a:path w="7687309" h="2769235">
                  <a:moveTo>
                    <a:pt x="0" y="2153411"/>
                  </a:moveTo>
                  <a:lnTo>
                    <a:pt x="51815" y="2153411"/>
                  </a:lnTo>
                </a:path>
                <a:path w="7687309" h="2769235">
                  <a:moveTo>
                    <a:pt x="0" y="1845564"/>
                  </a:moveTo>
                  <a:lnTo>
                    <a:pt x="51815" y="1845564"/>
                  </a:lnTo>
                </a:path>
                <a:path w="7687309" h="2769235">
                  <a:moveTo>
                    <a:pt x="0" y="1539239"/>
                  </a:moveTo>
                  <a:lnTo>
                    <a:pt x="51815" y="1539239"/>
                  </a:lnTo>
                </a:path>
                <a:path w="7687309" h="2769235">
                  <a:moveTo>
                    <a:pt x="0" y="1231391"/>
                  </a:moveTo>
                  <a:lnTo>
                    <a:pt x="51815" y="1231391"/>
                  </a:lnTo>
                </a:path>
                <a:path w="7687309" h="2769235">
                  <a:moveTo>
                    <a:pt x="0" y="923543"/>
                  </a:moveTo>
                  <a:lnTo>
                    <a:pt x="51815" y="923543"/>
                  </a:lnTo>
                </a:path>
                <a:path w="7687309" h="2769235">
                  <a:moveTo>
                    <a:pt x="0" y="615695"/>
                  </a:moveTo>
                  <a:lnTo>
                    <a:pt x="51815" y="615695"/>
                  </a:lnTo>
                </a:path>
                <a:path w="7687309" h="2769235">
                  <a:moveTo>
                    <a:pt x="0" y="307847"/>
                  </a:moveTo>
                  <a:lnTo>
                    <a:pt x="51815" y="307847"/>
                  </a:lnTo>
                </a:path>
                <a:path w="7687309" h="2769235">
                  <a:moveTo>
                    <a:pt x="0" y="0"/>
                  </a:moveTo>
                  <a:lnTo>
                    <a:pt x="51815" y="0"/>
                  </a:lnTo>
                </a:path>
                <a:path w="7687309" h="2769235">
                  <a:moveTo>
                    <a:pt x="51815" y="2769107"/>
                  </a:moveTo>
                  <a:lnTo>
                    <a:pt x="7687056" y="276910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69798" y="4380737"/>
              <a:ext cx="2165985" cy="852169"/>
            </a:xfrm>
            <a:custGeom>
              <a:avLst/>
              <a:gdLst/>
              <a:ahLst/>
              <a:cxnLst/>
              <a:rect l="l" t="t" r="r" b="b"/>
              <a:pathLst>
                <a:path w="2165985" h="852170">
                  <a:moveTo>
                    <a:pt x="0" y="3048"/>
                  </a:moveTo>
                  <a:lnTo>
                    <a:pt x="10667" y="0"/>
                  </a:lnTo>
                  <a:lnTo>
                    <a:pt x="21335" y="57912"/>
                  </a:lnTo>
                  <a:lnTo>
                    <a:pt x="32003" y="42672"/>
                  </a:lnTo>
                  <a:lnTo>
                    <a:pt x="44195" y="35051"/>
                  </a:lnTo>
                  <a:lnTo>
                    <a:pt x="54864" y="4572"/>
                  </a:lnTo>
                  <a:lnTo>
                    <a:pt x="65531" y="13716"/>
                  </a:lnTo>
                  <a:lnTo>
                    <a:pt x="76200" y="33528"/>
                  </a:lnTo>
                  <a:lnTo>
                    <a:pt x="86867" y="19812"/>
                  </a:lnTo>
                  <a:lnTo>
                    <a:pt x="97536" y="39624"/>
                  </a:lnTo>
                  <a:lnTo>
                    <a:pt x="108203" y="57912"/>
                  </a:lnTo>
                  <a:lnTo>
                    <a:pt x="118872" y="44195"/>
                  </a:lnTo>
                  <a:lnTo>
                    <a:pt x="129539" y="28956"/>
                  </a:lnTo>
                  <a:lnTo>
                    <a:pt x="140208" y="68580"/>
                  </a:lnTo>
                  <a:lnTo>
                    <a:pt x="152399" y="68580"/>
                  </a:lnTo>
                  <a:lnTo>
                    <a:pt x="163067" y="86868"/>
                  </a:lnTo>
                  <a:lnTo>
                    <a:pt x="173736" y="123443"/>
                  </a:lnTo>
                  <a:lnTo>
                    <a:pt x="184404" y="170687"/>
                  </a:lnTo>
                  <a:lnTo>
                    <a:pt x="195071" y="147828"/>
                  </a:lnTo>
                  <a:lnTo>
                    <a:pt x="205739" y="176784"/>
                  </a:lnTo>
                  <a:lnTo>
                    <a:pt x="216408" y="201168"/>
                  </a:lnTo>
                  <a:lnTo>
                    <a:pt x="227076" y="222504"/>
                  </a:lnTo>
                  <a:lnTo>
                    <a:pt x="237743" y="222504"/>
                  </a:lnTo>
                  <a:lnTo>
                    <a:pt x="249936" y="172212"/>
                  </a:lnTo>
                  <a:lnTo>
                    <a:pt x="260604" y="143256"/>
                  </a:lnTo>
                  <a:lnTo>
                    <a:pt x="271271" y="146304"/>
                  </a:lnTo>
                  <a:lnTo>
                    <a:pt x="281939" y="187451"/>
                  </a:lnTo>
                  <a:lnTo>
                    <a:pt x="292608" y="205739"/>
                  </a:lnTo>
                  <a:lnTo>
                    <a:pt x="303276" y="179831"/>
                  </a:lnTo>
                  <a:lnTo>
                    <a:pt x="313943" y="153924"/>
                  </a:lnTo>
                  <a:lnTo>
                    <a:pt x="324611" y="163068"/>
                  </a:lnTo>
                  <a:lnTo>
                    <a:pt x="335280" y="179831"/>
                  </a:lnTo>
                  <a:lnTo>
                    <a:pt x="347471" y="199644"/>
                  </a:lnTo>
                  <a:lnTo>
                    <a:pt x="358139" y="192024"/>
                  </a:lnTo>
                  <a:lnTo>
                    <a:pt x="368808" y="219456"/>
                  </a:lnTo>
                  <a:lnTo>
                    <a:pt x="379476" y="252984"/>
                  </a:lnTo>
                  <a:lnTo>
                    <a:pt x="390143" y="310895"/>
                  </a:lnTo>
                  <a:lnTo>
                    <a:pt x="400811" y="339851"/>
                  </a:lnTo>
                  <a:lnTo>
                    <a:pt x="411480" y="352044"/>
                  </a:lnTo>
                  <a:lnTo>
                    <a:pt x="422148" y="358139"/>
                  </a:lnTo>
                  <a:lnTo>
                    <a:pt x="432815" y="464819"/>
                  </a:lnTo>
                  <a:lnTo>
                    <a:pt x="443483" y="487680"/>
                  </a:lnTo>
                  <a:lnTo>
                    <a:pt x="455676" y="531876"/>
                  </a:lnTo>
                  <a:lnTo>
                    <a:pt x="466343" y="547116"/>
                  </a:lnTo>
                  <a:lnTo>
                    <a:pt x="477011" y="588263"/>
                  </a:lnTo>
                  <a:lnTo>
                    <a:pt x="487680" y="722376"/>
                  </a:lnTo>
                  <a:lnTo>
                    <a:pt x="498348" y="851916"/>
                  </a:lnTo>
                  <a:lnTo>
                    <a:pt x="509015" y="694944"/>
                  </a:lnTo>
                  <a:lnTo>
                    <a:pt x="519683" y="652272"/>
                  </a:lnTo>
                  <a:lnTo>
                    <a:pt x="530352" y="633984"/>
                  </a:lnTo>
                  <a:lnTo>
                    <a:pt x="541020" y="571500"/>
                  </a:lnTo>
                  <a:lnTo>
                    <a:pt x="553211" y="710184"/>
                  </a:lnTo>
                  <a:lnTo>
                    <a:pt x="563880" y="545592"/>
                  </a:lnTo>
                  <a:lnTo>
                    <a:pt x="574548" y="384048"/>
                  </a:lnTo>
                  <a:lnTo>
                    <a:pt x="585215" y="463295"/>
                  </a:lnTo>
                  <a:lnTo>
                    <a:pt x="595883" y="580644"/>
                  </a:lnTo>
                  <a:lnTo>
                    <a:pt x="606552" y="685800"/>
                  </a:lnTo>
                  <a:lnTo>
                    <a:pt x="617220" y="653795"/>
                  </a:lnTo>
                  <a:lnTo>
                    <a:pt x="627888" y="630936"/>
                  </a:lnTo>
                  <a:lnTo>
                    <a:pt x="638555" y="659892"/>
                  </a:lnTo>
                  <a:lnTo>
                    <a:pt x="650748" y="699516"/>
                  </a:lnTo>
                  <a:lnTo>
                    <a:pt x="661415" y="745236"/>
                  </a:lnTo>
                  <a:lnTo>
                    <a:pt x="672083" y="728472"/>
                  </a:lnTo>
                  <a:lnTo>
                    <a:pt x="682752" y="766572"/>
                  </a:lnTo>
                  <a:lnTo>
                    <a:pt x="693420" y="772668"/>
                  </a:lnTo>
                  <a:lnTo>
                    <a:pt x="704088" y="795528"/>
                  </a:lnTo>
                  <a:lnTo>
                    <a:pt x="714755" y="740663"/>
                  </a:lnTo>
                  <a:lnTo>
                    <a:pt x="725424" y="705612"/>
                  </a:lnTo>
                  <a:lnTo>
                    <a:pt x="736092" y="687324"/>
                  </a:lnTo>
                  <a:lnTo>
                    <a:pt x="746760" y="713232"/>
                  </a:lnTo>
                  <a:lnTo>
                    <a:pt x="758952" y="696468"/>
                  </a:lnTo>
                  <a:lnTo>
                    <a:pt x="769620" y="696468"/>
                  </a:lnTo>
                  <a:lnTo>
                    <a:pt x="780288" y="763524"/>
                  </a:lnTo>
                  <a:lnTo>
                    <a:pt x="790955" y="781812"/>
                  </a:lnTo>
                  <a:lnTo>
                    <a:pt x="801624" y="754380"/>
                  </a:lnTo>
                  <a:lnTo>
                    <a:pt x="812292" y="772668"/>
                  </a:lnTo>
                  <a:lnTo>
                    <a:pt x="822960" y="806195"/>
                  </a:lnTo>
                  <a:lnTo>
                    <a:pt x="833627" y="777239"/>
                  </a:lnTo>
                  <a:lnTo>
                    <a:pt x="844295" y="781812"/>
                  </a:lnTo>
                  <a:lnTo>
                    <a:pt x="856488" y="790956"/>
                  </a:lnTo>
                  <a:lnTo>
                    <a:pt x="867156" y="755904"/>
                  </a:lnTo>
                  <a:lnTo>
                    <a:pt x="877824" y="781812"/>
                  </a:lnTo>
                  <a:lnTo>
                    <a:pt x="888492" y="772668"/>
                  </a:lnTo>
                  <a:lnTo>
                    <a:pt x="899160" y="772668"/>
                  </a:lnTo>
                  <a:lnTo>
                    <a:pt x="909827" y="763524"/>
                  </a:lnTo>
                  <a:lnTo>
                    <a:pt x="920495" y="766572"/>
                  </a:lnTo>
                  <a:lnTo>
                    <a:pt x="931163" y="752856"/>
                  </a:lnTo>
                  <a:lnTo>
                    <a:pt x="941832" y="719328"/>
                  </a:lnTo>
                  <a:lnTo>
                    <a:pt x="952500" y="769619"/>
                  </a:lnTo>
                  <a:lnTo>
                    <a:pt x="964691" y="739139"/>
                  </a:lnTo>
                  <a:lnTo>
                    <a:pt x="975359" y="711707"/>
                  </a:lnTo>
                  <a:lnTo>
                    <a:pt x="986027" y="740663"/>
                  </a:lnTo>
                  <a:lnTo>
                    <a:pt x="996695" y="757428"/>
                  </a:lnTo>
                  <a:lnTo>
                    <a:pt x="1007363" y="777239"/>
                  </a:lnTo>
                  <a:lnTo>
                    <a:pt x="1018032" y="763524"/>
                  </a:lnTo>
                  <a:lnTo>
                    <a:pt x="1028700" y="701039"/>
                  </a:lnTo>
                  <a:lnTo>
                    <a:pt x="1039368" y="720851"/>
                  </a:lnTo>
                  <a:lnTo>
                    <a:pt x="1050035" y="740663"/>
                  </a:lnTo>
                  <a:lnTo>
                    <a:pt x="1062227" y="740663"/>
                  </a:lnTo>
                  <a:lnTo>
                    <a:pt x="1072895" y="752856"/>
                  </a:lnTo>
                  <a:lnTo>
                    <a:pt x="1083564" y="728472"/>
                  </a:lnTo>
                  <a:lnTo>
                    <a:pt x="1094232" y="740663"/>
                  </a:lnTo>
                  <a:lnTo>
                    <a:pt x="1104900" y="723900"/>
                  </a:lnTo>
                  <a:lnTo>
                    <a:pt x="1115568" y="762000"/>
                  </a:lnTo>
                  <a:lnTo>
                    <a:pt x="1126235" y="749807"/>
                  </a:lnTo>
                  <a:lnTo>
                    <a:pt x="1136903" y="739139"/>
                  </a:lnTo>
                  <a:lnTo>
                    <a:pt x="1147571" y="688848"/>
                  </a:lnTo>
                  <a:lnTo>
                    <a:pt x="1159764" y="653795"/>
                  </a:lnTo>
                  <a:lnTo>
                    <a:pt x="1170432" y="600456"/>
                  </a:lnTo>
                  <a:lnTo>
                    <a:pt x="1181100" y="614172"/>
                  </a:lnTo>
                  <a:lnTo>
                    <a:pt x="1191768" y="647700"/>
                  </a:lnTo>
                  <a:lnTo>
                    <a:pt x="1202435" y="697992"/>
                  </a:lnTo>
                  <a:lnTo>
                    <a:pt x="1213103" y="755904"/>
                  </a:lnTo>
                  <a:lnTo>
                    <a:pt x="1223771" y="728472"/>
                  </a:lnTo>
                  <a:lnTo>
                    <a:pt x="1234439" y="725424"/>
                  </a:lnTo>
                  <a:lnTo>
                    <a:pt x="1245108" y="693419"/>
                  </a:lnTo>
                  <a:lnTo>
                    <a:pt x="1255776" y="707136"/>
                  </a:lnTo>
                  <a:lnTo>
                    <a:pt x="1267968" y="731519"/>
                  </a:lnTo>
                  <a:lnTo>
                    <a:pt x="1278635" y="728472"/>
                  </a:lnTo>
                  <a:lnTo>
                    <a:pt x="1289303" y="725424"/>
                  </a:lnTo>
                  <a:lnTo>
                    <a:pt x="1299971" y="720851"/>
                  </a:lnTo>
                  <a:lnTo>
                    <a:pt x="1310639" y="737616"/>
                  </a:lnTo>
                  <a:lnTo>
                    <a:pt x="1321308" y="743712"/>
                  </a:lnTo>
                  <a:lnTo>
                    <a:pt x="1331976" y="765048"/>
                  </a:lnTo>
                  <a:lnTo>
                    <a:pt x="1342644" y="766572"/>
                  </a:lnTo>
                  <a:lnTo>
                    <a:pt x="1353312" y="755904"/>
                  </a:lnTo>
                  <a:lnTo>
                    <a:pt x="1365503" y="737616"/>
                  </a:lnTo>
                  <a:lnTo>
                    <a:pt x="1376171" y="745236"/>
                  </a:lnTo>
                  <a:lnTo>
                    <a:pt x="1386839" y="737616"/>
                  </a:lnTo>
                  <a:lnTo>
                    <a:pt x="1397508" y="758951"/>
                  </a:lnTo>
                  <a:lnTo>
                    <a:pt x="1408176" y="755904"/>
                  </a:lnTo>
                  <a:lnTo>
                    <a:pt x="1418844" y="784860"/>
                  </a:lnTo>
                  <a:lnTo>
                    <a:pt x="1429512" y="768095"/>
                  </a:lnTo>
                  <a:lnTo>
                    <a:pt x="1440179" y="763524"/>
                  </a:lnTo>
                  <a:lnTo>
                    <a:pt x="1450847" y="780288"/>
                  </a:lnTo>
                  <a:lnTo>
                    <a:pt x="1463039" y="769619"/>
                  </a:lnTo>
                  <a:lnTo>
                    <a:pt x="1473708" y="781812"/>
                  </a:lnTo>
                  <a:lnTo>
                    <a:pt x="1484376" y="771144"/>
                  </a:lnTo>
                  <a:lnTo>
                    <a:pt x="1495044" y="775716"/>
                  </a:lnTo>
                  <a:lnTo>
                    <a:pt x="1505712" y="784860"/>
                  </a:lnTo>
                  <a:lnTo>
                    <a:pt x="1516379" y="792480"/>
                  </a:lnTo>
                  <a:lnTo>
                    <a:pt x="1527047" y="800100"/>
                  </a:lnTo>
                  <a:lnTo>
                    <a:pt x="1537715" y="795528"/>
                  </a:lnTo>
                  <a:lnTo>
                    <a:pt x="1548383" y="783336"/>
                  </a:lnTo>
                  <a:lnTo>
                    <a:pt x="1559052" y="800100"/>
                  </a:lnTo>
                  <a:lnTo>
                    <a:pt x="1571244" y="800100"/>
                  </a:lnTo>
                  <a:lnTo>
                    <a:pt x="1581912" y="824484"/>
                  </a:lnTo>
                  <a:lnTo>
                    <a:pt x="1592579" y="827532"/>
                  </a:lnTo>
                  <a:lnTo>
                    <a:pt x="1603247" y="810768"/>
                  </a:lnTo>
                  <a:lnTo>
                    <a:pt x="1613915" y="842772"/>
                  </a:lnTo>
                  <a:lnTo>
                    <a:pt x="1624583" y="824484"/>
                  </a:lnTo>
                  <a:lnTo>
                    <a:pt x="1635252" y="827532"/>
                  </a:lnTo>
                  <a:lnTo>
                    <a:pt x="1645920" y="812292"/>
                  </a:lnTo>
                  <a:lnTo>
                    <a:pt x="1656588" y="804672"/>
                  </a:lnTo>
                  <a:lnTo>
                    <a:pt x="1668779" y="752856"/>
                  </a:lnTo>
                  <a:lnTo>
                    <a:pt x="1679447" y="745236"/>
                  </a:lnTo>
                  <a:lnTo>
                    <a:pt x="1690115" y="717804"/>
                  </a:lnTo>
                  <a:lnTo>
                    <a:pt x="1700783" y="720851"/>
                  </a:lnTo>
                  <a:lnTo>
                    <a:pt x="1711452" y="737616"/>
                  </a:lnTo>
                  <a:lnTo>
                    <a:pt x="1722120" y="746760"/>
                  </a:lnTo>
                  <a:lnTo>
                    <a:pt x="1732788" y="742188"/>
                  </a:lnTo>
                  <a:lnTo>
                    <a:pt x="1743456" y="762000"/>
                  </a:lnTo>
                  <a:lnTo>
                    <a:pt x="1754124" y="763524"/>
                  </a:lnTo>
                  <a:lnTo>
                    <a:pt x="1766315" y="760476"/>
                  </a:lnTo>
                  <a:lnTo>
                    <a:pt x="1776983" y="737616"/>
                  </a:lnTo>
                  <a:lnTo>
                    <a:pt x="1787652" y="734568"/>
                  </a:lnTo>
                  <a:lnTo>
                    <a:pt x="1798320" y="699516"/>
                  </a:lnTo>
                  <a:lnTo>
                    <a:pt x="1808988" y="708660"/>
                  </a:lnTo>
                  <a:lnTo>
                    <a:pt x="1819656" y="731519"/>
                  </a:lnTo>
                  <a:lnTo>
                    <a:pt x="1830324" y="745236"/>
                  </a:lnTo>
                  <a:lnTo>
                    <a:pt x="1840991" y="757428"/>
                  </a:lnTo>
                  <a:lnTo>
                    <a:pt x="1851659" y="775716"/>
                  </a:lnTo>
                  <a:lnTo>
                    <a:pt x="1862327" y="713232"/>
                  </a:lnTo>
                  <a:lnTo>
                    <a:pt x="1874520" y="737616"/>
                  </a:lnTo>
                  <a:lnTo>
                    <a:pt x="1885188" y="725424"/>
                  </a:lnTo>
                  <a:lnTo>
                    <a:pt x="1895856" y="737616"/>
                  </a:lnTo>
                  <a:lnTo>
                    <a:pt x="1906524" y="746760"/>
                  </a:lnTo>
                  <a:lnTo>
                    <a:pt x="1917191" y="746760"/>
                  </a:lnTo>
                  <a:lnTo>
                    <a:pt x="1927859" y="740663"/>
                  </a:lnTo>
                  <a:lnTo>
                    <a:pt x="1938527" y="734568"/>
                  </a:lnTo>
                  <a:lnTo>
                    <a:pt x="1949195" y="737616"/>
                  </a:lnTo>
                  <a:lnTo>
                    <a:pt x="1959864" y="731519"/>
                  </a:lnTo>
                  <a:lnTo>
                    <a:pt x="1972056" y="745236"/>
                  </a:lnTo>
                  <a:lnTo>
                    <a:pt x="1982724" y="749807"/>
                  </a:lnTo>
                  <a:lnTo>
                    <a:pt x="1993391" y="742188"/>
                  </a:lnTo>
                  <a:lnTo>
                    <a:pt x="2004059" y="749807"/>
                  </a:lnTo>
                  <a:lnTo>
                    <a:pt x="2014727" y="752856"/>
                  </a:lnTo>
                  <a:lnTo>
                    <a:pt x="2025395" y="749807"/>
                  </a:lnTo>
                  <a:lnTo>
                    <a:pt x="2036064" y="760476"/>
                  </a:lnTo>
                  <a:lnTo>
                    <a:pt x="2046732" y="740663"/>
                  </a:lnTo>
                  <a:lnTo>
                    <a:pt x="2057400" y="740663"/>
                  </a:lnTo>
                  <a:lnTo>
                    <a:pt x="2069591" y="731519"/>
                  </a:lnTo>
                  <a:lnTo>
                    <a:pt x="2080259" y="688848"/>
                  </a:lnTo>
                  <a:lnTo>
                    <a:pt x="2090927" y="702563"/>
                  </a:lnTo>
                  <a:lnTo>
                    <a:pt x="2101596" y="675132"/>
                  </a:lnTo>
                  <a:lnTo>
                    <a:pt x="2112264" y="685800"/>
                  </a:lnTo>
                  <a:lnTo>
                    <a:pt x="2122932" y="681228"/>
                  </a:lnTo>
                  <a:lnTo>
                    <a:pt x="2133600" y="710184"/>
                  </a:lnTo>
                  <a:lnTo>
                    <a:pt x="2144268" y="713232"/>
                  </a:lnTo>
                  <a:lnTo>
                    <a:pt x="2154935" y="705612"/>
                  </a:lnTo>
                  <a:lnTo>
                    <a:pt x="2165604" y="699516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835401" y="3615689"/>
              <a:ext cx="4333240" cy="1464945"/>
            </a:xfrm>
            <a:custGeom>
              <a:avLst/>
              <a:gdLst/>
              <a:ahLst/>
              <a:cxnLst/>
              <a:rect l="l" t="t" r="r" b="b"/>
              <a:pathLst>
                <a:path w="4333240" h="1464945">
                  <a:moveTo>
                    <a:pt x="0" y="1464564"/>
                  </a:moveTo>
                  <a:lnTo>
                    <a:pt x="12192" y="1453896"/>
                  </a:lnTo>
                  <a:lnTo>
                    <a:pt x="22860" y="1432560"/>
                  </a:lnTo>
                  <a:lnTo>
                    <a:pt x="33528" y="1420368"/>
                  </a:lnTo>
                  <a:lnTo>
                    <a:pt x="44196" y="1400556"/>
                  </a:lnTo>
                  <a:lnTo>
                    <a:pt x="54864" y="1405128"/>
                  </a:lnTo>
                  <a:lnTo>
                    <a:pt x="65531" y="1429512"/>
                  </a:lnTo>
                  <a:lnTo>
                    <a:pt x="76200" y="1444752"/>
                  </a:lnTo>
                  <a:lnTo>
                    <a:pt x="86868" y="1441704"/>
                  </a:lnTo>
                  <a:lnTo>
                    <a:pt x="97536" y="1408176"/>
                  </a:lnTo>
                  <a:lnTo>
                    <a:pt x="109728" y="1394460"/>
                  </a:lnTo>
                  <a:lnTo>
                    <a:pt x="120396" y="1400556"/>
                  </a:lnTo>
                  <a:lnTo>
                    <a:pt x="131064" y="1380744"/>
                  </a:lnTo>
                  <a:lnTo>
                    <a:pt x="141731" y="1450848"/>
                  </a:lnTo>
                  <a:lnTo>
                    <a:pt x="152400" y="1444752"/>
                  </a:lnTo>
                  <a:lnTo>
                    <a:pt x="163068" y="1418844"/>
                  </a:lnTo>
                  <a:lnTo>
                    <a:pt x="173736" y="1333500"/>
                  </a:lnTo>
                  <a:lnTo>
                    <a:pt x="184404" y="1324356"/>
                  </a:lnTo>
                  <a:lnTo>
                    <a:pt x="195072" y="1377696"/>
                  </a:lnTo>
                  <a:lnTo>
                    <a:pt x="207264" y="1373124"/>
                  </a:lnTo>
                  <a:lnTo>
                    <a:pt x="217931" y="1365504"/>
                  </a:lnTo>
                  <a:lnTo>
                    <a:pt x="228600" y="1386840"/>
                  </a:lnTo>
                  <a:lnTo>
                    <a:pt x="239268" y="1380744"/>
                  </a:lnTo>
                  <a:lnTo>
                    <a:pt x="249936" y="1397508"/>
                  </a:lnTo>
                  <a:lnTo>
                    <a:pt x="260604" y="1412748"/>
                  </a:lnTo>
                  <a:lnTo>
                    <a:pt x="271272" y="1394460"/>
                  </a:lnTo>
                  <a:lnTo>
                    <a:pt x="281940" y="1380744"/>
                  </a:lnTo>
                  <a:lnTo>
                    <a:pt x="292608" y="1382268"/>
                  </a:lnTo>
                  <a:lnTo>
                    <a:pt x="303275" y="1405128"/>
                  </a:lnTo>
                  <a:lnTo>
                    <a:pt x="315468" y="1405128"/>
                  </a:lnTo>
                  <a:lnTo>
                    <a:pt x="326136" y="1348740"/>
                  </a:lnTo>
                  <a:lnTo>
                    <a:pt x="336804" y="1341120"/>
                  </a:lnTo>
                  <a:lnTo>
                    <a:pt x="347472" y="1356360"/>
                  </a:lnTo>
                  <a:lnTo>
                    <a:pt x="358140" y="1325880"/>
                  </a:lnTo>
                  <a:lnTo>
                    <a:pt x="368808" y="1351788"/>
                  </a:lnTo>
                  <a:lnTo>
                    <a:pt x="379475" y="1360932"/>
                  </a:lnTo>
                  <a:lnTo>
                    <a:pt x="390144" y="1344168"/>
                  </a:lnTo>
                  <a:lnTo>
                    <a:pt x="400812" y="1363980"/>
                  </a:lnTo>
                  <a:lnTo>
                    <a:pt x="413004" y="1374648"/>
                  </a:lnTo>
                  <a:lnTo>
                    <a:pt x="423672" y="1374648"/>
                  </a:lnTo>
                  <a:lnTo>
                    <a:pt x="434339" y="1356360"/>
                  </a:lnTo>
                  <a:lnTo>
                    <a:pt x="445008" y="1356360"/>
                  </a:lnTo>
                  <a:lnTo>
                    <a:pt x="455675" y="1350264"/>
                  </a:lnTo>
                  <a:lnTo>
                    <a:pt x="466344" y="1339596"/>
                  </a:lnTo>
                  <a:lnTo>
                    <a:pt x="477012" y="1344168"/>
                  </a:lnTo>
                  <a:lnTo>
                    <a:pt x="487680" y="1357884"/>
                  </a:lnTo>
                  <a:lnTo>
                    <a:pt x="498348" y="1335024"/>
                  </a:lnTo>
                  <a:lnTo>
                    <a:pt x="510539" y="1350264"/>
                  </a:lnTo>
                  <a:lnTo>
                    <a:pt x="521208" y="1348740"/>
                  </a:lnTo>
                  <a:lnTo>
                    <a:pt x="531876" y="1347216"/>
                  </a:lnTo>
                  <a:lnTo>
                    <a:pt x="542544" y="1353312"/>
                  </a:lnTo>
                  <a:lnTo>
                    <a:pt x="553212" y="1360932"/>
                  </a:lnTo>
                  <a:lnTo>
                    <a:pt x="563880" y="1357884"/>
                  </a:lnTo>
                  <a:lnTo>
                    <a:pt x="574548" y="1335024"/>
                  </a:lnTo>
                  <a:lnTo>
                    <a:pt x="585215" y="1281684"/>
                  </a:lnTo>
                  <a:lnTo>
                    <a:pt x="595884" y="1263396"/>
                  </a:lnTo>
                  <a:lnTo>
                    <a:pt x="606551" y="1242060"/>
                  </a:lnTo>
                  <a:lnTo>
                    <a:pt x="618744" y="1225296"/>
                  </a:lnTo>
                  <a:lnTo>
                    <a:pt x="629412" y="1222248"/>
                  </a:lnTo>
                  <a:lnTo>
                    <a:pt x="640080" y="1252728"/>
                  </a:lnTo>
                  <a:lnTo>
                    <a:pt x="650748" y="1228344"/>
                  </a:lnTo>
                  <a:lnTo>
                    <a:pt x="661415" y="1248156"/>
                  </a:lnTo>
                  <a:lnTo>
                    <a:pt x="672084" y="1251204"/>
                  </a:lnTo>
                  <a:lnTo>
                    <a:pt x="682751" y="1252728"/>
                  </a:lnTo>
                  <a:lnTo>
                    <a:pt x="693420" y="1242060"/>
                  </a:lnTo>
                  <a:lnTo>
                    <a:pt x="704088" y="1251204"/>
                  </a:lnTo>
                  <a:lnTo>
                    <a:pt x="716280" y="1283208"/>
                  </a:lnTo>
                  <a:lnTo>
                    <a:pt x="726948" y="1283208"/>
                  </a:lnTo>
                  <a:lnTo>
                    <a:pt x="737615" y="1298448"/>
                  </a:lnTo>
                  <a:lnTo>
                    <a:pt x="748284" y="1274064"/>
                  </a:lnTo>
                  <a:lnTo>
                    <a:pt x="758951" y="1249680"/>
                  </a:lnTo>
                  <a:lnTo>
                    <a:pt x="769620" y="1260348"/>
                  </a:lnTo>
                  <a:lnTo>
                    <a:pt x="780288" y="1242060"/>
                  </a:lnTo>
                  <a:lnTo>
                    <a:pt x="790956" y="1226820"/>
                  </a:lnTo>
                  <a:lnTo>
                    <a:pt x="801624" y="1222248"/>
                  </a:lnTo>
                  <a:lnTo>
                    <a:pt x="813815" y="1202436"/>
                  </a:lnTo>
                  <a:lnTo>
                    <a:pt x="824484" y="1208532"/>
                  </a:lnTo>
                  <a:lnTo>
                    <a:pt x="835151" y="1211580"/>
                  </a:lnTo>
                  <a:lnTo>
                    <a:pt x="845820" y="1225296"/>
                  </a:lnTo>
                  <a:lnTo>
                    <a:pt x="856488" y="1210056"/>
                  </a:lnTo>
                  <a:lnTo>
                    <a:pt x="867156" y="1184148"/>
                  </a:lnTo>
                  <a:lnTo>
                    <a:pt x="877824" y="1123188"/>
                  </a:lnTo>
                  <a:lnTo>
                    <a:pt x="888492" y="1123188"/>
                  </a:lnTo>
                  <a:lnTo>
                    <a:pt x="899160" y="1130808"/>
                  </a:lnTo>
                  <a:lnTo>
                    <a:pt x="909827" y="1095756"/>
                  </a:lnTo>
                  <a:lnTo>
                    <a:pt x="922020" y="1080516"/>
                  </a:lnTo>
                  <a:lnTo>
                    <a:pt x="932688" y="1083564"/>
                  </a:lnTo>
                  <a:lnTo>
                    <a:pt x="943356" y="1068324"/>
                  </a:lnTo>
                  <a:lnTo>
                    <a:pt x="954024" y="990600"/>
                  </a:lnTo>
                  <a:lnTo>
                    <a:pt x="964692" y="1027176"/>
                  </a:lnTo>
                  <a:lnTo>
                    <a:pt x="975360" y="1033272"/>
                  </a:lnTo>
                  <a:lnTo>
                    <a:pt x="986027" y="1051560"/>
                  </a:lnTo>
                  <a:lnTo>
                    <a:pt x="996696" y="1018032"/>
                  </a:lnTo>
                  <a:lnTo>
                    <a:pt x="1007363" y="969264"/>
                  </a:lnTo>
                  <a:lnTo>
                    <a:pt x="1019556" y="966216"/>
                  </a:lnTo>
                  <a:lnTo>
                    <a:pt x="1030224" y="941832"/>
                  </a:lnTo>
                  <a:lnTo>
                    <a:pt x="1040892" y="972312"/>
                  </a:lnTo>
                  <a:lnTo>
                    <a:pt x="1051560" y="987552"/>
                  </a:lnTo>
                  <a:lnTo>
                    <a:pt x="1062227" y="982980"/>
                  </a:lnTo>
                  <a:lnTo>
                    <a:pt x="1072896" y="915924"/>
                  </a:lnTo>
                  <a:lnTo>
                    <a:pt x="1083564" y="934212"/>
                  </a:lnTo>
                  <a:lnTo>
                    <a:pt x="1094232" y="923544"/>
                  </a:lnTo>
                  <a:lnTo>
                    <a:pt x="1104900" y="912876"/>
                  </a:lnTo>
                  <a:lnTo>
                    <a:pt x="1115568" y="858012"/>
                  </a:lnTo>
                  <a:lnTo>
                    <a:pt x="1127760" y="856488"/>
                  </a:lnTo>
                  <a:lnTo>
                    <a:pt x="1138427" y="886968"/>
                  </a:lnTo>
                  <a:lnTo>
                    <a:pt x="1149096" y="914400"/>
                  </a:lnTo>
                  <a:lnTo>
                    <a:pt x="1159764" y="929640"/>
                  </a:lnTo>
                  <a:lnTo>
                    <a:pt x="1170432" y="929640"/>
                  </a:lnTo>
                  <a:lnTo>
                    <a:pt x="1181100" y="900684"/>
                  </a:lnTo>
                  <a:lnTo>
                    <a:pt x="1191768" y="864108"/>
                  </a:lnTo>
                  <a:lnTo>
                    <a:pt x="1202436" y="861060"/>
                  </a:lnTo>
                  <a:lnTo>
                    <a:pt x="1213103" y="848868"/>
                  </a:lnTo>
                  <a:lnTo>
                    <a:pt x="1225296" y="890016"/>
                  </a:lnTo>
                  <a:lnTo>
                    <a:pt x="1235964" y="893064"/>
                  </a:lnTo>
                  <a:lnTo>
                    <a:pt x="1246632" y="864108"/>
                  </a:lnTo>
                  <a:lnTo>
                    <a:pt x="1257300" y="903732"/>
                  </a:lnTo>
                  <a:lnTo>
                    <a:pt x="1267968" y="905256"/>
                  </a:lnTo>
                  <a:lnTo>
                    <a:pt x="1278636" y="918972"/>
                  </a:lnTo>
                  <a:lnTo>
                    <a:pt x="1289303" y="897636"/>
                  </a:lnTo>
                  <a:lnTo>
                    <a:pt x="1299972" y="891540"/>
                  </a:lnTo>
                  <a:lnTo>
                    <a:pt x="1310639" y="923544"/>
                  </a:lnTo>
                  <a:lnTo>
                    <a:pt x="1322832" y="915924"/>
                  </a:lnTo>
                  <a:lnTo>
                    <a:pt x="1333500" y="981456"/>
                  </a:lnTo>
                  <a:lnTo>
                    <a:pt x="1344168" y="954024"/>
                  </a:lnTo>
                  <a:lnTo>
                    <a:pt x="1354836" y="938784"/>
                  </a:lnTo>
                  <a:lnTo>
                    <a:pt x="1365503" y="961644"/>
                  </a:lnTo>
                  <a:lnTo>
                    <a:pt x="1376172" y="960120"/>
                  </a:lnTo>
                  <a:lnTo>
                    <a:pt x="1386839" y="964692"/>
                  </a:lnTo>
                  <a:lnTo>
                    <a:pt x="1397508" y="958596"/>
                  </a:lnTo>
                  <a:lnTo>
                    <a:pt x="1408176" y="957072"/>
                  </a:lnTo>
                  <a:lnTo>
                    <a:pt x="1418844" y="925068"/>
                  </a:lnTo>
                  <a:lnTo>
                    <a:pt x="1431036" y="926592"/>
                  </a:lnTo>
                  <a:lnTo>
                    <a:pt x="1441703" y="912876"/>
                  </a:lnTo>
                  <a:lnTo>
                    <a:pt x="1452372" y="918972"/>
                  </a:lnTo>
                  <a:lnTo>
                    <a:pt x="1463039" y="934212"/>
                  </a:lnTo>
                  <a:lnTo>
                    <a:pt x="1473708" y="943356"/>
                  </a:lnTo>
                  <a:lnTo>
                    <a:pt x="1484376" y="947928"/>
                  </a:lnTo>
                  <a:lnTo>
                    <a:pt x="1495044" y="961644"/>
                  </a:lnTo>
                  <a:lnTo>
                    <a:pt x="1505712" y="950976"/>
                  </a:lnTo>
                  <a:lnTo>
                    <a:pt x="1516380" y="937260"/>
                  </a:lnTo>
                  <a:lnTo>
                    <a:pt x="1528572" y="923544"/>
                  </a:lnTo>
                  <a:lnTo>
                    <a:pt x="1539239" y="879348"/>
                  </a:lnTo>
                  <a:lnTo>
                    <a:pt x="1549908" y="896112"/>
                  </a:lnTo>
                  <a:lnTo>
                    <a:pt x="1560576" y="915924"/>
                  </a:lnTo>
                  <a:lnTo>
                    <a:pt x="1571244" y="912876"/>
                  </a:lnTo>
                  <a:lnTo>
                    <a:pt x="1581912" y="912876"/>
                  </a:lnTo>
                  <a:lnTo>
                    <a:pt x="1592580" y="886968"/>
                  </a:lnTo>
                  <a:lnTo>
                    <a:pt x="1603248" y="917448"/>
                  </a:lnTo>
                  <a:lnTo>
                    <a:pt x="1613915" y="918972"/>
                  </a:lnTo>
                  <a:lnTo>
                    <a:pt x="1626108" y="932688"/>
                  </a:lnTo>
                  <a:lnTo>
                    <a:pt x="1636776" y="960120"/>
                  </a:lnTo>
                  <a:lnTo>
                    <a:pt x="1647444" y="954024"/>
                  </a:lnTo>
                  <a:lnTo>
                    <a:pt x="1658112" y="932688"/>
                  </a:lnTo>
                  <a:lnTo>
                    <a:pt x="1668780" y="941832"/>
                  </a:lnTo>
                  <a:lnTo>
                    <a:pt x="1679448" y="929640"/>
                  </a:lnTo>
                  <a:lnTo>
                    <a:pt x="1690115" y="943356"/>
                  </a:lnTo>
                  <a:lnTo>
                    <a:pt x="1700784" y="922020"/>
                  </a:lnTo>
                  <a:lnTo>
                    <a:pt x="1711452" y="963168"/>
                  </a:lnTo>
                  <a:lnTo>
                    <a:pt x="1722120" y="957072"/>
                  </a:lnTo>
                  <a:lnTo>
                    <a:pt x="1734312" y="982980"/>
                  </a:lnTo>
                  <a:lnTo>
                    <a:pt x="1744980" y="1005840"/>
                  </a:lnTo>
                  <a:lnTo>
                    <a:pt x="1755648" y="1025652"/>
                  </a:lnTo>
                  <a:lnTo>
                    <a:pt x="1766315" y="1022604"/>
                  </a:lnTo>
                  <a:lnTo>
                    <a:pt x="1776984" y="999744"/>
                  </a:lnTo>
                  <a:lnTo>
                    <a:pt x="1787652" y="999744"/>
                  </a:lnTo>
                  <a:lnTo>
                    <a:pt x="1798320" y="957072"/>
                  </a:lnTo>
                  <a:lnTo>
                    <a:pt x="1808988" y="993648"/>
                  </a:lnTo>
                  <a:lnTo>
                    <a:pt x="1819656" y="1030224"/>
                  </a:lnTo>
                  <a:lnTo>
                    <a:pt x="1831848" y="1008888"/>
                  </a:lnTo>
                  <a:lnTo>
                    <a:pt x="1842515" y="1016508"/>
                  </a:lnTo>
                  <a:lnTo>
                    <a:pt x="1853184" y="1007364"/>
                  </a:lnTo>
                  <a:lnTo>
                    <a:pt x="1863852" y="1007364"/>
                  </a:lnTo>
                  <a:lnTo>
                    <a:pt x="1874520" y="976884"/>
                  </a:lnTo>
                  <a:lnTo>
                    <a:pt x="1885188" y="1013460"/>
                  </a:lnTo>
                  <a:lnTo>
                    <a:pt x="1895856" y="1011936"/>
                  </a:lnTo>
                  <a:lnTo>
                    <a:pt x="1906524" y="1034796"/>
                  </a:lnTo>
                  <a:lnTo>
                    <a:pt x="1917192" y="1011936"/>
                  </a:lnTo>
                  <a:lnTo>
                    <a:pt x="1929384" y="1040892"/>
                  </a:lnTo>
                  <a:lnTo>
                    <a:pt x="1940052" y="1078992"/>
                  </a:lnTo>
                  <a:lnTo>
                    <a:pt x="1950720" y="1109472"/>
                  </a:lnTo>
                  <a:lnTo>
                    <a:pt x="1961388" y="1130808"/>
                  </a:lnTo>
                  <a:lnTo>
                    <a:pt x="1972056" y="1088136"/>
                  </a:lnTo>
                  <a:lnTo>
                    <a:pt x="1982724" y="1083564"/>
                  </a:lnTo>
                  <a:lnTo>
                    <a:pt x="1993392" y="1051560"/>
                  </a:lnTo>
                  <a:lnTo>
                    <a:pt x="2004060" y="1088136"/>
                  </a:lnTo>
                  <a:lnTo>
                    <a:pt x="2014727" y="1124712"/>
                  </a:lnTo>
                  <a:lnTo>
                    <a:pt x="2025396" y="1123188"/>
                  </a:lnTo>
                  <a:lnTo>
                    <a:pt x="2037588" y="1196340"/>
                  </a:lnTo>
                  <a:lnTo>
                    <a:pt x="2048256" y="1179576"/>
                  </a:lnTo>
                  <a:lnTo>
                    <a:pt x="2058924" y="1133856"/>
                  </a:lnTo>
                  <a:lnTo>
                    <a:pt x="2069592" y="1143000"/>
                  </a:lnTo>
                  <a:lnTo>
                    <a:pt x="2080260" y="1132332"/>
                  </a:lnTo>
                  <a:lnTo>
                    <a:pt x="2090927" y="1136904"/>
                  </a:lnTo>
                  <a:lnTo>
                    <a:pt x="2101596" y="1162812"/>
                  </a:lnTo>
                  <a:lnTo>
                    <a:pt x="2112264" y="1146048"/>
                  </a:lnTo>
                  <a:lnTo>
                    <a:pt x="2122932" y="1141476"/>
                  </a:lnTo>
                  <a:lnTo>
                    <a:pt x="2135124" y="1159764"/>
                  </a:lnTo>
                  <a:lnTo>
                    <a:pt x="2145792" y="1200912"/>
                  </a:lnTo>
                  <a:lnTo>
                    <a:pt x="2156460" y="1200912"/>
                  </a:lnTo>
                  <a:lnTo>
                    <a:pt x="2167128" y="1194816"/>
                  </a:lnTo>
                </a:path>
                <a:path w="4333240" h="1464945">
                  <a:moveTo>
                    <a:pt x="2167128" y="1194816"/>
                  </a:moveTo>
                  <a:lnTo>
                    <a:pt x="2177796" y="1173480"/>
                  </a:lnTo>
                  <a:lnTo>
                    <a:pt x="2188464" y="1130808"/>
                  </a:lnTo>
                  <a:lnTo>
                    <a:pt x="2199132" y="1112520"/>
                  </a:lnTo>
                  <a:lnTo>
                    <a:pt x="2209800" y="1097280"/>
                  </a:lnTo>
                  <a:lnTo>
                    <a:pt x="2220468" y="1098804"/>
                  </a:lnTo>
                  <a:lnTo>
                    <a:pt x="2232660" y="1082040"/>
                  </a:lnTo>
                  <a:lnTo>
                    <a:pt x="2243328" y="1124712"/>
                  </a:lnTo>
                  <a:lnTo>
                    <a:pt x="2253996" y="1149096"/>
                  </a:lnTo>
                  <a:lnTo>
                    <a:pt x="2264664" y="1149096"/>
                  </a:lnTo>
                  <a:lnTo>
                    <a:pt x="2275332" y="1139952"/>
                  </a:lnTo>
                  <a:lnTo>
                    <a:pt x="2286000" y="1158240"/>
                  </a:lnTo>
                  <a:lnTo>
                    <a:pt x="2296668" y="1147572"/>
                  </a:lnTo>
                  <a:lnTo>
                    <a:pt x="2307336" y="1150620"/>
                  </a:lnTo>
                  <a:lnTo>
                    <a:pt x="2318004" y="1129284"/>
                  </a:lnTo>
                  <a:lnTo>
                    <a:pt x="2328672" y="1095756"/>
                  </a:lnTo>
                  <a:lnTo>
                    <a:pt x="2340864" y="1095756"/>
                  </a:lnTo>
                  <a:lnTo>
                    <a:pt x="2351532" y="1115568"/>
                  </a:lnTo>
                  <a:lnTo>
                    <a:pt x="2362200" y="1132332"/>
                  </a:lnTo>
                  <a:lnTo>
                    <a:pt x="2372868" y="1121664"/>
                  </a:lnTo>
                  <a:lnTo>
                    <a:pt x="2383536" y="1121664"/>
                  </a:lnTo>
                  <a:lnTo>
                    <a:pt x="2394204" y="1126236"/>
                  </a:lnTo>
                  <a:lnTo>
                    <a:pt x="2404872" y="1109472"/>
                  </a:lnTo>
                  <a:lnTo>
                    <a:pt x="2415540" y="1078992"/>
                  </a:lnTo>
                  <a:lnTo>
                    <a:pt x="2426208" y="1101852"/>
                  </a:lnTo>
                  <a:lnTo>
                    <a:pt x="2438400" y="1123188"/>
                  </a:lnTo>
                  <a:lnTo>
                    <a:pt x="2449068" y="1097280"/>
                  </a:lnTo>
                  <a:lnTo>
                    <a:pt x="2459736" y="1107948"/>
                  </a:lnTo>
                  <a:lnTo>
                    <a:pt x="2470404" y="1135380"/>
                  </a:lnTo>
                  <a:lnTo>
                    <a:pt x="2481072" y="1120140"/>
                  </a:lnTo>
                  <a:lnTo>
                    <a:pt x="2491740" y="1103376"/>
                  </a:lnTo>
                  <a:lnTo>
                    <a:pt x="2502408" y="1078992"/>
                  </a:lnTo>
                  <a:lnTo>
                    <a:pt x="2513076" y="1117092"/>
                  </a:lnTo>
                  <a:lnTo>
                    <a:pt x="2523744" y="1107948"/>
                  </a:lnTo>
                  <a:lnTo>
                    <a:pt x="2535936" y="1103376"/>
                  </a:lnTo>
                  <a:lnTo>
                    <a:pt x="2546604" y="1054608"/>
                  </a:lnTo>
                  <a:lnTo>
                    <a:pt x="2557272" y="1024128"/>
                  </a:lnTo>
                  <a:lnTo>
                    <a:pt x="2567940" y="1008888"/>
                  </a:lnTo>
                  <a:lnTo>
                    <a:pt x="2578608" y="976884"/>
                  </a:lnTo>
                  <a:lnTo>
                    <a:pt x="2589276" y="975360"/>
                  </a:lnTo>
                  <a:lnTo>
                    <a:pt x="2599944" y="982980"/>
                  </a:lnTo>
                  <a:lnTo>
                    <a:pt x="2610612" y="1019556"/>
                  </a:lnTo>
                  <a:lnTo>
                    <a:pt x="2621280" y="1011936"/>
                  </a:lnTo>
                  <a:lnTo>
                    <a:pt x="2631948" y="979932"/>
                  </a:lnTo>
                  <a:lnTo>
                    <a:pt x="2644140" y="984504"/>
                  </a:lnTo>
                  <a:lnTo>
                    <a:pt x="2654808" y="955548"/>
                  </a:lnTo>
                  <a:lnTo>
                    <a:pt x="2665476" y="935736"/>
                  </a:lnTo>
                  <a:lnTo>
                    <a:pt x="2676144" y="950976"/>
                  </a:lnTo>
                  <a:lnTo>
                    <a:pt x="2686812" y="969264"/>
                  </a:lnTo>
                  <a:lnTo>
                    <a:pt x="2697480" y="987552"/>
                  </a:lnTo>
                  <a:lnTo>
                    <a:pt x="2708148" y="952500"/>
                  </a:lnTo>
                  <a:lnTo>
                    <a:pt x="2718816" y="947928"/>
                  </a:lnTo>
                  <a:lnTo>
                    <a:pt x="2729484" y="917448"/>
                  </a:lnTo>
                  <a:lnTo>
                    <a:pt x="2741676" y="915924"/>
                  </a:lnTo>
                  <a:lnTo>
                    <a:pt x="2752344" y="891540"/>
                  </a:lnTo>
                  <a:lnTo>
                    <a:pt x="2763012" y="903732"/>
                  </a:lnTo>
                  <a:lnTo>
                    <a:pt x="2773680" y="915924"/>
                  </a:lnTo>
                  <a:lnTo>
                    <a:pt x="2784348" y="926592"/>
                  </a:lnTo>
                  <a:lnTo>
                    <a:pt x="2795016" y="981456"/>
                  </a:lnTo>
                  <a:lnTo>
                    <a:pt x="2805684" y="957072"/>
                  </a:lnTo>
                  <a:lnTo>
                    <a:pt x="2816352" y="964692"/>
                  </a:lnTo>
                  <a:lnTo>
                    <a:pt x="2827020" y="954024"/>
                  </a:lnTo>
                  <a:lnTo>
                    <a:pt x="2839212" y="970788"/>
                  </a:lnTo>
                  <a:lnTo>
                    <a:pt x="2849880" y="950976"/>
                  </a:lnTo>
                  <a:lnTo>
                    <a:pt x="2860548" y="984504"/>
                  </a:lnTo>
                  <a:lnTo>
                    <a:pt x="2871216" y="1028700"/>
                  </a:lnTo>
                  <a:lnTo>
                    <a:pt x="2881884" y="1001268"/>
                  </a:lnTo>
                  <a:lnTo>
                    <a:pt x="2892552" y="1040892"/>
                  </a:lnTo>
                  <a:lnTo>
                    <a:pt x="2903220" y="964692"/>
                  </a:lnTo>
                  <a:lnTo>
                    <a:pt x="2913888" y="947928"/>
                  </a:lnTo>
                  <a:lnTo>
                    <a:pt x="2924556" y="925068"/>
                  </a:lnTo>
                  <a:lnTo>
                    <a:pt x="2935224" y="917448"/>
                  </a:lnTo>
                  <a:lnTo>
                    <a:pt x="2947416" y="935736"/>
                  </a:lnTo>
                  <a:lnTo>
                    <a:pt x="2958084" y="946404"/>
                  </a:lnTo>
                  <a:lnTo>
                    <a:pt x="2968752" y="976884"/>
                  </a:lnTo>
                  <a:lnTo>
                    <a:pt x="2979420" y="922020"/>
                  </a:lnTo>
                  <a:lnTo>
                    <a:pt x="2990088" y="897636"/>
                  </a:lnTo>
                  <a:lnTo>
                    <a:pt x="3000756" y="911352"/>
                  </a:lnTo>
                  <a:lnTo>
                    <a:pt x="3011424" y="1008888"/>
                  </a:lnTo>
                  <a:lnTo>
                    <a:pt x="3022092" y="981456"/>
                  </a:lnTo>
                  <a:lnTo>
                    <a:pt x="3032760" y="1036320"/>
                  </a:lnTo>
                  <a:lnTo>
                    <a:pt x="3044952" y="1040892"/>
                  </a:lnTo>
                  <a:lnTo>
                    <a:pt x="3055620" y="1031748"/>
                  </a:lnTo>
                  <a:lnTo>
                    <a:pt x="3066288" y="1097280"/>
                  </a:lnTo>
                  <a:lnTo>
                    <a:pt x="3076956" y="1040892"/>
                  </a:lnTo>
                  <a:lnTo>
                    <a:pt x="3087624" y="1011936"/>
                  </a:lnTo>
                  <a:lnTo>
                    <a:pt x="3098292" y="993648"/>
                  </a:lnTo>
                  <a:lnTo>
                    <a:pt x="3108960" y="1007364"/>
                  </a:lnTo>
                  <a:lnTo>
                    <a:pt x="3119628" y="1005840"/>
                  </a:lnTo>
                  <a:lnTo>
                    <a:pt x="3130296" y="1046988"/>
                  </a:lnTo>
                  <a:lnTo>
                    <a:pt x="3142488" y="1037844"/>
                  </a:lnTo>
                  <a:lnTo>
                    <a:pt x="3153156" y="1022604"/>
                  </a:lnTo>
                  <a:lnTo>
                    <a:pt x="3163824" y="1046988"/>
                  </a:lnTo>
                  <a:lnTo>
                    <a:pt x="3174492" y="1060704"/>
                  </a:lnTo>
                  <a:lnTo>
                    <a:pt x="3185160" y="1050036"/>
                  </a:lnTo>
                  <a:lnTo>
                    <a:pt x="3195828" y="1007364"/>
                  </a:lnTo>
                  <a:lnTo>
                    <a:pt x="3206496" y="1025652"/>
                  </a:lnTo>
                  <a:lnTo>
                    <a:pt x="3217164" y="1004316"/>
                  </a:lnTo>
                  <a:lnTo>
                    <a:pt x="3227832" y="1011936"/>
                  </a:lnTo>
                  <a:lnTo>
                    <a:pt x="3238500" y="1011936"/>
                  </a:lnTo>
                  <a:lnTo>
                    <a:pt x="3250692" y="973836"/>
                  </a:lnTo>
                  <a:lnTo>
                    <a:pt x="3261360" y="990600"/>
                  </a:lnTo>
                  <a:lnTo>
                    <a:pt x="3272028" y="1001268"/>
                  </a:lnTo>
                  <a:lnTo>
                    <a:pt x="3282696" y="918972"/>
                  </a:lnTo>
                  <a:lnTo>
                    <a:pt x="3293364" y="897636"/>
                  </a:lnTo>
                  <a:lnTo>
                    <a:pt x="3304032" y="874776"/>
                  </a:lnTo>
                  <a:lnTo>
                    <a:pt x="3314700" y="856488"/>
                  </a:lnTo>
                  <a:lnTo>
                    <a:pt x="3325368" y="833628"/>
                  </a:lnTo>
                  <a:lnTo>
                    <a:pt x="3336036" y="827532"/>
                  </a:lnTo>
                  <a:lnTo>
                    <a:pt x="3348228" y="848868"/>
                  </a:lnTo>
                  <a:lnTo>
                    <a:pt x="3358896" y="861060"/>
                  </a:lnTo>
                  <a:lnTo>
                    <a:pt x="3369564" y="871728"/>
                  </a:lnTo>
                  <a:lnTo>
                    <a:pt x="3380232" y="832104"/>
                  </a:lnTo>
                  <a:lnTo>
                    <a:pt x="3390900" y="772668"/>
                  </a:lnTo>
                  <a:lnTo>
                    <a:pt x="3401568" y="798576"/>
                  </a:lnTo>
                  <a:lnTo>
                    <a:pt x="3412236" y="794004"/>
                  </a:lnTo>
                  <a:lnTo>
                    <a:pt x="3422904" y="847344"/>
                  </a:lnTo>
                  <a:lnTo>
                    <a:pt x="3433572" y="854964"/>
                  </a:lnTo>
                  <a:lnTo>
                    <a:pt x="3444240" y="824484"/>
                  </a:lnTo>
                  <a:lnTo>
                    <a:pt x="3456432" y="786384"/>
                  </a:lnTo>
                  <a:lnTo>
                    <a:pt x="3467100" y="810768"/>
                  </a:lnTo>
                  <a:lnTo>
                    <a:pt x="3477768" y="827532"/>
                  </a:lnTo>
                  <a:lnTo>
                    <a:pt x="3488436" y="826008"/>
                  </a:lnTo>
                  <a:lnTo>
                    <a:pt x="3499104" y="815340"/>
                  </a:lnTo>
                  <a:lnTo>
                    <a:pt x="3509772" y="836676"/>
                  </a:lnTo>
                  <a:lnTo>
                    <a:pt x="3520440" y="798576"/>
                  </a:lnTo>
                  <a:lnTo>
                    <a:pt x="3531108" y="733044"/>
                  </a:lnTo>
                  <a:lnTo>
                    <a:pt x="3541776" y="743712"/>
                  </a:lnTo>
                  <a:lnTo>
                    <a:pt x="3553968" y="719328"/>
                  </a:lnTo>
                  <a:lnTo>
                    <a:pt x="3564636" y="736092"/>
                  </a:lnTo>
                  <a:lnTo>
                    <a:pt x="3575304" y="673608"/>
                  </a:lnTo>
                  <a:lnTo>
                    <a:pt x="3585972" y="722376"/>
                  </a:lnTo>
                  <a:lnTo>
                    <a:pt x="3596640" y="694944"/>
                  </a:lnTo>
                  <a:lnTo>
                    <a:pt x="3607308" y="664464"/>
                  </a:lnTo>
                  <a:lnTo>
                    <a:pt x="3617976" y="664464"/>
                  </a:lnTo>
                  <a:lnTo>
                    <a:pt x="3628644" y="708660"/>
                  </a:lnTo>
                  <a:lnTo>
                    <a:pt x="3639312" y="734568"/>
                  </a:lnTo>
                  <a:lnTo>
                    <a:pt x="3651504" y="723900"/>
                  </a:lnTo>
                  <a:lnTo>
                    <a:pt x="3662172" y="705612"/>
                  </a:lnTo>
                  <a:lnTo>
                    <a:pt x="3672840" y="708660"/>
                  </a:lnTo>
                  <a:lnTo>
                    <a:pt x="3683507" y="701040"/>
                  </a:lnTo>
                  <a:lnTo>
                    <a:pt x="3694176" y="790956"/>
                  </a:lnTo>
                  <a:lnTo>
                    <a:pt x="3704844" y="870204"/>
                  </a:lnTo>
                  <a:lnTo>
                    <a:pt x="3715512" y="775716"/>
                  </a:lnTo>
                  <a:lnTo>
                    <a:pt x="3726179" y="787908"/>
                  </a:lnTo>
                  <a:lnTo>
                    <a:pt x="3736848" y="862584"/>
                  </a:lnTo>
                  <a:lnTo>
                    <a:pt x="3747516" y="845820"/>
                  </a:lnTo>
                  <a:lnTo>
                    <a:pt x="3759707" y="771144"/>
                  </a:lnTo>
                  <a:lnTo>
                    <a:pt x="3770376" y="723900"/>
                  </a:lnTo>
                  <a:lnTo>
                    <a:pt x="3781044" y="685800"/>
                  </a:lnTo>
                  <a:lnTo>
                    <a:pt x="3791712" y="688848"/>
                  </a:lnTo>
                  <a:lnTo>
                    <a:pt x="3802379" y="605028"/>
                  </a:lnTo>
                  <a:lnTo>
                    <a:pt x="3813048" y="592836"/>
                  </a:lnTo>
                  <a:lnTo>
                    <a:pt x="3823716" y="576072"/>
                  </a:lnTo>
                  <a:lnTo>
                    <a:pt x="3834383" y="573024"/>
                  </a:lnTo>
                  <a:lnTo>
                    <a:pt x="3845052" y="600456"/>
                  </a:lnTo>
                  <a:lnTo>
                    <a:pt x="3857244" y="496824"/>
                  </a:lnTo>
                  <a:lnTo>
                    <a:pt x="3867912" y="460248"/>
                  </a:lnTo>
                  <a:lnTo>
                    <a:pt x="3878579" y="493776"/>
                  </a:lnTo>
                  <a:lnTo>
                    <a:pt x="3889248" y="481584"/>
                  </a:lnTo>
                  <a:lnTo>
                    <a:pt x="3899916" y="388620"/>
                  </a:lnTo>
                  <a:lnTo>
                    <a:pt x="3910583" y="397764"/>
                  </a:lnTo>
                  <a:lnTo>
                    <a:pt x="3921252" y="445008"/>
                  </a:lnTo>
                  <a:lnTo>
                    <a:pt x="3931920" y="470916"/>
                  </a:lnTo>
                  <a:lnTo>
                    <a:pt x="3942588" y="492252"/>
                  </a:lnTo>
                  <a:lnTo>
                    <a:pt x="3954779" y="461772"/>
                  </a:lnTo>
                  <a:lnTo>
                    <a:pt x="3965448" y="438912"/>
                  </a:lnTo>
                  <a:lnTo>
                    <a:pt x="3976116" y="350520"/>
                  </a:lnTo>
                  <a:lnTo>
                    <a:pt x="3986783" y="316992"/>
                  </a:lnTo>
                  <a:lnTo>
                    <a:pt x="3997452" y="289560"/>
                  </a:lnTo>
                  <a:lnTo>
                    <a:pt x="4008120" y="251460"/>
                  </a:lnTo>
                  <a:lnTo>
                    <a:pt x="4018788" y="210312"/>
                  </a:lnTo>
                  <a:lnTo>
                    <a:pt x="4029455" y="243840"/>
                  </a:lnTo>
                  <a:lnTo>
                    <a:pt x="4040124" y="268224"/>
                  </a:lnTo>
                  <a:lnTo>
                    <a:pt x="4050792" y="195072"/>
                  </a:lnTo>
                  <a:lnTo>
                    <a:pt x="4062983" y="161544"/>
                  </a:lnTo>
                  <a:lnTo>
                    <a:pt x="4073652" y="128016"/>
                  </a:lnTo>
                  <a:lnTo>
                    <a:pt x="4084320" y="176784"/>
                  </a:lnTo>
                  <a:lnTo>
                    <a:pt x="4094988" y="128016"/>
                  </a:lnTo>
                  <a:lnTo>
                    <a:pt x="4105655" y="134112"/>
                  </a:lnTo>
                  <a:lnTo>
                    <a:pt x="4116324" y="182880"/>
                  </a:lnTo>
                  <a:lnTo>
                    <a:pt x="4126992" y="216408"/>
                  </a:lnTo>
                  <a:lnTo>
                    <a:pt x="4137659" y="188976"/>
                  </a:lnTo>
                  <a:lnTo>
                    <a:pt x="4148328" y="160020"/>
                  </a:lnTo>
                  <a:lnTo>
                    <a:pt x="4160520" y="147828"/>
                  </a:lnTo>
                  <a:lnTo>
                    <a:pt x="4171188" y="79248"/>
                  </a:lnTo>
                  <a:lnTo>
                    <a:pt x="4181855" y="102108"/>
                  </a:lnTo>
                  <a:lnTo>
                    <a:pt x="4192524" y="128016"/>
                  </a:lnTo>
                  <a:lnTo>
                    <a:pt x="4203192" y="35052"/>
                  </a:lnTo>
                  <a:lnTo>
                    <a:pt x="4213859" y="0"/>
                  </a:lnTo>
                  <a:lnTo>
                    <a:pt x="4224528" y="27432"/>
                  </a:lnTo>
                  <a:lnTo>
                    <a:pt x="4235196" y="80772"/>
                  </a:lnTo>
                  <a:lnTo>
                    <a:pt x="4245864" y="126492"/>
                  </a:lnTo>
                  <a:lnTo>
                    <a:pt x="4258056" y="188976"/>
                  </a:lnTo>
                  <a:lnTo>
                    <a:pt x="4268724" y="117348"/>
                  </a:lnTo>
                  <a:lnTo>
                    <a:pt x="4279392" y="150876"/>
                  </a:lnTo>
                  <a:lnTo>
                    <a:pt x="4290059" y="94487"/>
                  </a:lnTo>
                  <a:lnTo>
                    <a:pt x="4300728" y="147828"/>
                  </a:lnTo>
                  <a:lnTo>
                    <a:pt x="4311396" y="166116"/>
                  </a:lnTo>
                  <a:lnTo>
                    <a:pt x="4322064" y="207264"/>
                  </a:lnTo>
                  <a:lnTo>
                    <a:pt x="4332732" y="16306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168134" y="2937509"/>
              <a:ext cx="1138555" cy="998219"/>
            </a:xfrm>
            <a:custGeom>
              <a:avLst/>
              <a:gdLst/>
              <a:ahLst/>
              <a:cxnLst/>
              <a:rect l="l" t="t" r="r" b="b"/>
              <a:pathLst>
                <a:path w="1138554" h="998220">
                  <a:moveTo>
                    <a:pt x="0" y="841247"/>
                  </a:moveTo>
                  <a:lnTo>
                    <a:pt x="10668" y="902207"/>
                  </a:lnTo>
                  <a:lnTo>
                    <a:pt x="21336" y="909827"/>
                  </a:lnTo>
                  <a:lnTo>
                    <a:pt x="33527" y="903732"/>
                  </a:lnTo>
                  <a:lnTo>
                    <a:pt x="44196" y="908303"/>
                  </a:lnTo>
                  <a:lnTo>
                    <a:pt x="54864" y="850391"/>
                  </a:lnTo>
                  <a:lnTo>
                    <a:pt x="65532" y="797051"/>
                  </a:lnTo>
                  <a:lnTo>
                    <a:pt x="76200" y="806195"/>
                  </a:lnTo>
                  <a:lnTo>
                    <a:pt x="86868" y="781812"/>
                  </a:lnTo>
                  <a:lnTo>
                    <a:pt x="97536" y="731519"/>
                  </a:lnTo>
                  <a:lnTo>
                    <a:pt x="108204" y="772667"/>
                  </a:lnTo>
                  <a:lnTo>
                    <a:pt x="118872" y="736091"/>
                  </a:lnTo>
                  <a:lnTo>
                    <a:pt x="131064" y="728471"/>
                  </a:lnTo>
                  <a:lnTo>
                    <a:pt x="141732" y="658367"/>
                  </a:lnTo>
                  <a:lnTo>
                    <a:pt x="152400" y="525779"/>
                  </a:lnTo>
                  <a:lnTo>
                    <a:pt x="163068" y="457200"/>
                  </a:lnTo>
                  <a:lnTo>
                    <a:pt x="173736" y="512063"/>
                  </a:lnTo>
                  <a:lnTo>
                    <a:pt x="184404" y="566927"/>
                  </a:lnTo>
                  <a:lnTo>
                    <a:pt x="195072" y="608076"/>
                  </a:lnTo>
                  <a:lnTo>
                    <a:pt x="205740" y="566927"/>
                  </a:lnTo>
                  <a:lnTo>
                    <a:pt x="216408" y="658367"/>
                  </a:lnTo>
                  <a:lnTo>
                    <a:pt x="228600" y="711707"/>
                  </a:lnTo>
                  <a:lnTo>
                    <a:pt x="239268" y="678179"/>
                  </a:lnTo>
                  <a:lnTo>
                    <a:pt x="249936" y="635507"/>
                  </a:lnTo>
                  <a:lnTo>
                    <a:pt x="260604" y="626363"/>
                  </a:lnTo>
                  <a:lnTo>
                    <a:pt x="271272" y="697991"/>
                  </a:lnTo>
                  <a:lnTo>
                    <a:pt x="281940" y="771144"/>
                  </a:lnTo>
                  <a:lnTo>
                    <a:pt x="292608" y="813815"/>
                  </a:lnTo>
                  <a:lnTo>
                    <a:pt x="303275" y="870203"/>
                  </a:lnTo>
                  <a:lnTo>
                    <a:pt x="313944" y="809244"/>
                  </a:lnTo>
                  <a:lnTo>
                    <a:pt x="324612" y="749807"/>
                  </a:lnTo>
                  <a:lnTo>
                    <a:pt x="336804" y="691895"/>
                  </a:lnTo>
                  <a:lnTo>
                    <a:pt x="347472" y="760476"/>
                  </a:lnTo>
                  <a:lnTo>
                    <a:pt x="358140" y="780288"/>
                  </a:lnTo>
                  <a:lnTo>
                    <a:pt x="368808" y="812291"/>
                  </a:lnTo>
                  <a:lnTo>
                    <a:pt x="379475" y="780288"/>
                  </a:lnTo>
                  <a:lnTo>
                    <a:pt x="390144" y="797051"/>
                  </a:lnTo>
                  <a:lnTo>
                    <a:pt x="400812" y="778763"/>
                  </a:lnTo>
                  <a:lnTo>
                    <a:pt x="411480" y="742188"/>
                  </a:lnTo>
                  <a:lnTo>
                    <a:pt x="422148" y="733044"/>
                  </a:lnTo>
                  <a:lnTo>
                    <a:pt x="434340" y="810767"/>
                  </a:lnTo>
                  <a:lnTo>
                    <a:pt x="445008" y="890015"/>
                  </a:lnTo>
                  <a:lnTo>
                    <a:pt x="455675" y="865632"/>
                  </a:lnTo>
                  <a:lnTo>
                    <a:pt x="466344" y="885444"/>
                  </a:lnTo>
                  <a:lnTo>
                    <a:pt x="477012" y="918971"/>
                  </a:lnTo>
                  <a:lnTo>
                    <a:pt x="487680" y="950976"/>
                  </a:lnTo>
                  <a:lnTo>
                    <a:pt x="498348" y="975359"/>
                  </a:lnTo>
                  <a:lnTo>
                    <a:pt x="509016" y="998219"/>
                  </a:lnTo>
                  <a:lnTo>
                    <a:pt x="519684" y="914400"/>
                  </a:lnTo>
                  <a:lnTo>
                    <a:pt x="531876" y="909827"/>
                  </a:lnTo>
                  <a:lnTo>
                    <a:pt x="542544" y="954023"/>
                  </a:lnTo>
                  <a:lnTo>
                    <a:pt x="553212" y="853439"/>
                  </a:lnTo>
                  <a:lnTo>
                    <a:pt x="563880" y="900683"/>
                  </a:lnTo>
                  <a:lnTo>
                    <a:pt x="574548" y="879347"/>
                  </a:lnTo>
                  <a:lnTo>
                    <a:pt x="585216" y="886967"/>
                  </a:lnTo>
                  <a:lnTo>
                    <a:pt x="595884" y="822959"/>
                  </a:lnTo>
                  <a:lnTo>
                    <a:pt x="606551" y="847344"/>
                  </a:lnTo>
                  <a:lnTo>
                    <a:pt x="617220" y="882395"/>
                  </a:lnTo>
                  <a:lnTo>
                    <a:pt x="627888" y="862583"/>
                  </a:lnTo>
                  <a:lnTo>
                    <a:pt x="640080" y="818388"/>
                  </a:lnTo>
                  <a:lnTo>
                    <a:pt x="650748" y="829056"/>
                  </a:lnTo>
                  <a:lnTo>
                    <a:pt x="661416" y="762000"/>
                  </a:lnTo>
                  <a:lnTo>
                    <a:pt x="672084" y="733044"/>
                  </a:lnTo>
                  <a:lnTo>
                    <a:pt x="682751" y="720851"/>
                  </a:lnTo>
                  <a:lnTo>
                    <a:pt x="693420" y="688847"/>
                  </a:lnTo>
                  <a:lnTo>
                    <a:pt x="704088" y="739139"/>
                  </a:lnTo>
                  <a:lnTo>
                    <a:pt x="714756" y="733044"/>
                  </a:lnTo>
                  <a:lnTo>
                    <a:pt x="725424" y="687323"/>
                  </a:lnTo>
                  <a:lnTo>
                    <a:pt x="737616" y="687323"/>
                  </a:lnTo>
                  <a:lnTo>
                    <a:pt x="748284" y="673607"/>
                  </a:lnTo>
                  <a:lnTo>
                    <a:pt x="758951" y="591312"/>
                  </a:lnTo>
                  <a:lnTo>
                    <a:pt x="769620" y="637031"/>
                  </a:lnTo>
                  <a:lnTo>
                    <a:pt x="780288" y="545591"/>
                  </a:lnTo>
                  <a:lnTo>
                    <a:pt x="790956" y="591312"/>
                  </a:lnTo>
                  <a:lnTo>
                    <a:pt x="801624" y="574548"/>
                  </a:lnTo>
                  <a:lnTo>
                    <a:pt x="812292" y="556260"/>
                  </a:lnTo>
                  <a:lnTo>
                    <a:pt x="822960" y="531876"/>
                  </a:lnTo>
                  <a:lnTo>
                    <a:pt x="835151" y="493775"/>
                  </a:lnTo>
                  <a:lnTo>
                    <a:pt x="845820" y="501395"/>
                  </a:lnTo>
                  <a:lnTo>
                    <a:pt x="856488" y="472439"/>
                  </a:lnTo>
                  <a:lnTo>
                    <a:pt x="867156" y="480060"/>
                  </a:lnTo>
                  <a:lnTo>
                    <a:pt x="877824" y="454151"/>
                  </a:lnTo>
                  <a:lnTo>
                    <a:pt x="888492" y="402336"/>
                  </a:lnTo>
                  <a:lnTo>
                    <a:pt x="899160" y="438912"/>
                  </a:lnTo>
                  <a:lnTo>
                    <a:pt x="909827" y="318515"/>
                  </a:lnTo>
                  <a:lnTo>
                    <a:pt x="920496" y="326136"/>
                  </a:lnTo>
                  <a:lnTo>
                    <a:pt x="931164" y="213360"/>
                  </a:lnTo>
                  <a:lnTo>
                    <a:pt x="943356" y="161543"/>
                  </a:lnTo>
                  <a:lnTo>
                    <a:pt x="954024" y="318515"/>
                  </a:lnTo>
                  <a:lnTo>
                    <a:pt x="964692" y="294131"/>
                  </a:lnTo>
                  <a:lnTo>
                    <a:pt x="975360" y="259079"/>
                  </a:lnTo>
                  <a:lnTo>
                    <a:pt x="986027" y="353567"/>
                  </a:lnTo>
                  <a:lnTo>
                    <a:pt x="996696" y="374903"/>
                  </a:lnTo>
                  <a:lnTo>
                    <a:pt x="1007364" y="286512"/>
                  </a:lnTo>
                  <a:lnTo>
                    <a:pt x="1018032" y="246887"/>
                  </a:lnTo>
                  <a:lnTo>
                    <a:pt x="1028700" y="210312"/>
                  </a:lnTo>
                  <a:lnTo>
                    <a:pt x="1040892" y="176784"/>
                  </a:lnTo>
                  <a:lnTo>
                    <a:pt x="1051560" y="199643"/>
                  </a:lnTo>
                  <a:lnTo>
                    <a:pt x="1062227" y="167639"/>
                  </a:lnTo>
                  <a:lnTo>
                    <a:pt x="1072896" y="135636"/>
                  </a:lnTo>
                  <a:lnTo>
                    <a:pt x="1083564" y="129539"/>
                  </a:lnTo>
                  <a:lnTo>
                    <a:pt x="1094232" y="140207"/>
                  </a:lnTo>
                  <a:lnTo>
                    <a:pt x="1104900" y="59436"/>
                  </a:lnTo>
                  <a:lnTo>
                    <a:pt x="1115568" y="0"/>
                  </a:lnTo>
                  <a:lnTo>
                    <a:pt x="1126236" y="9143"/>
                  </a:lnTo>
                  <a:lnTo>
                    <a:pt x="1138427" y="36575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92100" y="2664333"/>
            <a:ext cx="238760" cy="2979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2202" y="5577751"/>
            <a:ext cx="7619365" cy="8026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29-05-2020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31-07-2020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30-10-2020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26-02-2021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28-05-2021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30-07-2021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29-10-2021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29-04-2022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31-05-2022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6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29-07-2022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360"/>
              </a:lnSpc>
              <a:spcBef>
                <a:spcPts val="3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355"/>
              </a:lnSpc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24-10-2022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26094" y="2721355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4,17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602" y="6611213"/>
            <a:ext cx="28111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Reuters,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354095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927" y="1058621"/>
            <a:ext cx="8284845" cy="60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Türkiye’nin risklilik göstergesi yüksek</a:t>
            </a:r>
            <a:r>
              <a:rPr sz="1800" b="1" spc="40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seyretmektedir.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000" spc="-5" dirty="0"/>
              <a:t>K</a:t>
            </a:r>
            <a:r>
              <a:rPr sz="1800" spc="-5" dirty="0"/>
              <a:t>redi temerrüt takas (CDS) oranı ile ölçülen risklilik </a:t>
            </a:r>
            <a:r>
              <a:rPr sz="1800" dirty="0"/>
              <a:t>göstergesi 728</a:t>
            </a:r>
            <a:r>
              <a:rPr sz="1800" spc="145" dirty="0"/>
              <a:t> </a:t>
            </a:r>
            <a:r>
              <a:rPr sz="1800" spc="-5" dirty="0"/>
              <a:t>seviyesindedir.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44602" y="6457289"/>
            <a:ext cx="693928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Reuters,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*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Tahvil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ve benzeri yatırım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enstrümanlarında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borçlunun ödeyememe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riskine</a:t>
            </a:r>
            <a:r>
              <a:rPr sz="1000" spc="7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karşı alacaklının hakkını garanti eden sigortadır.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061972"/>
            <a:ext cx="9144000" cy="340360"/>
          </a:xfrm>
          <a:custGeom>
            <a:avLst/>
            <a:gdLst/>
            <a:ahLst/>
            <a:cxnLst/>
            <a:rect l="l" t="t" r="r" b="b"/>
            <a:pathLst>
              <a:path w="9144000" h="340360">
                <a:moveTo>
                  <a:pt x="0" y="0"/>
                </a:moveTo>
                <a:lnTo>
                  <a:pt x="0" y="339851"/>
                </a:lnTo>
                <a:lnTo>
                  <a:pt x="9143999" y="339851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70786" y="2093467"/>
            <a:ext cx="61982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Kredi 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Temerrüt 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Takası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– CDS* (günlük) 1 Ocak 2020 – 21 Ekim</a:t>
            </a:r>
            <a:r>
              <a:rPr sz="16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32103" y="2674620"/>
            <a:ext cx="7806055" cy="2691765"/>
            <a:chOff x="832103" y="2674620"/>
            <a:chExt cx="7806055" cy="2691765"/>
          </a:xfrm>
        </p:grpSpPr>
        <p:sp>
          <p:nvSpPr>
            <p:cNvPr id="7" name="object 7"/>
            <p:cNvSpPr/>
            <p:nvPr/>
          </p:nvSpPr>
          <p:spPr>
            <a:xfrm>
              <a:off x="832103" y="2679192"/>
              <a:ext cx="7786370" cy="2682240"/>
            </a:xfrm>
            <a:custGeom>
              <a:avLst/>
              <a:gdLst/>
              <a:ahLst/>
              <a:cxnLst/>
              <a:rect l="l" t="t" r="r" b="b"/>
              <a:pathLst>
                <a:path w="7786370" h="2682240">
                  <a:moveTo>
                    <a:pt x="50292" y="2682240"/>
                  </a:moveTo>
                  <a:lnTo>
                    <a:pt x="50292" y="0"/>
                  </a:lnTo>
                </a:path>
                <a:path w="7786370" h="2682240">
                  <a:moveTo>
                    <a:pt x="0" y="2682240"/>
                  </a:moveTo>
                  <a:lnTo>
                    <a:pt x="50292" y="2682240"/>
                  </a:lnTo>
                </a:path>
                <a:path w="7786370" h="2682240">
                  <a:moveTo>
                    <a:pt x="0" y="2346960"/>
                  </a:moveTo>
                  <a:lnTo>
                    <a:pt x="50292" y="2346960"/>
                  </a:lnTo>
                </a:path>
                <a:path w="7786370" h="2682240">
                  <a:moveTo>
                    <a:pt x="0" y="2011680"/>
                  </a:moveTo>
                  <a:lnTo>
                    <a:pt x="50292" y="2011680"/>
                  </a:lnTo>
                </a:path>
                <a:path w="7786370" h="2682240">
                  <a:moveTo>
                    <a:pt x="0" y="1676400"/>
                  </a:moveTo>
                  <a:lnTo>
                    <a:pt x="50292" y="1676400"/>
                  </a:lnTo>
                </a:path>
                <a:path w="7786370" h="2682240">
                  <a:moveTo>
                    <a:pt x="0" y="1341120"/>
                  </a:moveTo>
                  <a:lnTo>
                    <a:pt x="50292" y="1341120"/>
                  </a:lnTo>
                </a:path>
                <a:path w="7786370" h="2682240">
                  <a:moveTo>
                    <a:pt x="0" y="1005840"/>
                  </a:moveTo>
                  <a:lnTo>
                    <a:pt x="50292" y="1005840"/>
                  </a:lnTo>
                </a:path>
                <a:path w="7786370" h="2682240">
                  <a:moveTo>
                    <a:pt x="0" y="670560"/>
                  </a:moveTo>
                  <a:lnTo>
                    <a:pt x="50292" y="670560"/>
                  </a:lnTo>
                </a:path>
                <a:path w="7786370" h="2682240">
                  <a:moveTo>
                    <a:pt x="0" y="335280"/>
                  </a:moveTo>
                  <a:lnTo>
                    <a:pt x="50292" y="335280"/>
                  </a:lnTo>
                </a:path>
                <a:path w="7786370" h="2682240">
                  <a:moveTo>
                    <a:pt x="0" y="0"/>
                  </a:moveTo>
                  <a:lnTo>
                    <a:pt x="50292" y="0"/>
                  </a:lnTo>
                </a:path>
                <a:path w="7786370" h="2682240">
                  <a:moveTo>
                    <a:pt x="50292" y="2682240"/>
                  </a:moveTo>
                  <a:lnTo>
                    <a:pt x="7786116" y="268224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83157" y="3845814"/>
              <a:ext cx="2118360" cy="1397635"/>
            </a:xfrm>
            <a:custGeom>
              <a:avLst/>
              <a:gdLst/>
              <a:ahLst/>
              <a:cxnLst/>
              <a:rect l="l" t="t" r="r" b="b"/>
              <a:pathLst>
                <a:path w="2118360" h="1397635">
                  <a:moveTo>
                    <a:pt x="0" y="1255776"/>
                  </a:moveTo>
                  <a:lnTo>
                    <a:pt x="10667" y="1280160"/>
                  </a:lnTo>
                  <a:lnTo>
                    <a:pt x="21335" y="1249680"/>
                  </a:lnTo>
                  <a:lnTo>
                    <a:pt x="32003" y="1235964"/>
                  </a:lnTo>
                  <a:lnTo>
                    <a:pt x="41147" y="1242060"/>
                  </a:lnTo>
                  <a:lnTo>
                    <a:pt x="51815" y="1260348"/>
                  </a:lnTo>
                  <a:lnTo>
                    <a:pt x="62483" y="1283208"/>
                  </a:lnTo>
                  <a:lnTo>
                    <a:pt x="73151" y="1283208"/>
                  </a:lnTo>
                  <a:lnTo>
                    <a:pt x="83819" y="1307592"/>
                  </a:lnTo>
                  <a:lnTo>
                    <a:pt x="94487" y="1315212"/>
                  </a:lnTo>
                  <a:lnTo>
                    <a:pt x="105155" y="1353312"/>
                  </a:lnTo>
                  <a:lnTo>
                    <a:pt x="115823" y="1367028"/>
                  </a:lnTo>
                  <a:lnTo>
                    <a:pt x="126491" y="1360932"/>
                  </a:lnTo>
                  <a:lnTo>
                    <a:pt x="137159" y="1359408"/>
                  </a:lnTo>
                  <a:lnTo>
                    <a:pt x="147828" y="1360932"/>
                  </a:lnTo>
                  <a:lnTo>
                    <a:pt x="158495" y="1388364"/>
                  </a:lnTo>
                  <a:lnTo>
                    <a:pt x="169163" y="1388364"/>
                  </a:lnTo>
                  <a:lnTo>
                    <a:pt x="179831" y="1392936"/>
                  </a:lnTo>
                  <a:lnTo>
                    <a:pt x="190500" y="1368552"/>
                  </a:lnTo>
                  <a:lnTo>
                    <a:pt x="201167" y="1397508"/>
                  </a:lnTo>
                  <a:lnTo>
                    <a:pt x="211835" y="1395984"/>
                  </a:lnTo>
                  <a:lnTo>
                    <a:pt x="222503" y="1382268"/>
                  </a:lnTo>
                  <a:lnTo>
                    <a:pt x="233172" y="1382268"/>
                  </a:lnTo>
                  <a:lnTo>
                    <a:pt x="243839" y="1380744"/>
                  </a:lnTo>
                  <a:lnTo>
                    <a:pt x="254507" y="1392936"/>
                  </a:lnTo>
                  <a:lnTo>
                    <a:pt x="265175" y="1392936"/>
                  </a:lnTo>
                  <a:lnTo>
                    <a:pt x="274319" y="1385316"/>
                  </a:lnTo>
                  <a:lnTo>
                    <a:pt x="284988" y="1331976"/>
                  </a:lnTo>
                  <a:lnTo>
                    <a:pt x="295655" y="1261872"/>
                  </a:lnTo>
                  <a:lnTo>
                    <a:pt x="306323" y="1283208"/>
                  </a:lnTo>
                  <a:lnTo>
                    <a:pt x="316991" y="1290828"/>
                  </a:lnTo>
                  <a:lnTo>
                    <a:pt x="327659" y="1284732"/>
                  </a:lnTo>
                  <a:lnTo>
                    <a:pt x="338328" y="1303020"/>
                  </a:lnTo>
                  <a:lnTo>
                    <a:pt x="348995" y="1316736"/>
                  </a:lnTo>
                  <a:lnTo>
                    <a:pt x="359663" y="1324356"/>
                  </a:lnTo>
                  <a:lnTo>
                    <a:pt x="370331" y="1298448"/>
                  </a:lnTo>
                  <a:lnTo>
                    <a:pt x="381000" y="1226820"/>
                  </a:lnTo>
                  <a:lnTo>
                    <a:pt x="391667" y="1235964"/>
                  </a:lnTo>
                  <a:lnTo>
                    <a:pt x="402335" y="1179576"/>
                  </a:lnTo>
                  <a:lnTo>
                    <a:pt x="413003" y="1171956"/>
                  </a:lnTo>
                  <a:lnTo>
                    <a:pt x="423672" y="1164336"/>
                  </a:lnTo>
                  <a:lnTo>
                    <a:pt x="434339" y="1112520"/>
                  </a:lnTo>
                  <a:lnTo>
                    <a:pt x="445007" y="934212"/>
                  </a:lnTo>
                  <a:lnTo>
                    <a:pt x="455675" y="984504"/>
                  </a:lnTo>
                  <a:lnTo>
                    <a:pt x="466344" y="1077468"/>
                  </a:lnTo>
                  <a:lnTo>
                    <a:pt x="477011" y="1110996"/>
                  </a:lnTo>
                  <a:lnTo>
                    <a:pt x="487679" y="1077468"/>
                  </a:lnTo>
                  <a:lnTo>
                    <a:pt x="496823" y="903732"/>
                  </a:lnTo>
                  <a:lnTo>
                    <a:pt x="507491" y="798576"/>
                  </a:lnTo>
                  <a:lnTo>
                    <a:pt x="518159" y="815340"/>
                  </a:lnTo>
                  <a:lnTo>
                    <a:pt x="528828" y="734568"/>
                  </a:lnTo>
                  <a:lnTo>
                    <a:pt x="539495" y="519684"/>
                  </a:lnTo>
                  <a:lnTo>
                    <a:pt x="550163" y="620268"/>
                  </a:lnTo>
                  <a:lnTo>
                    <a:pt x="560832" y="448056"/>
                  </a:lnTo>
                  <a:lnTo>
                    <a:pt x="571500" y="473963"/>
                  </a:lnTo>
                  <a:lnTo>
                    <a:pt x="582167" y="219456"/>
                  </a:lnTo>
                  <a:lnTo>
                    <a:pt x="592835" y="256031"/>
                  </a:lnTo>
                  <a:lnTo>
                    <a:pt x="603504" y="475488"/>
                  </a:lnTo>
                  <a:lnTo>
                    <a:pt x="614172" y="342900"/>
                  </a:lnTo>
                  <a:lnTo>
                    <a:pt x="624839" y="452628"/>
                  </a:lnTo>
                  <a:lnTo>
                    <a:pt x="635507" y="617219"/>
                  </a:lnTo>
                  <a:lnTo>
                    <a:pt x="646176" y="795528"/>
                  </a:lnTo>
                  <a:lnTo>
                    <a:pt x="656844" y="553212"/>
                  </a:lnTo>
                  <a:lnTo>
                    <a:pt x="667511" y="358140"/>
                  </a:lnTo>
                  <a:lnTo>
                    <a:pt x="678179" y="373380"/>
                  </a:lnTo>
                  <a:lnTo>
                    <a:pt x="688847" y="228600"/>
                  </a:lnTo>
                  <a:lnTo>
                    <a:pt x="699516" y="195072"/>
                  </a:lnTo>
                  <a:lnTo>
                    <a:pt x="710183" y="33528"/>
                  </a:lnTo>
                  <a:lnTo>
                    <a:pt x="720851" y="0"/>
                  </a:lnTo>
                  <a:lnTo>
                    <a:pt x="729995" y="121919"/>
                  </a:lnTo>
                  <a:lnTo>
                    <a:pt x="740663" y="195072"/>
                  </a:lnTo>
                  <a:lnTo>
                    <a:pt x="751331" y="438912"/>
                  </a:lnTo>
                  <a:lnTo>
                    <a:pt x="761999" y="437388"/>
                  </a:lnTo>
                  <a:lnTo>
                    <a:pt x="772667" y="437388"/>
                  </a:lnTo>
                  <a:lnTo>
                    <a:pt x="783335" y="356616"/>
                  </a:lnTo>
                  <a:lnTo>
                    <a:pt x="794004" y="163068"/>
                  </a:lnTo>
                  <a:lnTo>
                    <a:pt x="804672" y="96012"/>
                  </a:lnTo>
                  <a:lnTo>
                    <a:pt x="815340" y="96012"/>
                  </a:lnTo>
                  <a:lnTo>
                    <a:pt x="826008" y="193548"/>
                  </a:lnTo>
                  <a:lnTo>
                    <a:pt x="836675" y="129540"/>
                  </a:lnTo>
                  <a:lnTo>
                    <a:pt x="847343" y="160019"/>
                  </a:lnTo>
                  <a:lnTo>
                    <a:pt x="858011" y="176784"/>
                  </a:lnTo>
                  <a:lnTo>
                    <a:pt x="868679" y="192024"/>
                  </a:lnTo>
                  <a:lnTo>
                    <a:pt x="879347" y="246887"/>
                  </a:lnTo>
                  <a:lnTo>
                    <a:pt x="890016" y="225552"/>
                  </a:lnTo>
                  <a:lnTo>
                    <a:pt x="900684" y="272796"/>
                  </a:lnTo>
                  <a:lnTo>
                    <a:pt x="911352" y="271272"/>
                  </a:lnTo>
                  <a:lnTo>
                    <a:pt x="922019" y="158496"/>
                  </a:lnTo>
                  <a:lnTo>
                    <a:pt x="932687" y="175260"/>
                  </a:lnTo>
                  <a:lnTo>
                    <a:pt x="943355" y="222504"/>
                  </a:lnTo>
                  <a:lnTo>
                    <a:pt x="952499" y="112775"/>
                  </a:lnTo>
                  <a:lnTo>
                    <a:pt x="963167" y="32004"/>
                  </a:lnTo>
                  <a:lnTo>
                    <a:pt x="973835" y="28956"/>
                  </a:lnTo>
                  <a:lnTo>
                    <a:pt x="984504" y="77724"/>
                  </a:lnTo>
                  <a:lnTo>
                    <a:pt x="995172" y="205740"/>
                  </a:lnTo>
                  <a:lnTo>
                    <a:pt x="1005840" y="156972"/>
                  </a:lnTo>
                  <a:lnTo>
                    <a:pt x="1016508" y="106680"/>
                  </a:lnTo>
                  <a:lnTo>
                    <a:pt x="1027175" y="120396"/>
                  </a:lnTo>
                  <a:lnTo>
                    <a:pt x="1037843" y="207263"/>
                  </a:lnTo>
                  <a:lnTo>
                    <a:pt x="1048511" y="275844"/>
                  </a:lnTo>
                  <a:lnTo>
                    <a:pt x="1059180" y="339852"/>
                  </a:lnTo>
                  <a:lnTo>
                    <a:pt x="1069848" y="376428"/>
                  </a:lnTo>
                  <a:lnTo>
                    <a:pt x="1080516" y="342900"/>
                  </a:lnTo>
                  <a:lnTo>
                    <a:pt x="1091184" y="342900"/>
                  </a:lnTo>
                  <a:lnTo>
                    <a:pt x="1101852" y="422148"/>
                  </a:lnTo>
                  <a:lnTo>
                    <a:pt x="1112519" y="373380"/>
                  </a:lnTo>
                  <a:lnTo>
                    <a:pt x="1123187" y="373380"/>
                  </a:lnTo>
                  <a:lnTo>
                    <a:pt x="1133855" y="339852"/>
                  </a:lnTo>
                  <a:lnTo>
                    <a:pt x="1144523" y="390144"/>
                  </a:lnTo>
                  <a:lnTo>
                    <a:pt x="1155192" y="472440"/>
                  </a:lnTo>
                  <a:lnTo>
                    <a:pt x="1165860" y="670560"/>
                  </a:lnTo>
                  <a:lnTo>
                    <a:pt x="1176528" y="643128"/>
                  </a:lnTo>
                  <a:lnTo>
                    <a:pt x="1185672" y="670560"/>
                  </a:lnTo>
                  <a:lnTo>
                    <a:pt x="1196340" y="762000"/>
                  </a:lnTo>
                  <a:lnTo>
                    <a:pt x="1207008" y="711708"/>
                  </a:lnTo>
                  <a:lnTo>
                    <a:pt x="1217675" y="694944"/>
                  </a:lnTo>
                  <a:lnTo>
                    <a:pt x="1228343" y="595884"/>
                  </a:lnTo>
                  <a:lnTo>
                    <a:pt x="1239011" y="585216"/>
                  </a:lnTo>
                  <a:lnTo>
                    <a:pt x="1249680" y="586740"/>
                  </a:lnTo>
                  <a:lnTo>
                    <a:pt x="1260348" y="650748"/>
                  </a:lnTo>
                  <a:lnTo>
                    <a:pt x="1271016" y="629412"/>
                  </a:lnTo>
                  <a:lnTo>
                    <a:pt x="1281684" y="614172"/>
                  </a:lnTo>
                  <a:lnTo>
                    <a:pt x="1292352" y="612648"/>
                  </a:lnTo>
                  <a:lnTo>
                    <a:pt x="1303019" y="618744"/>
                  </a:lnTo>
                  <a:lnTo>
                    <a:pt x="1313687" y="618744"/>
                  </a:lnTo>
                  <a:lnTo>
                    <a:pt x="1324355" y="585216"/>
                  </a:lnTo>
                  <a:lnTo>
                    <a:pt x="1335023" y="553212"/>
                  </a:lnTo>
                  <a:lnTo>
                    <a:pt x="1345692" y="553212"/>
                  </a:lnTo>
                  <a:lnTo>
                    <a:pt x="1356360" y="553212"/>
                  </a:lnTo>
                  <a:lnTo>
                    <a:pt x="1367028" y="551688"/>
                  </a:lnTo>
                  <a:lnTo>
                    <a:pt x="1377696" y="585216"/>
                  </a:lnTo>
                  <a:lnTo>
                    <a:pt x="1388364" y="633984"/>
                  </a:lnTo>
                  <a:lnTo>
                    <a:pt x="1399031" y="649224"/>
                  </a:lnTo>
                  <a:lnTo>
                    <a:pt x="1408175" y="601980"/>
                  </a:lnTo>
                  <a:lnTo>
                    <a:pt x="1418843" y="580644"/>
                  </a:lnTo>
                  <a:lnTo>
                    <a:pt x="1429511" y="527304"/>
                  </a:lnTo>
                  <a:lnTo>
                    <a:pt x="1440180" y="495300"/>
                  </a:lnTo>
                  <a:lnTo>
                    <a:pt x="1450848" y="449580"/>
                  </a:lnTo>
                  <a:lnTo>
                    <a:pt x="1461516" y="454152"/>
                  </a:lnTo>
                  <a:lnTo>
                    <a:pt x="1472184" y="454152"/>
                  </a:lnTo>
                  <a:lnTo>
                    <a:pt x="1482852" y="461772"/>
                  </a:lnTo>
                  <a:lnTo>
                    <a:pt x="1493519" y="438912"/>
                  </a:lnTo>
                  <a:lnTo>
                    <a:pt x="1504187" y="448056"/>
                  </a:lnTo>
                  <a:lnTo>
                    <a:pt x="1514855" y="470916"/>
                  </a:lnTo>
                  <a:lnTo>
                    <a:pt x="1525523" y="527304"/>
                  </a:lnTo>
                  <a:lnTo>
                    <a:pt x="1536192" y="551688"/>
                  </a:lnTo>
                  <a:lnTo>
                    <a:pt x="1546860" y="573024"/>
                  </a:lnTo>
                  <a:lnTo>
                    <a:pt x="1557528" y="544068"/>
                  </a:lnTo>
                  <a:lnTo>
                    <a:pt x="1568196" y="547116"/>
                  </a:lnTo>
                  <a:lnTo>
                    <a:pt x="1578864" y="403860"/>
                  </a:lnTo>
                  <a:lnTo>
                    <a:pt x="1589531" y="345948"/>
                  </a:lnTo>
                  <a:lnTo>
                    <a:pt x="1600199" y="289560"/>
                  </a:lnTo>
                  <a:lnTo>
                    <a:pt x="1610867" y="329184"/>
                  </a:lnTo>
                  <a:lnTo>
                    <a:pt x="1621536" y="362712"/>
                  </a:lnTo>
                  <a:lnTo>
                    <a:pt x="1632203" y="271272"/>
                  </a:lnTo>
                  <a:lnTo>
                    <a:pt x="1641348" y="234696"/>
                  </a:lnTo>
                  <a:lnTo>
                    <a:pt x="1652015" y="190500"/>
                  </a:lnTo>
                  <a:lnTo>
                    <a:pt x="1662684" y="262128"/>
                  </a:lnTo>
                  <a:lnTo>
                    <a:pt x="1673352" y="275844"/>
                  </a:lnTo>
                  <a:lnTo>
                    <a:pt x="1684019" y="353568"/>
                  </a:lnTo>
                  <a:lnTo>
                    <a:pt x="1694688" y="402336"/>
                  </a:lnTo>
                  <a:lnTo>
                    <a:pt x="1705355" y="370331"/>
                  </a:lnTo>
                  <a:lnTo>
                    <a:pt x="1716024" y="312419"/>
                  </a:lnTo>
                  <a:lnTo>
                    <a:pt x="1726691" y="298704"/>
                  </a:lnTo>
                  <a:lnTo>
                    <a:pt x="1737360" y="301752"/>
                  </a:lnTo>
                  <a:lnTo>
                    <a:pt x="1748027" y="400812"/>
                  </a:lnTo>
                  <a:lnTo>
                    <a:pt x="1758696" y="326136"/>
                  </a:lnTo>
                  <a:lnTo>
                    <a:pt x="1769364" y="355092"/>
                  </a:lnTo>
                  <a:lnTo>
                    <a:pt x="1780031" y="370331"/>
                  </a:lnTo>
                  <a:lnTo>
                    <a:pt x="1790700" y="377952"/>
                  </a:lnTo>
                  <a:lnTo>
                    <a:pt x="1801367" y="408431"/>
                  </a:lnTo>
                  <a:lnTo>
                    <a:pt x="1812036" y="419100"/>
                  </a:lnTo>
                  <a:lnTo>
                    <a:pt x="1822703" y="432816"/>
                  </a:lnTo>
                  <a:lnTo>
                    <a:pt x="1833372" y="432816"/>
                  </a:lnTo>
                  <a:lnTo>
                    <a:pt x="1844039" y="454152"/>
                  </a:lnTo>
                  <a:lnTo>
                    <a:pt x="1854708" y="534924"/>
                  </a:lnTo>
                  <a:lnTo>
                    <a:pt x="1863852" y="510540"/>
                  </a:lnTo>
                  <a:lnTo>
                    <a:pt x="1874519" y="486156"/>
                  </a:lnTo>
                  <a:lnTo>
                    <a:pt x="1885188" y="486156"/>
                  </a:lnTo>
                  <a:lnTo>
                    <a:pt x="1895855" y="466344"/>
                  </a:lnTo>
                  <a:lnTo>
                    <a:pt x="1906524" y="480060"/>
                  </a:lnTo>
                  <a:lnTo>
                    <a:pt x="1917191" y="484631"/>
                  </a:lnTo>
                  <a:lnTo>
                    <a:pt x="1927860" y="486156"/>
                  </a:lnTo>
                  <a:lnTo>
                    <a:pt x="1938527" y="467868"/>
                  </a:lnTo>
                  <a:lnTo>
                    <a:pt x="1949196" y="498348"/>
                  </a:lnTo>
                  <a:lnTo>
                    <a:pt x="1959864" y="492252"/>
                  </a:lnTo>
                  <a:lnTo>
                    <a:pt x="1970531" y="452628"/>
                  </a:lnTo>
                  <a:lnTo>
                    <a:pt x="1981200" y="435863"/>
                  </a:lnTo>
                  <a:lnTo>
                    <a:pt x="1991867" y="313944"/>
                  </a:lnTo>
                  <a:lnTo>
                    <a:pt x="2002536" y="303275"/>
                  </a:lnTo>
                  <a:lnTo>
                    <a:pt x="2013203" y="283463"/>
                  </a:lnTo>
                  <a:lnTo>
                    <a:pt x="2023872" y="313944"/>
                  </a:lnTo>
                  <a:lnTo>
                    <a:pt x="2034539" y="376428"/>
                  </a:lnTo>
                  <a:lnTo>
                    <a:pt x="2045208" y="356616"/>
                  </a:lnTo>
                  <a:lnTo>
                    <a:pt x="2055876" y="358140"/>
                  </a:lnTo>
                  <a:lnTo>
                    <a:pt x="2066543" y="416052"/>
                  </a:lnTo>
                  <a:lnTo>
                    <a:pt x="2077212" y="454152"/>
                  </a:lnTo>
                  <a:lnTo>
                    <a:pt x="2087879" y="457200"/>
                  </a:lnTo>
                  <a:lnTo>
                    <a:pt x="2097024" y="496824"/>
                  </a:lnTo>
                  <a:lnTo>
                    <a:pt x="2107691" y="521208"/>
                  </a:lnTo>
                  <a:lnTo>
                    <a:pt x="2118360" y="48310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001518" y="3742182"/>
              <a:ext cx="4239895" cy="1339850"/>
            </a:xfrm>
            <a:custGeom>
              <a:avLst/>
              <a:gdLst/>
              <a:ahLst/>
              <a:cxnLst/>
              <a:rect l="l" t="t" r="r" b="b"/>
              <a:pathLst>
                <a:path w="4239895" h="1339850">
                  <a:moveTo>
                    <a:pt x="0" y="586740"/>
                  </a:moveTo>
                  <a:lnTo>
                    <a:pt x="10668" y="533400"/>
                  </a:lnTo>
                  <a:lnTo>
                    <a:pt x="21336" y="598932"/>
                  </a:lnTo>
                  <a:lnTo>
                    <a:pt x="32004" y="598932"/>
                  </a:lnTo>
                  <a:lnTo>
                    <a:pt x="42671" y="588264"/>
                  </a:lnTo>
                  <a:lnTo>
                    <a:pt x="53339" y="548640"/>
                  </a:lnTo>
                  <a:lnTo>
                    <a:pt x="64007" y="516636"/>
                  </a:lnTo>
                  <a:lnTo>
                    <a:pt x="74675" y="554736"/>
                  </a:lnTo>
                  <a:lnTo>
                    <a:pt x="85343" y="573024"/>
                  </a:lnTo>
                  <a:lnTo>
                    <a:pt x="96012" y="589788"/>
                  </a:lnTo>
                  <a:lnTo>
                    <a:pt x="106680" y="644652"/>
                  </a:lnTo>
                  <a:lnTo>
                    <a:pt x="117348" y="588264"/>
                  </a:lnTo>
                  <a:lnTo>
                    <a:pt x="128015" y="579120"/>
                  </a:lnTo>
                  <a:lnTo>
                    <a:pt x="138683" y="518160"/>
                  </a:lnTo>
                  <a:lnTo>
                    <a:pt x="149351" y="515112"/>
                  </a:lnTo>
                  <a:lnTo>
                    <a:pt x="160019" y="441960"/>
                  </a:lnTo>
                  <a:lnTo>
                    <a:pt x="170687" y="457200"/>
                  </a:lnTo>
                  <a:lnTo>
                    <a:pt x="181356" y="438912"/>
                  </a:lnTo>
                  <a:lnTo>
                    <a:pt x="192024" y="423672"/>
                  </a:lnTo>
                  <a:lnTo>
                    <a:pt x="201168" y="428244"/>
                  </a:lnTo>
                  <a:lnTo>
                    <a:pt x="211836" y="480060"/>
                  </a:lnTo>
                  <a:lnTo>
                    <a:pt x="222504" y="569976"/>
                  </a:lnTo>
                  <a:lnTo>
                    <a:pt x="233171" y="534924"/>
                  </a:lnTo>
                  <a:lnTo>
                    <a:pt x="243839" y="742188"/>
                  </a:lnTo>
                  <a:lnTo>
                    <a:pt x="254507" y="778764"/>
                  </a:lnTo>
                  <a:lnTo>
                    <a:pt x="265176" y="937260"/>
                  </a:lnTo>
                  <a:lnTo>
                    <a:pt x="275844" y="947928"/>
                  </a:lnTo>
                  <a:lnTo>
                    <a:pt x="286511" y="955548"/>
                  </a:lnTo>
                  <a:lnTo>
                    <a:pt x="297180" y="973836"/>
                  </a:lnTo>
                  <a:lnTo>
                    <a:pt x="307847" y="925068"/>
                  </a:lnTo>
                  <a:lnTo>
                    <a:pt x="318516" y="978408"/>
                  </a:lnTo>
                  <a:lnTo>
                    <a:pt x="329183" y="1050036"/>
                  </a:lnTo>
                  <a:lnTo>
                    <a:pt x="339852" y="1048512"/>
                  </a:lnTo>
                  <a:lnTo>
                    <a:pt x="350519" y="1011936"/>
                  </a:lnTo>
                  <a:lnTo>
                    <a:pt x="361187" y="1011936"/>
                  </a:lnTo>
                  <a:lnTo>
                    <a:pt x="371856" y="975360"/>
                  </a:lnTo>
                  <a:lnTo>
                    <a:pt x="382523" y="978408"/>
                  </a:lnTo>
                  <a:lnTo>
                    <a:pt x="393192" y="1013460"/>
                  </a:lnTo>
                  <a:lnTo>
                    <a:pt x="403859" y="1007364"/>
                  </a:lnTo>
                  <a:lnTo>
                    <a:pt x="414528" y="1031748"/>
                  </a:lnTo>
                  <a:lnTo>
                    <a:pt x="425195" y="1050036"/>
                  </a:lnTo>
                  <a:lnTo>
                    <a:pt x="434340" y="1095756"/>
                  </a:lnTo>
                  <a:lnTo>
                    <a:pt x="445007" y="1101852"/>
                  </a:lnTo>
                  <a:lnTo>
                    <a:pt x="455676" y="1094232"/>
                  </a:lnTo>
                  <a:lnTo>
                    <a:pt x="466344" y="1091184"/>
                  </a:lnTo>
                  <a:lnTo>
                    <a:pt x="477011" y="1066800"/>
                  </a:lnTo>
                  <a:lnTo>
                    <a:pt x="487680" y="1051560"/>
                  </a:lnTo>
                  <a:lnTo>
                    <a:pt x="498347" y="1031748"/>
                  </a:lnTo>
                  <a:lnTo>
                    <a:pt x="509016" y="1036320"/>
                  </a:lnTo>
                  <a:lnTo>
                    <a:pt x="519683" y="1074420"/>
                  </a:lnTo>
                  <a:lnTo>
                    <a:pt x="530352" y="1121664"/>
                  </a:lnTo>
                  <a:lnTo>
                    <a:pt x="541019" y="1179576"/>
                  </a:lnTo>
                  <a:lnTo>
                    <a:pt x="551687" y="1211580"/>
                  </a:lnTo>
                  <a:lnTo>
                    <a:pt x="562356" y="1175004"/>
                  </a:lnTo>
                  <a:lnTo>
                    <a:pt x="573023" y="1179576"/>
                  </a:lnTo>
                  <a:lnTo>
                    <a:pt x="583692" y="1187196"/>
                  </a:lnTo>
                  <a:lnTo>
                    <a:pt x="594359" y="1216152"/>
                  </a:lnTo>
                  <a:lnTo>
                    <a:pt x="605028" y="1216152"/>
                  </a:lnTo>
                  <a:lnTo>
                    <a:pt x="615695" y="1216152"/>
                  </a:lnTo>
                  <a:lnTo>
                    <a:pt x="626364" y="1261872"/>
                  </a:lnTo>
                  <a:lnTo>
                    <a:pt x="637032" y="1264920"/>
                  </a:lnTo>
                  <a:lnTo>
                    <a:pt x="647699" y="1264920"/>
                  </a:lnTo>
                  <a:lnTo>
                    <a:pt x="656844" y="1264920"/>
                  </a:lnTo>
                  <a:lnTo>
                    <a:pt x="667511" y="1261872"/>
                  </a:lnTo>
                  <a:lnTo>
                    <a:pt x="678180" y="1237488"/>
                  </a:lnTo>
                  <a:lnTo>
                    <a:pt x="688847" y="1258824"/>
                  </a:lnTo>
                  <a:lnTo>
                    <a:pt x="699516" y="1258824"/>
                  </a:lnTo>
                  <a:lnTo>
                    <a:pt x="710183" y="1254252"/>
                  </a:lnTo>
                  <a:lnTo>
                    <a:pt x="720852" y="1232916"/>
                  </a:lnTo>
                  <a:lnTo>
                    <a:pt x="731519" y="1196340"/>
                  </a:lnTo>
                  <a:lnTo>
                    <a:pt x="742187" y="1231392"/>
                  </a:lnTo>
                  <a:lnTo>
                    <a:pt x="752856" y="1228344"/>
                  </a:lnTo>
                  <a:lnTo>
                    <a:pt x="763523" y="1193292"/>
                  </a:lnTo>
                  <a:lnTo>
                    <a:pt x="774192" y="1193292"/>
                  </a:lnTo>
                  <a:lnTo>
                    <a:pt x="784859" y="1188720"/>
                  </a:lnTo>
                  <a:lnTo>
                    <a:pt x="795528" y="1185672"/>
                  </a:lnTo>
                  <a:lnTo>
                    <a:pt x="806195" y="1203960"/>
                  </a:lnTo>
                  <a:lnTo>
                    <a:pt x="816864" y="1196340"/>
                  </a:lnTo>
                  <a:lnTo>
                    <a:pt x="827532" y="1193292"/>
                  </a:lnTo>
                  <a:lnTo>
                    <a:pt x="838199" y="1219200"/>
                  </a:lnTo>
                  <a:lnTo>
                    <a:pt x="848868" y="1213104"/>
                  </a:lnTo>
                  <a:lnTo>
                    <a:pt x="859535" y="1237488"/>
                  </a:lnTo>
                  <a:lnTo>
                    <a:pt x="870204" y="1258824"/>
                  </a:lnTo>
                  <a:lnTo>
                    <a:pt x="880871" y="1269492"/>
                  </a:lnTo>
                  <a:lnTo>
                    <a:pt x="890016" y="1284732"/>
                  </a:lnTo>
                  <a:lnTo>
                    <a:pt x="900683" y="1292352"/>
                  </a:lnTo>
                  <a:lnTo>
                    <a:pt x="911352" y="1309116"/>
                  </a:lnTo>
                  <a:lnTo>
                    <a:pt x="922019" y="1331976"/>
                  </a:lnTo>
                  <a:lnTo>
                    <a:pt x="932687" y="1325880"/>
                  </a:lnTo>
                  <a:lnTo>
                    <a:pt x="943356" y="1316736"/>
                  </a:lnTo>
                  <a:lnTo>
                    <a:pt x="954023" y="1313688"/>
                  </a:lnTo>
                  <a:lnTo>
                    <a:pt x="964692" y="1318260"/>
                  </a:lnTo>
                  <a:lnTo>
                    <a:pt x="975359" y="1327404"/>
                  </a:lnTo>
                  <a:lnTo>
                    <a:pt x="986028" y="1331976"/>
                  </a:lnTo>
                  <a:lnTo>
                    <a:pt x="996695" y="1327404"/>
                  </a:lnTo>
                  <a:lnTo>
                    <a:pt x="1007364" y="1313688"/>
                  </a:lnTo>
                  <a:lnTo>
                    <a:pt x="1018032" y="1327404"/>
                  </a:lnTo>
                  <a:lnTo>
                    <a:pt x="1028699" y="1339596"/>
                  </a:lnTo>
                  <a:lnTo>
                    <a:pt x="1039368" y="1324356"/>
                  </a:lnTo>
                  <a:lnTo>
                    <a:pt x="1050035" y="1319784"/>
                  </a:lnTo>
                  <a:lnTo>
                    <a:pt x="1060704" y="1313688"/>
                  </a:lnTo>
                  <a:lnTo>
                    <a:pt x="1071371" y="1295400"/>
                  </a:lnTo>
                  <a:lnTo>
                    <a:pt x="1082040" y="1229868"/>
                  </a:lnTo>
                  <a:lnTo>
                    <a:pt x="1092708" y="1280160"/>
                  </a:lnTo>
                  <a:lnTo>
                    <a:pt x="1103376" y="1269492"/>
                  </a:lnTo>
                  <a:lnTo>
                    <a:pt x="1112520" y="1237488"/>
                  </a:lnTo>
                  <a:lnTo>
                    <a:pt x="1123187" y="1222248"/>
                  </a:lnTo>
                  <a:lnTo>
                    <a:pt x="1133856" y="1187196"/>
                  </a:lnTo>
                  <a:lnTo>
                    <a:pt x="1144523" y="1150620"/>
                  </a:lnTo>
                  <a:lnTo>
                    <a:pt x="1155192" y="1176528"/>
                  </a:lnTo>
                  <a:lnTo>
                    <a:pt x="1165859" y="1194816"/>
                  </a:lnTo>
                  <a:lnTo>
                    <a:pt x="1176528" y="1249680"/>
                  </a:lnTo>
                  <a:lnTo>
                    <a:pt x="1187195" y="1208532"/>
                  </a:lnTo>
                  <a:lnTo>
                    <a:pt x="1197864" y="1231392"/>
                  </a:lnTo>
                  <a:lnTo>
                    <a:pt x="1208532" y="1248156"/>
                  </a:lnTo>
                  <a:lnTo>
                    <a:pt x="1219199" y="1199388"/>
                  </a:lnTo>
                  <a:lnTo>
                    <a:pt x="1229868" y="1266444"/>
                  </a:lnTo>
                  <a:lnTo>
                    <a:pt x="1240535" y="1274064"/>
                  </a:lnTo>
                  <a:lnTo>
                    <a:pt x="1251204" y="754380"/>
                  </a:lnTo>
                  <a:lnTo>
                    <a:pt x="1261871" y="784860"/>
                  </a:lnTo>
                  <a:lnTo>
                    <a:pt x="1272540" y="762000"/>
                  </a:lnTo>
                  <a:lnTo>
                    <a:pt x="1283208" y="728472"/>
                  </a:lnTo>
                  <a:lnTo>
                    <a:pt x="1293876" y="678180"/>
                  </a:lnTo>
                  <a:lnTo>
                    <a:pt x="1304544" y="719328"/>
                  </a:lnTo>
                  <a:lnTo>
                    <a:pt x="1315211" y="794004"/>
                  </a:lnTo>
                  <a:lnTo>
                    <a:pt x="1325880" y="792480"/>
                  </a:lnTo>
                  <a:lnTo>
                    <a:pt x="1336547" y="794004"/>
                  </a:lnTo>
                  <a:lnTo>
                    <a:pt x="1345692" y="838200"/>
                  </a:lnTo>
                  <a:lnTo>
                    <a:pt x="1356359" y="827532"/>
                  </a:lnTo>
                  <a:lnTo>
                    <a:pt x="1367028" y="827532"/>
                  </a:lnTo>
                  <a:lnTo>
                    <a:pt x="1377695" y="815340"/>
                  </a:lnTo>
                  <a:lnTo>
                    <a:pt x="1388364" y="816864"/>
                  </a:lnTo>
                  <a:lnTo>
                    <a:pt x="1399032" y="821436"/>
                  </a:lnTo>
                  <a:lnTo>
                    <a:pt x="1409699" y="862584"/>
                  </a:lnTo>
                  <a:lnTo>
                    <a:pt x="1420368" y="908304"/>
                  </a:lnTo>
                  <a:lnTo>
                    <a:pt x="1431035" y="955548"/>
                  </a:lnTo>
                  <a:lnTo>
                    <a:pt x="1441704" y="966216"/>
                  </a:lnTo>
                  <a:lnTo>
                    <a:pt x="1452371" y="929640"/>
                  </a:lnTo>
                  <a:lnTo>
                    <a:pt x="1463040" y="922020"/>
                  </a:lnTo>
                  <a:lnTo>
                    <a:pt x="1473708" y="896112"/>
                  </a:lnTo>
                  <a:lnTo>
                    <a:pt x="1484376" y="877824"/>
                  </a:lnTo>
                  <a:lnTo>
                    <a:pt x="1495044" y="861060"/>
                  </a:lnTo>
                  <a:lnTo>
                    <a:pt x="1505711" y="886968"/>
                  </a:lnTo>
                  <a:lnTo>
                    <a:pt x="1516380" y="877824"/>
                  </a:lnTo>
                  <a:lnTo>
                    <a:pt x="1527047" y="897636"/>
                  </a:lnTo>
                  <a:lnTo>
                    <a:pt x="1537716" y="900684"/>
                  </a:lnTo>
                  <a:lnTo>
                    <a:pt x="1548383" y="900684"/>
                  </a:lnTo>
                  <a:lnTo>
                    <a:pt x="1559052" y="896112"/>
                  </a:lnTo>
                  <a:lnTo>
                    <a:pt x="1568195" y="912876"/>
                  </a:lnTo>
                  <a:lnTo>
                    <a:pt x="1578864" y="931164"/>
                  </a:lnTo>
                  <a:lnTo>
                    <a:pt x="1589532" y="984504"/>
                  </a:lnTo>
                  <a:lnTo>
                    <a:pt x="1600199" y="996696"/>
                  </a:lnTo>
                  <a:lnTo>
                    <a:pt x="1610868" y="982980"/>
                  </a:lnTo>
                  <a:lnTo>
                    <a:pt x="1621535" y="928116"/>
                  </a:lnTo>
                  <a:lnTo>
                    <a:pt x="1632204" y="922020"/>
                  </a:lnTo>
                  <a:lnTo>
                    <a:pt x="1642871" y="950976"/>
                  </a:lnTo>
                  <a:lnTo>
                    <a:pt x="1653540" y="963168"/>
                  </a:lnTo>
                  <a:lnTo>
                    <a:pt x="1664208" y="964692"/>
                  </a:lnTo>
                  <a:lnTo>
                    <a:pt x="1674876" y="931164"/>
                  </a:lnTo>
                  <a:lnTo>
                    <a:pt x="1685544" y="950976"/>
                  </a:lnTo>
                  <a:lnTo>
                    <a:pt x="1696211" y="958596"/>
                  </a:lnTo>
                  <a:lnTo>
                    <a:pt x="1706880" y="967740"/>
                  </a:lnTo>
                  <a:lnTo>
                    <a:pt x="1717547" y="952500"/>
                  </a:lnTo>
                  <a:lnTo>
                    <a:pt x="1728216" y="949452"/>
                  </a:lnTo>
                  <a:lnTo>
                    <a:pt x="1738883" y="958596"/>
                  </a:lnTo>
                  <a:lnTo>
                    <a:pt x="1749552" y="928116"/>
                  </a:lnTo>
                  <a:lnTo>
                    <a:pt x="1760220" y="928116"/>
                  </a:lnTo>
                  <a:lnTo>
                    <a:pt x="1770887" y="954024"/>
                  </a:lnTo>
                  <a:lnTo>
                    <a:pt x="1781556" y="946404"/>
                  </a:lnTo>
                  <a:lnTo>
                    <a:pt x="1792223" y="935736"/>
                  </a:lnTo>
                  <a:lnTo>
                    <a:pt x="1801368" y="944880"/>
                  </a:lnTo>
                  <a:lnTo>
                    <a:pt x="1812035" y="963168"/>
                  </a:lnTo>
                  <a:lnTo>
                    <a:pt x="1822704" y="982980"/>
                  </a:lnTo>
                  <a:lnTo>
                    <a:pt x="1833371" y="1019556"/>
                  </a:lnTo>
                  <a:lnTo>
                    <a:pt x="1844040" y="1048512"/>
                  </a:lnTo>
                  <a:lnTo>
                    <a:pt x="1854708" y="1053084"/>
                  </a:lnTo>
                  <a:lnTo>
                    <a:pt x="1865376" y="1045464"/>
                  </a:lnTo>
                  <a:lnTo>
                    <a:pt x="1876044" y="1021080"/>
                  </a:lnTo>
                  <a:lnTo>
                    <a:pt x="1886711" y="1024128"/>
                  </a:lnTo>
                  <a:lnTo>
                    <a:pt x="1897380" y="1001268"/>
                  </a:lnTo>
                  <a:lnTo>
                    <a:pt x="1908047" y="1001268"/>
                  </a:lnTo>
                  <a:lnTo>
                    <a:pt x="1918716" y="998220"/>
                  </a:lnTo>
                  <a:lnTo>
                    <a:pt x="1929383" y="1002792"/>
                  </a:lnTo>
                  <a:lnTo>
                    <a:pt x="1940052" y="1019556"/>
                  </a:lnTo>
                  <a:lnTo>
                    <a:pt x="1950720" y="1028700"/>
                  </a:lnTo>
                  <a:lnTo>
                    <a:pt x="1993392" y="1018032"/>
                  </a:lnTo>
                  <a:lnTo>
                    <a:pt x="2004059" y="1011936"/>
                  </a:lnTo>
                  <a:lnTo>
                    <a:pt x="2014728" y="1011936"/>
                  </a:lnTo>
                  <a:lnTo>
                    <a:pt x="2023871" y="1011936"/>
                  </a:lnTo>
                  <a:lnTo>
                    <a:pt x="2034540" y="992124"/>
                  </a:lnTo>
                  <a:lnTo>
                    <a:pt x="2045208" y="993648"/>
                  </a:lnTo>
                  <a:lnTo>
                    <a:pt x="2055876" y="987552"/>
                  </a:lnTo>
                  <a:lnTo>
                    <a:pt x="2066544" y="1002792"/>
                  </a:lnTo>
                  <a:lnTo>
                    <a:pt x="2077211" y="999744"/>
                  </a:lnTo>
                  <a:lnTo>
                    <a:pt x="2087880" y="998220"/>
                  </a:lnTo>
                  <a:lnTo>
                    <a:pt x="2098547" y="1010412"/>
                  </a:lnTo>
                  <a:lnTo>
                    <a:pt x="2109216" y="1019556"/>
                  </a:lnTo>
                  <a:lnTo>
                    <a:pt x="2119884" y="1031748"/>
                  </a:lnTo>
                  <a:lnTo>
                    <a:pt x="2130552" y="1004316"/>
                  </a:lnTo>
                  <a:lnTo>
                    <a:pt x="2141220" y="1016508"/>
                  </a:lnTo>
                  <a:lnTo>
                    <a:pt x="2151887" y="1031748"/>
                  </a:lnTo>
                  <a:lnTo>
                    <a:pt x="2162556" y="1022604"/>
                  </a:lnTo>
                  <a:lnTo>
                    <a:pt x="2173223" y="1021080"/>
                  </a:lnTo>
                  <a:lnTo>
                    <a:pt x="2183892" y="1022604"/>
                  </a:lnTo>
                  <a:lnTo>
                    <a:pt x="2194560" y="1011936"/>
                  </a:lnTo>
                  <a:lnTo>
                    <a:pt x="2205228" y="1010412"/>
                  </a:lnTo>
                  <a:lnTo>
                    <a:pt x="2215896" y="1028700"/>
                  </a:lnTo>
                  <a:lnTo>
                    <a:pt x="2226564" y="1024128"/>
                  </a:lnTo>
                  <a:lnTo>
                    <a:pt x="2237232" y="1034796"/>
                  </a:lnTo>
                  <a:lnTo>
                    <a:pt x="2247899" y="1028700"/>
                  </a:lnTo>
                  <a:lnTo>
                    <a:pt x="2257044" y="1028700"/>
                  </a:lnTo>
                  <a:lnTo>
                    <a:pt x="2267711" y="1011936"/>
                  </a:lnTo>
                  <a:lnTo>
                    <a:pt x="2278380" y="1001268"/>
                  </a:lnTo>
                  <a:lnTo>
                    <a:pt x="2289047" y="996696"/>
                  </a:lnTo>
                  <a:lnTo>
                    <a:pt x="2299716" y="987552"/>
                  </a:lnTo>
                  <a:lnTo>
                    <a:pt x="2310384" y="986028"/>
                  </a:lnTo>
                  <a:lnTo>
                    <a:pt x="2321052" y="1004316"/>
                  </a:lnTo>
                  <a:lnTo>
                    <a:pt x="2331720" y="1014984"/>
                  </a:lnTo>
                  <a:lnTo>
                    <a:pt x="2342387" y="1019556"/>
                  </a:lnTo>
                  <a:lnTo>
                    <a:pt x="2353056" y="1013460"/>
                  </a:lnTo>
                  <a:lnTo>
                    <a:pt x="2363723" y="1010412"/>
                  </a:lnTo>
                  <a:lnTo>
                    <a:pt x="2374392" y="999744"/>
                  </a:lnTo>
                  <a:lnTo>
                    <a:pt x="2385060" y="1004316"/>
                  </a:lnTo>
                  <a:lnTo>
                    <a:pt x="2395728" y="1022604"/>
                  </a:lnTo>
                  <a:lnTo>
                    <a:pt x="2406396" y="1042416"/>
                  </a:lnTo>
                  <a:lnTo>
                    <a:pt x="2417064" y="1059180"/>
                  </a:lnTo>
                  <a:lnTo>
                    <a:pt x="2427732" y="1059180"/>
                  </a:lnTo>
                  <a:lnTo>
                    <a:pt x="2438399" y="1068324"/>
                  </a:lnTo>
                  <a:lnTo>
                    <a:pt x="2449068" y="1068324"/>
                  </a:lnTo>
                  <a:lnTo>
                    <a:pt x="2459735" y="1078992"/>
                  </a:lnTo>
                  <a:lnTo>
                    <a:pt x="2470404" y="1077468"/>
                  </a:lnTo>
                  <a:lnTo>
                    <a:pt x="2479547" y="1077468"/>
                  </a:lnTo>
                  <a:lnTo>
                    <a:pt x="2490216" y="1077468"/>
                  </a:lnTo>
                  <a:lnTo>
                    <a:pt x="2500884" y="1078992"/>
                  </a:lnTo>
                  <a:lnTo>
                    <a:pt x="2511552" y="1080516"/>
                  </a:lnTo>
                  <a:lnTo>
                    <a:pt x="2522220" y="1080516"/>
                  </a:lnTo>
                  <a:lnTo>
                    <a:pt x="2532887" y="1080516"/>
                  </a:lnTo>
                  <a:lnTo>
                    <a:pt x="2543556" y="1082040"/>
                  </a:lnTo>
                  <a:lnTo>
                    <a:pt x="2554223" y="1072896"/>
                  </a:lnTo>
                  <a:lnTo>
                    <a:pt x="2564892" y="1062228"/>
                  </a:lnTo>
                  <a:lnTo>
                    <a:pt x="2575560" y="1059180"/>
                  </a:lnTo>
                  <a:lnTo>
                    <a:pt x="2586228" y="1042416"/>
                  </a:lnTo>
                  <a:lnTo>
                    <a:pt x="2596896" y="1014984"/>
                  </a:lnTo>
                  <a:lnTo>
                    <a:pt x="2607564" y="964692"/>
                  </a:lnTo>
                  <a:lnTo>
                    <a:pt x="2618232" y="981456"/>
                  </a:lnTo>
                  <a:lnTo>
                    <a:pt x="2628899" y="973836"/>
                  </a:lnTo>
                  <a:lnTo>
                    <a:pt x="2639568" y="931164"/>
                  </a:lnTo>
                  <a:lnTo>
                    <a:pt x="2650235" y="890016"/>
                  </a:lnTo>
                  <a:lnTo>
                    <a:pt x="2660904" y="859536"/>
                  </a:lnTo>
                  <a:lnTo>
                    <a:pt x="2671572" y="848868"/>
                  </a:lnTo>
                  <a:lnTo>
                    <a:pt x="2682240" y="879348"/>
                  </a:lnTo>
                  <a:lnTo>
                    <a:pt x="2692908" y="859536"/>
                  </a:lnTo>
                  <a:lnTo>
                    <a:pt x="2703576" y="851916"/>
                  </a:lnTo>
                  <a:lnTo>
                    <a:pt x="2712720" y="845820"/>
                  </a:lnTo>
                  <a:lnTo>
                    <a:pt x="2723387" y="847344"/>
                  </a:lnTo>
                  <a:lnTo>
                    <a:pt x="2734056" y="833628"/>
                  </a:lnTo>
                  <a:lnTo>
                    <a:pt x="2744723" y="874776"/>
                  </a:lnTo>
                  <a:lnTo>
                    <a:pt x="2755392" y="850392"/>
                  </a:lnTo>
                  <a:lnTo>
                    <a:pt x="2766060" y="847344"/>
                  </a:lnTo>
                  <a:lnTo>
                    <a:pt x="2776728" y="829056"/>
                  </a:lnTo>
                  <a:lnTo>
                    <a:pt x="2787396" y="830580"/>
                  </a:lnTo>
                  <a:lnTo>
                    <a:pt x="2798064" y="812292"/>
                  </a:lnTo>
                  <a:lnTo>
                    <a:pt x="2808732" y="806196"/>
                  </a:lnTo>
                  <a:lnTo>
                    <a:pt x="2819399" y="794004"/>
                  </a:lnTo>
                  <a:lnTo>
                    <a:pt x="2830068" y="813816"/>
                  </a:lnTo>
                  <a:lnTo>
                    <a:pt x="2840735" y="824484"/>
                  </a:lnTo>
                  <a:lnTo>
                    <a:pt x="2851404" y="789432"/>
                  </a:lnTo>
                  <a:lnTo>
                    <a:pt x="2862072" y="768096"/>
                  </a:lnTo>
                  <a:lnTo>
                    <a:pt x="2872740" y="765048"/>
                  </a:lnTo>
                  <a:lnTo>
                    <a:pt x="2883408" y="812292"/>
                  </a:lnTo>
                  <a:lnTo>
                    <a:pt x="2894076" y="824484"/>
                  </a:lnTo>
                  <a:lnTo>
                    <a:pt x="2904744" y="818388"/>
                  </a:lnTo>
                  <a:lnTo>
                    <a:pt x="2915411" y="803148"/>
                  </a:lnTo>
                  <a:lnTo>
                    <a:pt x="2926080" y="819912"/>
                  </a:lnTo>
                  <a:lnTo>
                    <a:pt x="2935223" y="851916"/>
                  </a:lnTo>
                  <a:lnTo>
                    <a:pt x="2945892" y="888492"/>
                  </a:lnTo>
                  <a:lnTo>
                    <a:pt x="2956560" y="937260"/>
                  </a:lnTo>
                  <a:lnTo>
                    <a:pt x="2967228" y="969264"/>
                  </a:lnTo>
                  <a:lnTo>
                    <a:pt x="2977896" y="987552"/>
                  </a:lnTo>
                  <a:lnTo>
                    <a:pt x="2988564" y="972312"/>
                  </a:lnTo>
                  <a:lnTo>
                    <a:pt x="2999232" y="954024"/>
                  </a:lnTo>
                  <a:lnTo>
                    <a:pt x="3009899" y="935736"/>
                  </a:lnTo>
                  <a:lnTo>
                    <a:pt x="3020568" y="938784"/>
                  </a:lnTo>
                  <a:lnTo>
                    <a:pt x="3031235" y="935736"/>
                  </a:lnTo>
                  <a:lnTo>
                    <a:pt x="3041904" y="909828"/>
                  </a:lnTo>
                  <a:lnTo>
                    <a:pt x="3052572" y="876300"/>
                  </a:lnTo>
                  <a:lnTo>
                    <a:pt x="3063240" y="804672"/>
                  </a:lnTo>
                  <a:lnTo>
                    <a:pt x="3073908" y="809244"/>
                  </a:lnTo>
                  <a:lnTo>
                    <a:pt x="3084576" y="818388"/>
                  </a:lnTo>
                  <a:lnTo>
                    <a:pt x="3095244" y="675132"/>
                  </a:lnTo>
                  <a:lnTo>
                    <a:pt x="3105911" y="707136"/>
                  </a:lnTo>
                  <a:lnTo>
                    <a:pt x="3116580" y="705612"/>
                  </a:lnTo>
                  <a:lnTo>
                    <a:pt x="3127247" y="635508"/>
                  </a:lnTo>
                  <a:lnTo>
                    <a:pt x="3137916" y="620268"/>
                  </a:lnTo>
                  <a:lnTo>
                    <a:pt x="3148584" y="611124"/>
                  </a:lnTo>
                  <a:lnTo>
                    <a:pt x="3159252" y="525780"/>
                  </a:lnTo>
                  <a:lnTo>
                    <a:pt x="3168396" y="509016"/>
                  </a:lnTo>
                  <a:lnTo>
                    <a:pt x="3179064" y="496824"/>
                  </a:lnTo>
                  <a:lnTo>
                    <a:pt x="3189732" y="490728"/>
                  </a:lnTo>
                  <a:lnTo>
                    <a:pt x="3200399" y="627888"/>
                  </a:lnTo>
                  <a:lnTo>
                    <a:pt x="3211068" y="678180"/>
                  </a:lnTo>
                  <a:lnTo>
                    <a:pt x="3221735" y="661416"/>
                  </a:lnTo>
                  <a:lnTo>
                    <a:pt x="3232404" y="612648"/>
                  </a:lnTo>
                  <a:lnTo>
                    <a:pt x="3243072" y="556260"/>
                  </a:lnTo>
                  <a:lnTo>
                    <a:pt x="3253740" y="541020"/>
                  </a:lnTo>
                  <a:lnTo>
                    <a:pt x="3264407" y="542544"/>
                  </a:lnTo>
                  <a:lnTo>
                    <a:pt x="3275076" y="541020"/>
                  </a:lnTo>
                  <a:lnTo>
                    <a:pt x="3285744" y="356616"/>
                  </a:lnTo>
                  <a:lnTo>
                    <a:pt x="3296411" y="210312"/>
                  </a:lnTo>
                  <a:lnTo>
                    <a:pt x="3307079" y="272796"/>
                  </a:lnTo>
                  <a:lnTo>
                    <a:pt x="3317748" y="292608"/>
                  </a:lnTo>
                  <a:lnTo>
                    <a:pt x="3328416" y="367284"/>
                  </a:lnTo>
                  <a:lnTo>
                    <a:pt x="3339083" y="432816"/>
                  </a:lnTo>
                  <a:lnTo>
                    <a:pt x="3349752" y="429768"/>
                  </a:lnTo>
                  <a:lnTo>
                    <a:pt x="3360420" y="429768"/>
                  </a:lnTo>
                  <a:lnTo>
                    <a:pt x="3371087" y="434340"/>
                  </a:lnTo>
                  <a:lnTo>
                    <a:pt x="3381755" y="409956"/>
                  </a:lnTo>
                  <a:lnTo>
                    <a:pt x="3390900" y="414528"/>
                  </a:lnTo>
                  <a:lnTo>
                    <a:pt x="3401568" y="413004"/>
                  </a:lnTo>
                  <a:lnTo>
                    <a:pt x="3412235" y="452628"/>
                  </a:lnTo>
                  <a:lnTo>
                    <a:pt x="3422904" y="414528"/>
                  </a:lnTo>
                  <a:lnTo>
                    <a:pt x="3433572" y="379476"/>
                  </a:lnTo>
                  <a:lnTo>
                    <a:pt x="3444240" y="370332"/>
                  </a:lnTo>
                  <a:lnTo>
                    <a:pt x="3454907" y="341376"/>
                  </a:lnTo>
                  <a:lnTo>
                    <a:pt x="3465576" y="367284"/>
                  </a:lnTo>
                  <a:lnTo>
                    <a:pt x="3476244" y="435864"/>
                  </a:lnTo>
                  <a:lnTo>
                    <a:pt x="3486911" y="472440"/>
                  </a:lnTo>
                  <a:lnTo>
                    <a:pt x="3497579" y="429768"/>
                  </a:lnTo>
                  <a:lnTo>
                    <a:pt x="3508248" y="435864"/>
                  </a:lnTo>
                  <a:lnTo>
                    <a:pt x="3518915" y="431292"/>
                  </a:lnTo>
                  <a:lnTo>
                    <a:pt x="3529583" y="477012"/>
                  </a:lnTo>
                  <a:lnTo>
                    <a:pt x="3540252" y="536448"/>
                  </a:lnTo>
                  <a:lnTo>
                    <a:pt x="3550920" y="534924"/>
                  </a:lnTo>
                  <a:lnTo>
                    <a:pt x="3561587" y="499872"/>
                  </a:lnTo>
                  <a:lnTo>
                    <a:pt x="3572255" y="499872"/>
                  </a:lnTo>
                  <a:lnTo>
                    <a:pt x="3582924" y="557784"/>
                  </a:lnTo>
                  <a:lnTo>
                    <a:pt x="3593591" y="553212"/>
                  </a:lnTo>
                  <a:lnTo>
                    <a:pt x="3604259" y="509016"/>
                  </a:lnTo>
                  <a:lnTo>
                    <a:pt x="3614928" y="516636"/>
                  </a:lnTo>
                  <a:lnTo>
                    <a:pt x="3624072" y="515112"/>
                  </a:lnTo>
                  <a:lnTo>
                    <a:pt x="3634739" y="528828"/>
                  </a:lnTo>
                  <a:lnTo>
                    <a:pt x="3645407" y="507492"/>
                  </a:lnTo>
                  <a:lnTo>
                    <a:pt x="3656076" y="481584"/>
                  </a:lnTo>
                  <a:lnTo>
                    <a:pt x="3666743" y="486156"/>
                  </a:lnTo>
                  <a:lnTo>
                    <a:pt x="3677411" y="502920"/>
                  </a:lnTo>
                  <a:lnTo>
                    <a:pt x="3688079" y="537972"/>
                  </a:lnTo>
                  <a:lnTo>
                    <a:pt x="3698748" y="589788"/>
                  </a:lnTo>
                  <a:lnTo>
                    <a:pt x="3709415" y="597408"/>
                  </a:lnTo>
                  <a:lnTo>
                    <a:pt x="3720083" y="547116"/>
                  </a:lnTo>
                  <a:lnTo>
                    <a:pt x="3730752" y="563880"/>
                  </a:lnTo>
                  <a:lnTo>
                    <a:pt x="3741420" y="568452"/>
                  </a:lnTo>
                  <a:lnTo>
                    <a:pt x="3752087" y="544068"/>
                  </a:lnTo>
                  <a:lnTo>
                    <a:pt x="3762755" y="525780"/>
                  </a:lnTo>
                  <a:lnTo>
                    <a:pt x="3773424" y="499872"/>
                  </a:lnTo>
                  <a:lnTo>
                    <a:pt x="3784091" y="492252"/>
                  </a:lnTo>
                  <a:lnTo>
                    <a:pt x="3794759" y="449580"/>
                  </a:lnTo>
                  <a:lnTo>
                    <a:pt x="3805428" y="289560"/>
                  </a:lnTo>
                  <a:lnTo>
                    <a:pt x="3816096" y="413004"/>
                  </a:lnTo>
                  <a:lnTo>
                    <a:pt x="3826763" y="364236"/>
                  </a:lnTo>
                  <a:lnTo>
                    <a:pt x="3837431" y="347472"/>
                  </a:lnTo>
                  <a:lnTo>
                    <a:pt x="3846576" y="294132"/>
                  </a:lnTo>
                  <a:lnTo>
                    <a:pt x="3857243" y="262128"/>
                  </a:lnTo>
                  <a:lnTo>
                    <a:pt x="3867911" y="126492"/>
                  </a:lnTo>
                  <a:lnTo>
                    <a:pt x="3878579" y="0"/>
                  </a:lnTo>
                  <a:lnTo>
                    <a:pt x="3889248" y="3048"/>
                  </a:lnTo>
                  <a:lnTo>
                    <a:pt x="3899915" y="126492"/>
                  </a:lnTo>
                  <a:lnTo>
                    <a:pt x="3910583" y="57912"/>
                  </a:lnTo>
                  <a:lnTo>
                    <a:pt x="3921252" y="88392"/>
                  </a:lnTo>
                  <a:lnTo>
                    <a:pt x="3931920" y="131064"/>
                  </a:lnTo>
                  <a:lnTo>
                    <a:pt x="3942587" y="228600"/>
                  </a:lnTo>
                  <a:lnTo>
                    <a:pt x="3953255" y="245364"/>
                  </a:lnTo>
                  <a:lnTo>
                    <a:pt x="3963924" y="384048"/>
                  </a:lnTo>
                  <a:lnTo>
                    <a:pt x="3974591" y="364236"/>
                  </a:lnTo>
                  <a:lnTo>
                    <a:pt x="3985259" y="358140"/>
                  </a:lnTo>
                  <a:lnTo>
                    <a:pt x="3995928" y="362712"/>
                  </a:lnTo>
                  <a:lnTo>
                    <a:pt x="4006596" y="342900"/>
                  </a:lnTo>
                  <a:lnTo>
                    <a:pt x="4017263" y="339852"/>
                  </a:lnTo>
                  <a:lnTo>
                    <a:pt x="4027931" y="335280"/>
                  </a:lnTo>
                  <a:lnTo>
                    <a:pt x="4038600" y="332232"/>
                  </a:lnTo>
                  <a:lnTo>
                    <a:pt x="4049267" y="329184"/>
                  </a:lnTo>
                  <a:lnTo>
                    <a:pt x="4059935" y="326136"/>
                  </a:lnTo>
                  <a:lnTo>
                    <a:pt x="4070604" y="323088"/>
                  </a:lnTo>
                  <a:lnTo>
                    <a:pt x="4079748" y="320040"/>
                  </a:lnTo>
                  <a:lnTo>
                    <a:pt x="4090415" y="316992"/>
                  </a:lnTo>
                  <a:lnTo>
                    <a:pt x="4101083" y="312420"/>
                  </a:lnTo>
                  <a:lnTo>
                    <a:pt x="4111752" y="309372"/>
                  </a:lnTo>
                  <a:lnTo>
                    <a:pt x="4122420" y="306324"/>
                  </a:lnTo>
                  <a:lnTo>
                    <a:pt x="4133087" y="303276"/>
                  </a:lnTo>
                  <a:lnTo>
                    <a:pt x="4143755" y="300228"/>
                  </a:lnTo>
                  <a:lnTo>
                    <a:pt x="4154424" y="297180"/>
                  </a:lnTo>
                  <a:lnTo>
                    <a:pt x="4165091" y="294132"/>
                  </a:lnTo>
                  <a:lnTo>
                    <a:pt x="4175759" y="289560"/>
                  </a:lnTo>
                  <a:lnTo>
                    <a:pt x="4186428" y="286512"/>
                  </a:lnTo>
                  <a:lnTo>
                    <a:pt x="4197096" y="283464"/>
                  </a:lnTo>
                  <a:lnTo>
                    <a:pt x="4207763" y="280416"/>
                  </a:lnTo>
                  <a:lnTo>
                    <a:pt x="4218432" y="329184"/>
                  </a:lnTo>
                  <a:lnTo>
                    <a:pt x="4229100" y="353568"/>
                  </a:lnTo>
                  <a:lnTo>
                    <a:pt x="4239767" y="336804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241286" y="2995422"/>
              <a:ext cx="1377950" cy="1083945"/>
            </a:xfrm>
            <a:custGeom>
              <a:avLst/>
              <a:gdLst/>
              <a:ahLst/>
              <a:cxnLst/>
              <a:rect l="l" t="t" r="r" b="b"/>
              <a:pathLst>
                <a:path w="1377950" h="1083945">
                  <a:moveTo>
                    <a:pt x="0" y="1083564"/>
                  </a:moveTo>
                  <a:lnTo>
                    <a:pt x="10668" y="1045463"/>
                  </a:lnTo>
                  <a:lnTo>
                    <a:pt x="21336" y="1040891"/>
                  </a:lnTo>
                  <a:lnTo>
                    <a:pt x="32004" y="1028700"/>
                  </a:lnTo>
                  <a:lnTo>
                    <a:pt x="42672" y="1016507"/>
                  </a:lnTo>
                  <a:lnTo>
                    <a:pt x="53340" y="981455"/>
                  </a:lnTo>
                  <a:lnTo>
                    <a:pt x="62484" y="982979"/>
                  </a:lnTo>
                  <a:lnTo>
                    <a:pt x="73152" y="976883"/>
                  </a:lnTo>
                  <a:lnTo>
                    <a:pt x="83820" y="969263"/>
                  </a:lnTo>
                  <a:lnTo>
                    <a:pt x="94488" y="944879"/>
                  </a:lnTo>
                  <a:lnTo>
                    <a:pt x="105156" y="839723"/>
                  </a:lnTo>
                  <a:lnTo>
                    <a:pt x="115824" y="760476"/>
                  </a:lnTo>
                  <a:lnTo>
                    <a:pt x="126492" y="731519"/>
                  </a:lnTo>
                  <a:lnTo>
                    <a:pt x="137160" y="743711"/>
                  </a:lnTo>
                  <a:lnTo>
                    <a:pt x="147828" y="702563"/>
                  </a:lnTo>
                  <a:lnTo>
                    <a:pt x="158496" y="665988"/>
                  </a:lnTo>
                  <a:lnTo>
                    <a:pt x="169164" y="667511"/>
                  </a:lnTo>
                  <a:lnTo>
                    <a:pt x="179832" y="687323"/>
                  </a:lnTo>
                  <a:lnTo>
                    <a:pt x="190500" y="661415"/>
                  </a:lnTo>
                  <a:lnTo>
                    <a:pt x="201168" y="635507"/>
                  </a:lnTo>
                  <a:lnTo>
                    <a:pt x="211836" y="640079"/>
                  </a:lnTo>
                  <a:lnTo>
                    <a:pt x="222504" y="684276"/>
                  </a:lnTo>
                  <a:lnTo>
                    <a:pt x="233172" y="609600"/>
                  </a:lnTo>
                  <a:lnTo>
                    <a:pt x="243840" y="601979"/>
                  </a:lnTo>
                  <a:lnTo>
                    <a:pt x="254508" y="641603"/>
                  </a:lnTo>
                  <a:lnTo>
                    <a:pt x="265175" y="678179"/>
                  </a:lnTo>
                  <a:lnTo>
                    <a:pt x="275844" y="685800"/>
                  </a:lnTo>
                  <a:lnTo>
                    <a:pt x="286512" y="656844"/>
                  </a:lnTo>
                  <a:lnTo>
                    <a:pt x="295656" y="641603"/>
                  </a:lnTo>
                  <a:lnTo>
                    <a:pt x="306324" y="644651"/>
                  </a:lnTo>
                  <a:lnTo>
                    <a:pt x="316992" y="643127"/>
                  </a:lnTo>
                  <a:lnTo>
                    <a:pt x="327660" y="615695"/>
                  </a:lnTo>
                  <a:lnTo>
                    <a:pt x="338328" y="576072"/>
                  </a:lnTo>
                  <a:lnTo>
                    <a:pt x="348996" y="547115"/>
                  </a:lnTo>
                  <a:lnTo>
                    <a:pt x="359664" y="368807"/>
                  </a:lnTo>
                  <a:lnTo>
                    <a:pt x="370332" y="227075"/>
                  </a:lnTo>
                  <a:lnTo>
                    <a:pt x="381000" y="115824"/>
                  </a:lnTo>
                  <a:lnTo>
                    <a:pt x="391668" y="214883"/>
                  </a:lnTo>
                  <a:lnTo>
                    <a:pt x="402336" y="307848"/>
                  </a:lnTo>
                  <a:lnTo>
                    <a:pt x="413004" y="192024"/>
                  </a:lnTo>
                  <a:lnTo>
                    <a:pt x="423672" y="227075"/>
                  </a:lnTo>
                  <a:lnTo>
                    <a:pt x="434340" y="274319"/>
                  </a:lnTo>
                  <a:lnTo>
                    <a:pt x="445008" y="327660"/>
                  </a:lnTo>
                  <a:lnTo>
                    <a:pt x="455675" y="339851"/>
                  </a:lnTo>
                  <a:lnTo>
                    <a:pt x="466344" y="344424"/>
                  </a:lnTo>
                  <a:lnTo>
                    <a:pt x="477012" y="396239"/>
                  </a:lnTo>
                  <a:lnTo>
                    <a:pt x="487680" y="435863"/>
                  </a:lnTo>
                  <a:lnTo>
                    <a:pt x="498348" y="333755"/>
                  </a:lnTo>
                  <a:lnTo>
                    <a:pt x="509016" y="249936"/>
                  </a:lnTo>
                  <a:lnTo>
                    <a:pt x="518160" y="227075"/>
                  </a:lnTo>
                  <a:lnTo>
                    <a:pt x="528828" y="256031"/>
                  </a:lnTo>
                  <a:lnTo>
                    <a:pt x="539496" y="251460"/>
                  </a:lnTo>
                  <a:lnTo>
                    <a:pt x="550164" y="175260"/>
                  </a:lnTo>
                  <a:lnTo>
                    <a:pt x="560832" y="161543"/>
                  </a:lnTo>
                  <a:lnTo>
                    <a:pt x="571500" y="170687"/>
                  </a:lnTo>
                  <a:lnTo>
                    <a:pt x="582168" y="169163"/>
                  </a:lnTo>
                  <a:lnTo>
                    <a:pt x="592836" y="132587"/>
                  </a:lnTo>
                  <a:lnTo>
                    <a:pt x="603504" y="96012"/>
                  </a:lnTo>
                  <a:lnTo>
                    <a:pt x="614172" y="59436"/>
                  </a:lnTo>
                  <a:lnTo>
                    <a:pt x="624840" y="0"/>
                  </a:lnTo>
                  <a:lnTo>
                    <a:pt x="635508" y="105155"/>
                  </a:lnTo>
                  <a:lnTo>
                    <a:pt x="646176" y="161543"/>
                  </a:lnTo>
                  <a:lnTo>
                    <a:pt x="656844" y="164591"/>
                  </a:lnTo>
                  <a:lnTo>
                    <a:pt x="667512" y="236219"/>
                  </a:lnTo>
                  <a:lnTo>
                    <a:pt x="678180" y="245363"/>
                  </a:lnTo>
                  <a:lnTo>
                    <a:pt x="688848" y="208787"/>
                  </a:lnTo>
                  <a:lnTo>
                    <a:pt x="699516" y="163067"/>
                  </a:lnTo>
                  <a:lnTo>
                    <a:pt x="710184" y="82295"/>
                  </a:lnTo>
                  <a:lnTo>
                    <a:pt x="720852" y="82295"/>
                  </a:lnTo>
                  <a:lnTo>
                    <a:pt x="731520" y="156972"/>
                  </a:lnTo>
                  <a:lnTo>
                    <a:pt x="742188" y="300227"/>
                  </a:lnTo>
                  <a:lnTo>
                    <a:pt x="751332" y="403860"/>
                  </a:lnTo>
                  <a:lnTo>
                    <a:pt x="762000" y="394715"/>
                  </a:lnTo>
                  <a:lnTo>
                    <a:pt x="772668" y="463295"/>
                  </a:lnTo>
                  <a:lnTo>
                    <a:pt x="783336" y="586739"/>
                  </a:lnTo>
                  <a:lnTo>
                    <a:pt x="794004" y="565403"/>
                  </a:lnTo>
                  <a:lnTo>
                    <a:pt x="804672" y="647700"/>
                  </a:lnTo>
                  <a:lnTo>
                    <a:pt x="815340" y="658367"/>
                  </a:lnTo>
                  <a:lnTo>
                    <a:pt x="826008" y="757427"/>
                  </a:lnTo>
                  <a:lnTo>
                    <a:pt x="836676" y="861059"/>
                  </a:lnTo>
                  <a:lnTo>
                    <a:pt x="847344" y="838200"/>
                  </a:lnTo>
                  <a:lnTo>
                    <a:pt x="858012" y="780288"/>
                  </a:lnTo>
                  <a:lnTo>
                    <a:pt x="868680" y="665988"/>
                  </a:lnTo>
                  <a:lnTo>
                    <a:pt x="879348" y="592836"/>
                  </a:lnTo>
                  <a:lnTo>
                    <a:pt x="890016" y="478536"/>
                  </a:lnTo>
                  <a:lnTo>
                    <a:pt x="900684" y="405383"/>
                  </a:lnTo>
                  <a:lnTo>
                    <a:pt x="911352" y="301751"/>
                  </a:lnTo>
                  <a:lnTo>
                    <a:pt x="922020" y="425195"/>
                  </a:lnTo>
                  <a:lnTo>
                    <a:pt x="932688" y="577595"/>
                  </a:lnTo>
                  <a:lnTo>
                    <a:pt x="943356" y="617219"/>
                  </a:lnTo>
                  <a:lnTo>
                    <a:pt x="954024" y="557783"/>
                  </a:lnTo>
                  <a:lnTo>
                    <a:pt x="964692" y="557783"/>
                  </a:lnTo>
                  <a:lnTo>
                    <a:pt x="973836" y="467867"/>
                  </a:lnTo>
                  <a:lnTo>
                    <a:pt x="984504" y="454151"/>
                  </a:lnTo>
                  <a:lnTo>
                    <a:pt x="995172" y="416051"/>
                  </a:lnTo>
                  <a:lnTo>
                    <a:pt x="1005840" y="542543"/>
                  </a:lnTo>
                  <a:lnTo>
                    <a:pt x="1016508" y="541019"/>
                  </a:lnTo>
                  <a:lnTo>
                    <a:pt x="1027176" y="541019"/>
                  </a:lnTo>
                  <a:lnTo>
                    <a:pt x="1037844" y="541019"/>
                  </a:lnTo>
                  <a:lnTo>
                    <a:pt x="1048512" y="541019"/>
                  </a:lnTo>
                  <a:lnTo>
                    <a:pt x="1059180" y="769619"/>
                  </a:lnTo>
                  <a:lnTo>
                    <a:pt x="1069848" y="769619"/>
                  </a:lnTo>
                  <a:lnTo>
                    <a:pt x="1080516" y="678179"/>
                  </a:lnTo>
                  <a:lnTo>
                    <a:pt x="1091184" y="690371"/>
                  </a:lnTo>
                  <a:lnTo>
                    <a:pt x="1101852" y="620267"/>
                  </a:lnTo>
                  <a:lnTo>
                    <a:pt x="1112520" y="580643"/>
                  </a:lnTo>
                  <a:lnTo>
                    <a:pt x="1123188" y="577595"/>
                  </a:lnTo>
                  <a:lnTo>
                    <a:pt x="1133856" y="547115"/>
                  </a:lnTo>
                  <a:lnTo>
                    <a:pt x="1144524" y="614171"/>
                  </a:lnTo>
                  <a:lnTo>
                    <a:pt x="1155192" y="548639"/>
                  </a:lnTo>
                  <a:lnTo>
                    <a:pt x="1165860" y="487679"/>
                  </a:lnTo>
                  <a:lnTo>
                    <a:pt x="1176528" y="461772"/>
                  </a:lnTo>
                  <a:lnTo>
                    <a:pt x="1187196" y="441960"/>
                  </a:lnTo>
                  <a:lnTo>
                    <a:pt x="1196340" y="467867"/>
                  </a:lnTo>
                  <a:lnTo>
                    <a:pt x="1207008" y="403860"/>
                  </a:lnTo>
                  <a:lnTo>
                    <a:pt x="1217676" y="469391"/>
                  </a:lnTo>
                  <a:lnTo>
                    <a:pt x="1228344" y="492251"/>
                  </a:lnTo>
                  <a:lnTo>
                    <a:pt x="1239012" y="569976"/>
                  </a:lnTo>
                  <a:lnTo>
                    <a:pt x="1249680" y="490727"/>
                  </a:lnTo>
                  <a:lnTo>
                    <a:pt x="1260348" y="495300"/>
                  </a:lnTo>
                  <a:lnTo>
                    <a:pt x="1271016" y="461772"/>
                  </a:lnTo>
                  <a:lnTo>
                    <a:pt x="1281684" y="451103"/>
                  </a:lnTo>
                  <a:lnTo>
                    <a:pt x="1292352" y="467867"/>
                  </a:lnTo>
                  <a:lnTo>
                    <a:pt x="1303020" y="487679"/>
                  </a:lnTo>
                  <a:lnTo>
                    <a:pt x="1313688" y="470915"/>
                  </a:lnTo>
                  <a:lnTo>
                    <a:pt x="1324356" y="470915"/>
                  </a:lnTo>
                  <a:lnTo>
                    <a:pt x="1335024" y="550163"/>
                  </a:lnTo>
                  <a:lnTo>
                    <a:pt x="1345692" y="601979"/>
                  </a:lnTo>
                  <a:lnTo>
                    <a:pt x="1356360" y="595883"/>
                  </a:lnTo>
                  <a:lnTo>
                    <a:pt x="1367028" y="591312"/>
                  </a:lnTo>
                  <a:lnTo>
                    <a:pt x="1377696" y="595883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563102" y="3248659"/>
            <a:ext cx="3181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728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6905" y="2575686"/>
            <a:ext cx="407034" cy="2890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1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2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1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21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1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2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1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2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1353" y="5399748"/>
            <a:ext cx="7713345" cy="8026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29-05-2020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31-07-2020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30-10-2020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26-02-2021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31-05-2021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30-07-2021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29-10-2021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29-04-2022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31-05-2022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29-07-2022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345"/>
              </a:lnSpc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345"/>
              </a:lnSpc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21-10-2022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399955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65759"/>
            <a:ext cx="83864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Türk lirasının dolar karşısındaki </a:t>
            </a:r>
            <a:r>
              <a:rPr sz="1800" b="1" spc="-10" dirty="0">
                <a:latin typeface="Tahoma"/>
                <a:cs typeface="Tahoma"/>
              </a:rPr>
              <a:t>değer </a:t>
            </a:r>
            <a:r>
              <a:rPr sz="1800" b="1" spc="-5" dirty="0">
                <a:latin typeface="Tahoma"/>
                <a:cs typeface="Tahoma"/>
              </a:rPr>
              <a:t>kaybı sürmektedir.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dirty="0"/>
              <a:t>Türk </a:t>
            </a:r>
            <a:r>
              <a:rPr sz="1800" spc="-5" dirty="0"/>
              <a:t>lirasının dolar ve Euro karşısındaki seyrinde Euro/dolar paritesinin dolar</a:t>
            </a:r>
            <a:r>
              <a:rPr sz="1800" spc="145" dirty="0"/>
              <a:t> </a:t>
            </a:r>
            <a:r>
              <a:rPr sz="1800" spc="-5" dirty="0"/>
              <a:t>lehine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94894" y="6523735"/>
            <a:ext cx="2618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95833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1414653"/>
            <a:ext cx="6805295" cy="843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değişimi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de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etkili</a:t>
            </a:r>
            <a:r>
              <a:rPr spc="2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olmaktadır.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endParaRPr sz="1950">
              <a:solidFill>
                <a:prstClr val="black"/>
              </a:solidFill>
              <a:latin typeface="Tahoma"/>
              <a:cs typeface="Tahoma"/>
            </a:endParaRPr>
          </a:p>
          <a:p>
            <a:pPr marL="2193290">
              <a:spcBef>
                <a:spcPts val="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Döviz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kurları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(günlük) 1 Ocak 2020 – 24 Ekim</a:t>
            </a:r>
            <a:r>
              <a:rPr sz="16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47700" y="2543555"/>
            <a:ext cx="8030209" cy="2874645"/>
            <a:chOff x="647700" y="2543555"/>
            <a:chExt cx="8030209" cy="2874645"/>
          </a:xfrm>
        </p:grpSpPr>
        <p:sp>
          <p:nvSpPr>
            <p:cNvPr id="7" name="object 7"/>
            <p:cNvSpPr/>
            <p:nvPr/>
          </p:nvSpPr>
          <p:spPr>
            <a:xfrm>
              <a:off x="647700" y="2548127"/>
              <a:ext cx="7658100" cy="2865120"/>
            </a:xfrm>
            <a:custGeom>
              <a:avLst/>
              <a:gdLst/>
              <a:ahLst/>
              <a:cxnLst/>
              <a:rect l="l" t="t" r="r" b="b"/>
              <a:pathLst>
                <a:path w="7658100" h="2865120">
                  <a:moveTo>
                    <a:pt x="45720" y="2865120"/>
                  </a:moveTo>
                  <a:lnTo>
                    <a:pt x="45720" y="0"/>
                  </a:lnTo>
                </a:path>
                <a:path w="7658100" h="2865120">
                  <a:moveTo>
                    <a:pt x="0" y="2865120"/>
                  </a:moveTo>
                  <a:lnTo>
                    <a:pt x="45720" y="2865120"/>
                  </a:lnTo>
                </a:path>
                <a:path w="7658100" h="2865120">
                  <a:moveTo>
                    <a:pt x="0" y="2506980"/>
                  </a:moveTo>
                  <a:lnTo>
                    <a:pt x="45720" y="2506980"/>
                  </a:lnTo>
                </a:path>
                <a:path w="7658100" h="2865120">
                  <a:moveTo>
                    <a:pt x="0" y="2148840"/>
                  </a:moveTo>
                  <a:lnTo>
                    <a:pt x="45720" y="2148840"/>
                  </a:lnTo>
                </a:path>
                <a:path w="7658100" h="2865120">
                  <a:moveTo>
                    <a:pt x="0" y="1790700"/>
                  </a:moveTo>
                  <a:lnTo>
                    <a:pt x="45720" y="1790700"/>
                  </a:lnTo>
                </a:path>
                <a:path w="7658100" h="2865120">
                  <a:moveTo>
                    <a:pt x="0" y="1432560"/>
                  </a:moveTo>
                  <a:lnTo>
                    <a:pt x="45720" y="1432560"/>
                  </a:lnTo>
                </a:path>
                <a:path w="7658100" h="2865120">
                  <a:moveTo>
                    <a:pt x="0" y="1074420"/>
                  </a:moveTo>
                  <a:lnTo>
                    <a:pt x="45720" y="1074420"/>
                  </a:lnTo>
                </a:path>
                <a:path w="7658100" h="2865120">
                  <a:moveTo>
                    <a:pt x="0" y="716280"/>
                  </a:moveTo>
                  <a:lnTo>
                    <a:pt x="45720" y="716280"/>
                  </a:lnTo>
                </a:path>
                <a:path w="7658100" h="2865120">
                  <a:moveTo>
                    <a:pt x="0" y="358139"/>
                  </a:moveTo>
                  <a:lnTo>
                    <a:pt x="45720" y="358139"/>
                  </a:lnTo>
                </a:path>
                <a:path w="7658100" h="2865120">
                  <a:moveTo>
                    <a:pt x="0" y="0"/>
                  </a:moveTo>
                  <a:lnTo>
                    <a:pt x="45720" y="0"/>
                  </a:lnTo>
                </a:path>
                <a:path w="7658100" h="2865120">
                  <a:moveTo>
                    <a:pt x="45720" y="2865120"/>
                  </a:moveTo>
                  <a:lnTo>
                    <a:pt x="7658100" y="286512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74687" y="2562382"/>
              <a:ext cx="8002968" cy="25384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80491" y="3148965"/>
            <a:ext cx="196215" cy="2358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97155"/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97155"/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97155"/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0491" y="2790825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0491" y="2432126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5976" y="5452174"/>
            <a:ext cx="7595870" cy="8026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29-05-2020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30-07-2020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30-10-2020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26-02-2021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31-05-2021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30-07-2021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28-10-2021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6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29-04-2022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31-05-2022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29-07-2022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400"/>
              </a:lnSpc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400"/>
              </a:lnSpc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24-10-2022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72119" y="2531211"/>
            <a:ext cx="597535" cy="63500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37795">
              <a:spcBef>
                <a:spcPts val="820"/>
              </a:spcBef>
            </a:pP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18,57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720"/>
              </a:spcBef>
            </a:pPr>
            <a:r>
              <a:rPr sz="1400" b="1" dirty="0">
                <a:solidFill>
                  <a:srgbClr val="A30000"/>
                </a:solidFill>
                <a:latin typeface="Arial"/>
                <a:cs typeface="Arial"/>
              </a:rPr>
              <a:t>18,12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54404" y="2551277"/>
            <a:ext cx="708660" cy="55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95"/>
              </a:spcBef>
            </a:pP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L/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olar  TL/Euro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870182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830326"/>
            <a:ext cx="6776084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TCMB Piyasa Katılımcıları </a:t>
            </a:r>
            <a:r>
              <a:rPr sz="3200" dirty="0"/>
              <a:t>Anketi:  Seçilmiş</a:t>
            </a:r>
            <a:r>
              <a:rPr sz="3200" spc="-50" dirty="0"/>
              <a:t> </a:t>
            </a:r>
            <a:r>
              <a:rPr sz="3200" spc="-5" dirty="0"/>
              <a:t>Göstergeler*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977941"/>
            <a:ext cx="5149215" cy="398145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355600" indent="-342900">
              <a:spcBef>
                <a:spcPts val="76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Enflasyon</a:t>
            </a:r>
            <a:r>
              <a:rPr sz="2000"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beklentileri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5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Cari yıl sonu yıllık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TÜFE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12 ay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sonrasının yıllık TÜFE</a:t>
            </a:r>
            <a:r>
              <a:rPr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24 ay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sonrasının yıllık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TÜFE</a:t>
            </a:r>
            <a:r>
              <a:rPr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Döviz kuru beklentileri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Cari ay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sonu ABD dolar kuru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Cari yıl sonu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ABD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dolar kuru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12 ay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sonrasının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ABD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dolar kuru</a:t>
            </a:r>
            <a:r>
              <a:rPr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Büyüme</a:t>
            </a:r>
            <a:r>
              <a:rPr sz="2000"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beklentileri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Cari yılın yıllık GSYİH büyüme</a:t>
            </a:r>
            <a:r>
              <a:rPr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Gelecek 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yılın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yıllık GSYİH büyüme</a:t>
            </a:r>
            <a:r>
              <a:rPr spc="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6398158"/>
            <a:ext cx="8552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*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TCMB Piyasa Katılımcıları </a:t>
            </a:r>
            <a:r>
              <a:rPr sz="1200" spc="-5" dirty="0" err="1">
                <a:solidFill>
                  <a:prstClr val="black"/>
                </a:solidFill>
                <a:latin typeface="Tahoma"/>
                <a:cs typeface="Tahoma"/>
              </a:rPr>
              <a:t>Anketi’nin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lang="tr-TR" sz="1200" dirty="0" smtClean="0">
                <a:solidFill>
                  <a:prstClr val="black"/>
                </a:solidFill>
                <a:latin typeface="Tahoma"/>
                <a:cs typeface="Tahoma"/>
              </a:rPr>
              <a:t>14</a:t>
            </a:r>
            <a:r>
              <a:rPr sz="120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lang="tr-TR" sz="1200" spc="-25" dirty="0" smtClean="0">
                <a:solidFill>
                  <a:prstClr val="black"/>
                </a:solidFill>
                <a:latin typeface="Tahoma"/>
                <a:cs typeface="Tahoma"/>
              </a:rPr>
              <a:t>Ekim  </a:t>
            </a:r>
            <a:r>
              <a:rPr sz="1200" dirty="0" smtClean="0">
                <a:solidFill>
                  <a:prstClr val="black"/>
                </a:solidFill>
                <a:latin typeface="Tahoma"/>
                <a:cs typeface="Tahoma"/>
              </a:rPr>
              <a:t>2022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tarihinde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yayımlanmıştır.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İlgili tarihten sonraki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gelişmeler  </a:t>
            </a:r>
            <a:r>
              <a:rPr sz="1200" spc="-5" dirty="0" err="1">
                <a:solidFill>
                  <a:prstClr val="black"/>
                </a:solidFill>
                <a:latin typeface="Tahoma"/>
                <a:cs typeface="Tahoma"/>
              </a:rPr>
              <a:t>beklentilere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5" dirty="0" err="1" smtClean="0">
                <a:solidFill>
                  <a:prstClr val="black"/>
                </a:solidFill>
                <a:latin typeface="Tahoma"/>
                <a:cs typeface="Tahoma"/>
              </a:rPr>
              <a:t>yansımamaktadır</a:t>
            </a:r>
            <a:r>
              <a:rPr sz="1200" spc="-15" dirty="0" smtClean="0">
                <a:solidFill>
                  <a:prstClr val="black"/>
                </a:solidFill>
                <a:latin typeface="Tahoma"/>
                <a:cs typeface="Tahoma"/>
              </a:rPr>
              <a:t>.</a:t>
            </a:r>
            <a:r>
              <a:rPr lang="tr-TR" sz="1200" spc="-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endParaRPr sz="12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5809" y="147573"/>
            <a:ext cx="6565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 err="1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srgbClr val="CADDEB"/>
                </a:solidFill>
                <a:latin typeface="Tahoma"/>
                <a:cs typeface="Tahoma"/>
              </a:rPr>
              <a:t>5</a:t>
            </a:r>
            <a:r>
              <a:rPr lang="tr-TR" sz="1400" dirty="0">
                <a:solidFill>
                  <a:srgbClr val="CADDEB"/>
                </a:solidFill>
                <a:latin typeface="Tahoma"/>
                <a:cs typeface="Tahoma"/>
              </a:rPr>
              <a:t>5</a:t>
            </a:r>
            <a:endParaRPr sz="1400"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066392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916" y="987044"/>
            <a:ext cx="75774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Ekim ayında enflasyon beklentilerindeki </a:t>
            </a:r>
            <a:r>
              <a:rPr sz="1800" b="1" spc="-10" dirty="0">
                <a:latin typeface="Tahoma"/>
                <a:cs typeface="Tahoma"/>
              </a:rPr>
              <a:t>değişim</a:t>
            </a:r>
            <a:r>
              <a:rPr sz="1800" b="1" spc="5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sınırlıdır.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/>
              <a:t>Katılımcıların </a:t>
            </a:r>
            <a:r>
              <a:rPr sz="1800" dirty="0"/>
              <a:t>2022 </a:t>
            </a:r>
            <a:r>
              <a:rPr sz="1800" spc="-5" dirty="0"/>
              <a:t>yıl sonu tüketici enflasyonu (TÜFE) beklentisi</a:t>
            </a:r>
            <a:r>
              <a:rPr sz="1800" spc="130" dirty="0"/>
              <a:t> </a:t>
            </a:r>
            <a:r>
              <a:rPr sz="1800" spc="-5" dirty="0"/>
              <a:t>%67,8’dir.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4572" y="1872995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72029" y="1907286"/>
            <a:ext cx="46043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Yıllık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TÜFE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beklentileri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(%) Ocak 2021 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Eylül</a:t>
            </a:r>
            <a:r>
              <a:rPr sz="1600" spc="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6321044"/>
            <a:ext cx="4454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 Piyasa Katılımcıları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Anketi,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görselleştirmeleri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25589" y="2523553"/>
            <a:ext cx="7800340" cy="3070225"/>
            <a:chOff x="525589" y="2523553"/>
            <a:chExt cx="7800340" cy="3070225"/>
          </a:xfrm>
        </p:grpSpPr>
        <p:sp>
          <p:nvSpPr>
            <p:cNvPr id="7" name="object 7"/>
            <p:cNvSpPr/>
            <p:nvPr/>
          </p:nvSpPr>
          <p:spPr>
            <a:xfrm>
              <a:off x="530351" y="2528316"/>
              <a:ext cx="7775575" cy="3060700"/>
            </a:xfrm>
            <a:custGeom>
              <a:avLst/>
              <a:gdLst/>
              <a:ahLst/>
              <a:cxnLst/>
              <a:rect l="l" t="t" r="r" b="b"/>
              <a:pathLst>
                <a:path w="7775575" h="3060700">
                  <a:moveTo>
                    <a:pt x="50292" y="3060192"/>
                  </a:moveTo>
                  <a:lnTo>
                    <a:pt x="50292" y="0"/>
                  </a:lnTo>
                </a:path>
                <a:path w="7775575" h="3060700">
                  <a:moveTo>
                    <a:pt x="0" y="3060192"/>
                  </a:moveTo>
                  <a:lnTo>
                    <a:pt x="50292" y="3060192"/>
                  </a:lnTo>
                </a:path>
                <a:path w="7775575" h="3060700">
                  <a:moveTo>
                    <a:pt x="0" y="2840736"/>
                  </a:moveTo>
                  <a:lnTo>
                    <a:pt x="50292" y="2840736"/>
                  </a:lnTo>
                </a:path>
                <a:path w="7775575" h="3060700">
                  <a:moveTo>
                    <a:pt x="0" y="2622804"/>
                  </a:moveTo>
                  <a:lnTo>
                    <a:pt x="50292" y="2622804"/>
                  </a:lnTo>
                </a:path>
                <a:path w="7775575" h="3060700">
                  <a:moveTo>
                    <a:pt x="0" y="2404872"/>
                  </a:moveTo>
                  <a:lnTo>
                    <a:pt x="50292" y="2404872"/>
                  </a:lnTo>
                </a:path>
                <a:path w="7775575" h="3060700">
                  <a:moveTo>
                    <a:pt x="0" y="2185416"/>
                  </a:moveTo>
                  <a:lnTo>
                    <a:pt x="50292" y="2185416"/>
                  </a:lnTo>
                </a:path>
                <a:path w="7775575" h="3060700">
                  <a:moveTo>
                    <a:pt x="0" y="1967484"/>
                  </a:moveTo>
                  <a:lnTo>
                    <a:pt x="50292" y="1967484"/>
                  </a:lnTo>
                </a:path>
                <a:path w="7775575" h="3060700">
                  <a:moveTo>
                    <a:pt x="0" y="1748028"/>
                  </a:moveTo>
                  <a:lnTo>
                    <a:pt x="50292" y="1748028"/>
                  </a:lnTo>
                </a:path>
                <a:path w="7775575" h="3060700">
                  <a:moveTo>
                    <a:pt x="0" y="1530096"/>
                  </a:moveTo>
                  <a:lnTo>
                    <a:pt x="50292" y="1530096"/>
                  </a:lnTo>
                </a:path>
                <a:path w="7775575" h="3060700">
                  <a:moveTo>
                    <a:pt x="0" y="1312164"/>
                  </a:moveTo>
                  <a:lnTo>
                    <a:pt x="50292" y="1312164"/>
                  </a:lnTo>
                </a:path>
                <a:path w="7775575" h="3060700">
                  <a:moveTo>
                    <a:pt x="0" y="1092708"/>
                  </a:moveTo>
                  <a:lnTo>
                    <a:pt x="50292" y="1092708"/>
                  </a:lnTo>
                </a:path>
                <a:path w="7775575" h="3060700">
                  <a:moveTo>
                    <a:pt x="0" y="874776"/>
                  </a:moveTo>
                  <a:lnTo>
                    <a:pt x="50292" y="874776"/>
                  </a:lnTo>
                </a:path>
                <a:path w="7775575" h="3060700">
                  <a:moveTo>
                    <a:pt x="0" y="656844"/>
                  </a:moveTo>
                  <a:lnTo>
                    <a:pt x="50292" y="656844"/>
                  </a:lnTo>
                </a:path>
                <a:path w="7775575" h="3060700">
                  <a:moveTo>
                    <a:pt x="0" y="437388"/>
                  </a:moveTo>
                  <a:lnTo>
                    <a:pt x="50292" y="437388"/>
                  </a:lnTo>
                </a:path>
                <a:path w="7775575" h="3060700">
                  <a:moveTo>
                    <a:pt x="0" y="219456"/>
                  </a:moveTo>
                  <a:lnTo>
                    <a:pt x="50292" y="219456"/>
                  </a:lnTo>
                </a:path>
                <a:path w="7775575" h="3060700">
                  <a:moveTo>
                    <a:pt x="0" y="0"/>
                  </a:moveTo>
                  <a:lnTo>
                    <a:pt x="50292" y="0"/>
                  </a:lnTo>
                </a:path>
                <a:path w="7775575" h="3060700">
                  <a:moveTo>
                    <a:pt x="50292" y="3060192"/>
                  </a:moveTo>
                  <a:lnTo>
                    <a:pt x="7775448" y="306019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81405" y="4764786"/>
              <a:ext cx="4046220" cy="554990"/>
            </a:xfrm>
            <a:custGeom>
              <a:avLst/>
              <a:gdLst/>
              <a:ahLst/>
              <a:cxnLst/>
              <a:rect l="l" t="t" r="r" b="b"/>
              <a:pathLst>
                <a:path w="4046220" h="554989">
                  <a:moveTo>
                    <a:pt x="0" y="554735"/>
                  </a:moveTo>
                  <a:lnTo>
                    <a:pt x="367284" y="551688"/>
                  </a:lnTo>
                  <a:lnTo>
                    <a:pt x="734568" y="537972"/>
                  </a:lnTo>
                  <a:lnTo>
                    <a:pt x="1103376" y="467867"/>
                  </a:lnTo>
                  <a:lnTo>
                    <a:pt x="1470660" y="438912"/>
                  </a:lnTo>
                  <a:lnTo>
                    <a:pt x="1839468" y="409956"/>
                  </a:lnTo>
                  <a:lnTo>
                    <a:pt x="2206752" y="358139"/>
                  </a:lnTo>
                  <a:lnTo>
                    <a:pt x="2574036" y="329183"/>
                  </a:lnTo>
                  <a:lnTo>
                    <a:pt x="2942844" y="310895"/>
                  </a:lnTo>
                  <a:lnTo>
                    <a:pt x="3310128" y="271271"/>
                  </a:lnTo>
                  <a:lnTo>
                    <a:pt x="3677411" y="198119"/>
                  </a:lnTo>
                  <a:lnTo>
                    <a:pt x="4046220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81405" y="3970782"/>
              <a:ext cx="7725409" cy="1382395"/>
            </a:xfrm>
            <a:custGeom>
              <a:avLst/>
              <a:gdLst/>
              <a:ahLst/>
              <a:cxnLst/>
              <a:rect l="l" t="t" r="r" b="b"/>
              <a:pathLst>
                <a:path w="7725409" h="1382395">
                  <a:moveTo>
                    <a:pt x="0" y="1376172"/>
                  </a:moveTo>
                  <a:lnTo>
                    <a:pt x="367284" y="1382268"/>
                  </a:lnTo>
                  <a:lnTo>
                    <a:pt x="734568" y="1377696"/>
                  </a:lnTo>
                  <a:lnTo>
                    <a:pt x="1103376" y="1344168"/>
                  </a:lnTo>
                  <a:lnTo>
                    <a:pt x="1470660" y="1319784"/>
                  </a:lnTo>
                  <a:lnTo>
                    <a:pt x="1839468" y="1306068"/>
                  </a:lnTo>
                  <a:lnTo>
                    <a:pt x="2206752" y="1284732"/>
                  </a:lnTo>
                  <a:lnTo>
                    <a:pt x="2574036" y="1290828"/>
                  </a:lnTo>
                  <a:lnTo>
                    <a:pt x="2942844" y="1269492"/>
                  </a:lnTo>
                  <a:lnTo>
                    <a:pt x="3310128" y="1228344"/>
                  </a:lnTo>
                  <a:lnTo>
                    <a:pt x="3677411" y="1153668"/>
                  </a:lnTo>
                  <a:lnTo>
                    <a:pt x="4046220" y="900684"/>
                  </a:lnTo>
                  <a:lnTo>
                    <a:pt x="4413504" y="726948"/>
                  </a:lnTo>
                  <a:lnTo>
                    <a:pt x="4782311" y="751332"/>
                  </a:lnTo>
                  <a:lnTo>
                    <a:pt x="5149596" y="681228"/>
                  </a:lnTo>
                  <a:lnTo>
                    <a:pt x="5516880" y="594360"/>
                  </a:lnTo>
                  <a:lnTo>
                    <a:pt x="5885688" y="381000"/>
                  </a:lnTo>
                  <a:lnTo>
                    <a:pt x="6252972" y="178308"/>
                  </a:lnTo>
                  <a:lnTo>
                    <a:pt x="6620256" y="77724"/>
                  </a:lnTo>
                  <a:lnTo>
                    <a:pt x="6989064" y="0"/>
                  </a:lnTo>
                  <a:lnTo>
                    <a:pt x="7356348" y="230124"/>
                  </a:lnTo>
                  <a:lnTo>
                    <a:pt x="7725156" y="204216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81405" y="4741926"/>
              <a:ext cx="7725409" cy="670560"/>
            </a:xfrm>
            <a:custGeom>
              <a:avLst/>
              <a:gdLst/>
              <a:ahLst/>
              <a:cxnLst/>
              <a:rect l="l" t="t" r="r" b="b"/>
              <a:pathLst>
                <a:path w="7725409" h="670560">
                  <a:moveTo>
                    <a:pt x="0" y="664464"/>
                  </a:moveTo>
                  <a:lnTo>
                    <a:pt x="367284" y="670560"/>
                  </a:lnTo>
                  <a:lnTo>
                    <a:pt x="734568" y="662940"/>
                  </a:lnTo>
                  <a:lnTo>
                    <a:pt x="1103376" y="647700"/>
                  </a:lnTo>
                  <a:lnTo>
                    <a:pt x="1470660" y="627888"/>
                  </a:lnTo>
                  <a:lnTo>
                    <a:pt x="1839468" y="620268"/>
                  </a:lnTo>
                  <a:lnTo>
                    <a:pt x="2206752" y="608076"/>
                  </a:lnTo>
                  <a:lnTo>
                    <a:pt x="2574036" y="605028"/>
                  </a:lnTo>
                  <a:lnTo>
                    <a:pt x="2942844" y="595884"/>
                  </a:lnTo>
                  <a:lnTo>
                    <a:pt x="3310128" y="571500"/>
                  </a:lnTo>
                  <a:lnTo>
                    <a:pt x="3677411" y="550164"/>
                  </a:lnTo>
                  <a:lnTo>
                    <a:pt x="4046220" y="434340"/>
                  </a:lnTo>
                  <a:lnTo>
                    <a:pt x="4413504" y="385572"/>
                  </a:lnTo>
                  <a:lnTo>
                    <a:pt x="4782311" y="390144"/>
                  </a:lnTo>
                  <a:lnTo>
                    <a:pt x="5149596" y="320040"/>
                  </a:lnTo>
                  <a:lnTo>
                    <a:pt x="5516880" y="292607"/>
                  </a:lnTo>
                  <a:lnTo>
                    <a:pt x="5885688" y="210312"/>
                  </a:lnTo>
                  <a:lnTo>
                    <a:pt x="6252972" y="102107"/>
                  </a:lnTo>
                  <a:lnTo>
                    <a:pt x="6620256" y="4572"/>
                  </a:lnTo>
                  <a:lnTo>
                    <a:pt x="6989064" y="0"/>
                  </a:lnTo>
                  <a:lnTo>
                    <a:pt x="7356348" y="163068"/>
                  </a:lnTo>
                  <a:lnTo>
                    <a:pt x="7725156" y="138684"/>
                  </a:lnTo>
                </a:path>
              </a:pathLst>
            </a:custGeom>
            <a:ln w="38099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994910" y="2721102"/>
              <a:ext cx="3312160" cy="1784985"/>
            </a:xfrm>
            <a:custGeom>
              <a:avLst/>
              <a:gdLst/>
              <a:ahLst/>
              <a:cxnLst/>
              <a:rect l="l" t="t" r="r" b="b"/>
              <a:pathLst>
                <a:path w="3312159" h="1784985">
                  <a:moveTo>
                    <a:pt x="0" y="1784604"/>
                  </a:moveTo>
                  <a:lnTo>
                    <a:pt x="368807" y="1597152"/>
                  </a:lnTo>
                  <a:lnTo>
                    <a:pt x="736091" y="1316736"/>
                  </a:lnTo>
                  <a:lnTo>
                    <a:pt x="1103376" y="1056132"/>
                  </a:lnTo>
                  <a:lnTo>
                    <a:pt x="1472184" y="554736"/>
                  </a:lnTo>
                  <a:lnTo>
                    <a:pt x="1839467" y="262127"/>
                  </a:lnTo>
                  <a:lnTo>
                    <a:pt x="2206751" y="28956"/>
                  </a:lnTo>
                  <a:lnTo>
                    <a:pt x="2575560" y="0"/>
                  </a:lnTo>
                  <a:lnTo>
                    <a:pt x="2942843" y="124968"/>
                  </a:lnTo>
                  <a:lnTo>
                    <a:pt x="3311651" y="123444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59181" y="2381498"/>
            <a:ext cx="193040" cy="330390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spcBef>
                <a:spcPts val="3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2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26094" y="3923538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37,3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16532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67017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6124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19908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4627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51049" y="5628233"/>
            <a:ext cx="210185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11251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58487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83181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26094" y="4630039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C000"/>
                </a:solidFill>
                <a:latin typeface="Tahoma"/>
                <a:cs typeface="Tahoma"/>
              </a:rPr>
              <a:t>21,2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79805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947978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86557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55111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23284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91711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126094" y="2592704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67,8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626914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95087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362117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30290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8844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833666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202220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660654" y="2560320"/>
            <a:ext cx="3989070" cy="3043555"/>
            <a:chOff x="660654" y="2560320"/>
            <a:chExt cx="3989070" cy="3043555"/>
          </a:xfrm>
        </p:grpSpPr>
        <p:sp>
          <p:nvSpPr>
            <p:cNvPr id="39" name="object 39"/>
            <p:cNvSpPr/>
            <p:nvPr/>
          </p:nvSpPr>
          <p:spPr>
            <a:xfrm>
              <a:off x="660654" y="267385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660654" y="2907030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660654" y="3140202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4621530" y="2573274"/>
              <a:ext cx="15240" cy="3018155"/>
            </a:xfrm>
            <a:custGeom>
              <a:avLst/>
              <a:gdLst/>
              <a:ahLst/>
              <a:cxnLst/>
              <a:rect l="l" t="t" r="r" b="b"/>
              <a:pathLst>
                <a:path w="15239" h="3018154">
                  <a:moveTo>
                    <a:pt x="15240" y="0"/>
                  </a:moveTo>
                  <a:lnTo>
                    <a:pt x="0" y="3017621"/>
                  </a:lnTo>
                </a:path>
              </a:pathLst>
            </a:custGeom>
            <a:ln w="2590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93775" y="2525394"/>
            <a:ext cx="946150" cy="725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499"/>
              </a:lnSpc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Yıl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Sonu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12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200" spc="-7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Sonrası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24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200" spc="-7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Sonrası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005268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439" y="846582"/>
            <a:ext cx="80041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ahoma"/>
                <a:cs typeface="Tahoma"/>
              </a:rPr>
              <a:t>Anket </a:t>
            </a:r>
            <a:r>
              <a:rPr sz="1800" b="1" spc="-5" dirty="0">
                <a:latin typeface="Tahoma"/>
                <a:cs typeface="Tahoma"/>
              </a:rPr>
              <a:t>katılımcıları </a:t>
            </a:r>
            <a:r>
              <a:rPr sz="1800" b="1" dirty="0">
                <a:latin typeface="Tahoma"/>
                <a:cs typeface="Tahoma"/>
              </a:rPr>
              <a:t>döviz </a:t>
            </a:r>
            <a:r>
              <a:rPr sz="1800" b="1" spc="-5" dirty="0">
                <a:latin typeface="Tahoma"/>
                <a:cs typeface="Tahoma"/>
              </a:rPr>
              <a:t>kurunun (ABD doları/TL) yıl sonunda </a:t>
            </a:r>
            <a:r>
              <a:rPr sz="1800" b="1" dirty="0">
                <a:latin typeface="Tahoma"/>
                <a:cs typeface="Tahoma"/>
              </a:rPr>
              <a:t>19,8 </a:t>
            </a:r>
            <a:r>
              <a:rPr sz="1800" b="1" spc="-5" dirty="0">
                <a:latin typeface="Tahoma"/>
                <a:cs typeface="Tahoma"/>
              </a:rPr>
              <a:t>TL  olmasını</a:t>
            </a:r>
            <a:r>
              <a:rPr sz="1800" b="1" spc="-3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beklemektedir.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dirty="0"/>
              <a:t>12 ay </a:t>
            </a:r>
            <a:r>
              <a:rPr sz="1800" spc="-5" dirty="0"/>
              <a:t>sonrası döviz kuru beklentisi </a:t>
            </a:r>
            <a:r>
              <a:rPr sz="1800" dirty="0"/>
              <a:t>ise </a:t>
            </a:r>
            <a:r>
              <a:rPr sz="1800" spc="-5" dirty="0"/>
              <a:t>23,6 TL olarak</a:t>
            </a:r>
            <a:r>
              <a:rPr sz="1800" spc="105" dirty="0"/>
              <a:t> </a:t>
            </a:r>
            <a:r>
              <a:rPr sz="1800" spc="-5" dirty="0"/>
              <a:t>gerçekleşmiştir.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4572" y="1831848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9711" y="1864867"/>
            <a:ext cx="56305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Döviz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kuru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beklentileri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(ABD doları/TL) Ocak 2021 -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Ekim</a:t>
            </a:r>
            <a:r>
              <a:rPr sz="1600" spc="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6438391"/>
            <a:ext cx="4454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 Piyasa Katılımcıları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Anketi,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görselleştirmeleri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96633" y="2461069"/>
            <a:ext cx="7829550" cy="2957195"/>
            <a:chOff x="496633" y="2461069"/>
            <a:chExt cx="7829550" cy="2957195"/>
          </a:xfrm>
        </p:grpSpPr>
        <p:sp>
          <p:nvSpPr>
            <p:cNvPr id="7" name="object 7"/>
            <p:cNvSpPr/>
            <p:nvPr/>
          </p:nvSpPr>
          <p:spPr>
            <a:xfrm>
              <a:off x="501395" y="2465832"/>
              <a:ext cx="7804784" cy="2947670"/>
            </a:xfrm>
            <a:custGeom>
              <a:avLst/>
              <a:gdLst/>
              <a:ahLst/>
              <a:cxnLst/>
              <a:rect l="l" t="t" r="r" b="b"/>
              <a:pathLst>
                <a:path w="7804784" h="2947670">
                  <a:moveTo>
                    <a:pt x="51816" y="2947416"/>
                  </a:moveTo>
                  <a:lnTo>
                    <a:pt x="51816" y="0"/>
                  </a:lnTo>
                </a:path>
                <a:path w="7804784" h="2947670">
                  <a:moveTo>
                    <a:pt x="0" y="2947416"/>
                  </a:moveTo>
                  <a:lnTo>
                    <a:pt x="51816" y="2947416"/>
                  </a:lnTo>
                </a:path>
                <a:path w="7804784" h="2947670">
                  <a:moveTo>
                    <a:pt x="0" y="2619755"/>
                  </a:moveTo>
                  <a:lnTo>
                    <a:pt x="51816" y="2619755"/>
                  </a:lnTo>
                </a:path>
                <a:path w="7804784" h="2947670">
                  <a:moveTo>
                    <a:pt x="0" y="2292095"/>
                  </a:moveTo>
                  <a:lnTo>
                    <a:pt x="51816" y="2292095"/>
                  </a:lnTo>
                </a:path>
                <a:path w="7804784" h="2947670">
                  <a:moveTo>
                    <a:pt x="0" y="1964435"/>
                  </a:moveTo>
                  <a:lnTo>
                    <a:pt x="51816" y="1964435"/>
                  </a:lnTo>
                </a:path>
                <a:path w="7804784" h="2947670">
                  <a:moveTo>
                    <a:pt x="0" y="1636775"/>
                  </a:moveTo>
                  <a:lnTo>
                    <a:pt x="51816" y="1636775"/>
                  </a:lnTo>
                </a:path>
                <a:path w="7804784" h="2947670">
                  <a:moveTo>
                    <a:pt x="0" y="1309115"/>
                  </a:moveTo>
                  <a:lnTo>
                    <a:pt x="51816" y="1309115"/>
                  </a:lnTo>
                </a:path>
                <a:path w="7804784" h="2947670">
                  <a:moveTo>
                    <a:pt x="0" y="982979"/>
                  </a:moveTo>
                  <a:lnTo>
                    <a:pt x="51816" y="982979"/>
                  </a:lnTo>
                </a:path>
                <a:path w="7804784" h="2947670">
                  <a:moveTo>
                    <a:pt x="0" y="655319"/>
                  </a:moveTo>
                  <a:lnTo>
                    <a:pt x="51816" y="655319"/>
                  </a:lnTo>
                </a:path>
                <a:path w="7804784" h="2947670">
                  <a:moveTo>
                    <a:pt x="0" y="327659"/>
                  </a:moveTo>
                  <a:lnTo>
                    <a:pt x="51816" y="327659"/>
                  </a:lnTo>
                </a:path>
                <a:path w="7804784" h="2947670">
                  <a:moveTo>
                    <a:pt x="0" y="0"/>
                  </a:moveTo>
                  <a:lnTo>
                    <a:pt x="51816" y="0"/>
                  </a:lnTo>
                </a:path>
                <a:path w="7804784" h="2947670">
                  <a:moveTo>
                    <a:pt x="51816" y="2947416"/>
                  </a:moveTo>
                  <a:lnTo>
                    <a:pt x="7804404" y="294741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52449" y="3321558"/>
              <a:ext cx="7754620" cy="1911350"/>
            </a:xfrm>
            <a:custGeom>
              <a:avLst/>
              <a:gdLst/>
              <a:ahLst/>
              <a:cxnLst/>
              <a:rect l="l" t="t" r="r" b="b"/>
              <a:pathLst>
                <a:path w="7754620" h="1911350">
                  <a:moveTo>
                    <a:pt x="0" y="1857755"/>
                  </a:moveTo>
                  <a:lnTo>
                    <a:pt x="368808" y="1911095"/>
                  </a:lnTo>
                  <a:lnTo>
                    <a:pt x="739140" y="1842515"/>
                  </a:lnTo>
                  <a:lnTo>
                    <a:pt x="1107948" y="1731264"/>
                  </a:lnTo>
                  <a:lnTo>
                    <a:pt x="1476756" y="1712975"/>
                  </a:lnTo>
                  <a:lnTo>
                    <a:pt x="1845564" y="1665731"/>
                  </a:lnTo>
                  <a:lnTo>
                    <a:pt x="2215896" y="1650491"/>
                  </a:lnTo>
                  <a:lnTo>
                    <a:pt x="2584704" y="1684019"/>
                  </a:lnTo>
                  <a:lnTo>
                    <a:pt x="2953512" y="1684019"/>
                  </a:lnTo>
                  <a:lnTo>
                    <a:pt x="3322320" y="1594103"/>
                  </a:lnTo>
                  <a:lnTo>
                    <a:pt x="3692652" y="1469135"/>
                  </a:lnTo>
                  <a:lnTo>
                    <a:pt x="4061460" y="818387"/>
                  </a:lnTo>
                  <a:lnTo>
                    <a:pt x="4430268" y="804671"/>
                  </a:lnTo>
                  <a:lnTo>
                    <a:pt x="4799076" y="827531"/>
                  </a:lnTo>
                  <a:lnTo>
                    <a:pt x="5169408" y="662939"/>
                  </a:lnTo>
                  <a:lnTo>
                    <a:pt x="5538216" y="644651"/>
                  </a:lnTo>
                  <a:lnTo>
                    <a:pt x="5907024" y="467867"/>
                  </a:lnTo>
                  <a:lnTo>
                    <a:pt x="6275832" y="231647"/>
                  </a:lnTo>
                  <a:lnTo>
                    <a:pt x="6646164" y="228600"/>
                  </a:lnTo>
                  <a:lnTo>
                    <a:pt x="7014972" y="126491"/>
                  </a:lnTo>
                  <a:lnTo>
                    <a:pt x="7383780" y="65531"/>
                  </a:lnTo>
                  <a:lnTo>
                    <a:pt x="7754111" y="0"/>
                  </a:lnTo>
                </a:path>
              </a:pathLst>
            </a:custGeom>
            <a:ln w="38099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52449" y="4139946"/>
              <a:ext cx="4061460" cy="981710"/>
            </a:xfrm>
            <a:custGeom>
              <a:avLst/>
              <a:gdLst/>
              <a:ahLst/>
              <a:cxnLst/>
              <a:rect l="l" t="t" r="r" b="b"/>
              <a:pathLst>
                <a:path w="4061460" h="981710">
                  <a:moveTo>
                    <a:pt x="0" y="931163"/>
                  </a:moveTo>
                  <a:lnTo>
                    <a:pt x="368808" y="981455"/>
                  </a:lnTo>
                  <a:lnTo>
                    <a:pt x="739140" y="955547"/>
                  </a:lnTo>
                  <a:lnTo>
                    <a:pt x="1107948" y="851915"/>
                  </a:lnTo>
                  <a:lnTo>
                    <a:pt x="1476756" y="829055"/>
                  </a:lnTo>
                  <a:lnTo>
                    <a:pt x="1845564" y="790955"/>
                  </a:lnTo>
                  <a:lnTo>
                    <a:pt x="2215896" y="783335"/>
                  </a:lnTo>
                  <a:lnTo>
                    <a:pt x="2584704" y="790955"/>
                  </a:lnTo>
                  <a:lnTo>
                    <a:pt x="2953512" y="795527"/>
                  </a:lnTo>
                  <a:lnTo>
                    <a:pt x="3322320" y="746759"/>
                  </a:lnTo>
                  <a:lnTo>
                    <a:pt x="3692652" y="621791"/>
                  </a:lnTo>
                  <a:lnTo>
                    <a:pt x="4061460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2449" y="2529078"/>
              <a:ext cx="7754620" cy="2566670"/>
            </a:xfrm>
            <a:custGeom>
              <a:avLst/>
              <a:gdLst/>
              <a:ahLst/>
              <a:cxnLst/>
              <a:rect l="l" t="t" r="r" b="b"/>
              <a:pathLst>
                <a:path w="7754620" h="2566670">
                  <a:moveTo>
                    <a:pt x="0" y="2529840"/>
                  </a:moveTo>
                  <a:lnTo>
                    <a:pt x="368808" y="2566416"/>
                  </a:lnTo>
                  <a:lnTo>
                    <a:pt x="739140" y="2523744"/>
                  </a:lnTo>
                  <a:lnTo>
                    <a:pt x="1107948" y="2429256"/>
                  </a:lnTo>
                  <a:lnTo>
                    <a:pt x="1476756" y="2400300"/>
                  </a:lnTo>
                  <a:lnTo>
                    <a:pt x="1845564" y="2354580"/>
                  </a:lnTo>
                  <a:lnTo>
                    <a:pt x="2215896" y="2337816"/>
                  </a:lnTo>
                  <a:lnTo>
                    <a:pt x="2584704" y="2333244"/>
                  </a:lnTo>
                  <a:lnTo>
                    <a:pt x="2953512" y="2301240"/>
                  </a:lnTo>
                  <a:lnTo>
                    <a:pt x="3322320" y="2228088"/>
                  </a:lnTo>
                  <a:lnTo>
                    <a:pt x="3692652" y="2077212"/>
                  </a:lnTo>
                  <a:lnTo>
                    <a:pt x="4061460" y="1318260"/>
                  </a:lnTo>
                  <a:lnTo>
                    <a:pt x="4430268" y="1107948"/>
                  </a:lnTo>
                  <a:lnTo>
                    <a:pt x="4799076" y="1144524"/>
                  </a:lnTo>
                  <a:lnTo>
                    <a:pt x="5169408" y="1013460"/>
                  </a:lnTo>
                  <a:lnTo>
                    <a:pt x="5538216" y="944880"/>
                  </a:lnTo>
                  <a:lnTo>
                    <a:pt x="5907024" y="841248"/>
                  </a:lnTo>
                  <a:lnTo>
                    <a:pt x="6275832" y="477012"/>
                  </a:lnTo>
                  <a:lnTo>
                    <a:pt x="6646164" y="440436"/>
                  </a:lnTo>
                  <a:lnTo>
                    <a:pt x="7014972" y="259080"/>
                  </a:lnTo>
                  <a:lnTo>
                    <a:pt x="7383780" y="252984"/>
                  </a:lnTo>
                  <a:lnTo>
                    <a:pt x="7754111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982717" y="3149346"/>
              <a:ext cx="3324225" cy="620395"/>
            </a:xfrm>
            <a:custGeom>
              <a:avLst/>
              <a:gdLst/>
              <a:ahLst/>
              <a:cxnLst/>
              <a:rect l="l" t="t" r="r" b="b"/>
              <a:pathLst>
                <a:path w="3324225" h="620395">
                  <a:moveTo>
                    <a:pt x="0" y="605027"/>
                  </a:moveTo>
                  <a:lnTo>
                    <a:pt x="368808" y="620267"/>
                  </a:lnTo>
                  <a:lnTo>
                    <a:pt x="739140" y="515111"/>
                  </a:lnTo>
                  <a:lnTo>
                    <a:pt x="1107948" y="487679"/>
                  </a:lnTo>
                  <a:lnTo>
                    <a:pt x="1476756" y="368807"/>
                  </a:lnTo>
                  <a:lnTo>
                    <a:pt x="1845564" y="152400"/>
                  </a:lnTo>
                  <a:lnTo>
                    <a:pt x="2215896" y="137159"/>
                  </a:lnTo>
                  <a:lnTo>
                    <a:pt x="2584704" y="28955"/>
                  </a:lnTo>
                  <a:lnTo>
                    <a:pt x="2953512" y="51815"/>
                  </a:lnTo>
                  <a:lnTo>
                    <a:pt x="3323843" y="0"/>
                  </a:lnTo>
                </a:path>
              </a:pathLst>
            </a:custGeom>
            <a:ln w="38099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33221" y="2611374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33221" y="2844546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33221" y="307771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30530" y="2353436"/>
            <a:ext cx="193040" cy="3157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14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14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14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14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14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1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14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114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114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24229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7168" y="5453583"/>
            <a:ext cx="210185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32431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70682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94307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73871" y="3045714"/>
            <a:ext cx="36512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00"/>
              </a:lnSpc>
              <a:spcBef>
                <a:spcPts val="100"/>
              </a:spcBef>
            </a:pPr>
            <a:r>
              <a:rPr sz="1200" b="1" dirty="0">
                <a:solidFill>
                  <a:srgbClr val="A80000"/>
                </a:solidFill>
                <a:latin typeface="Tahoma"/>
                <a:cs typeface="Tahoma"/>
              </a:rPr>
              <a:t>19,8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400"/>
              </a:lnSpc>
            </a:pPr>
            <a:r>
              <a:rPr sz="1200" b="1" dirty="0">
                <a:solidFill>
                  <a:srgbClr val="FFC000"/>
                </a:solidFill>
                <a:latin typeface="Tahoma"/>
                <a:cs typeface="Tahoma"/>
              </a:rPr>
              <a:t>18</a:t>
            </a:r>
            <a:r>
              <a:rPr sz="1200" b="1" spc="-5" dirty="0">
                <a:solidFill>
                  <a:srgbClr val="FFC000"/>
                </a:solidFill>
                <a:latin typeface="Tahoma"/>
                <a:cs typeface="Tahoma"/>
              </a:rPr>
              <a:t>,</a:t>
            </a:r>
            <a:r>
              <a:rPr sz="1200" b="1" dirty="0">
                <a:solidFill>
                  <a:srgbClr val="FFC000"/>
                </a:solidFill>
                <a:latin typeface="Tahoma"/>
                <a:cs typeface="Tahoma"/>
              </a:rPr>
              <a:t>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7500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55675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25464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85978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62480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02509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40760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08628" y="5453583"/>
            <a:ext cx="210185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79011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47438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617135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987213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55767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3891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63969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73871" y="2424810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23,6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832142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202220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65428" y="2461260"/>
            <a:ext cx="944244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7699"/>
              </a:lnSpc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Cari Ay Sonu  Cari Yıl Sonu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12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200" spc="-9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Sonrası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601717" y="2382773"/>
            <a:ext cx="25400" cy="3002280"/>
          </a:xfrm>
          <a:custGeom>
            <a:avLst/>
            <a:gdLst/>
            <a:ahLst/>
            <a:cxnLst/>
            <a:rect l="l" t="t" r="r" b="b"/>
            <a:pathLst>
              <a:path w="25400" h="3002279">
                <a:moveTo>
                  <a:pt x="25400" y="0"/>
                </a:moveTo>
                <a:lnTo>
                  <a:pt x="0" y="3001899"/>
                </a:lnTo>
              </a:path>
            </a:pathLst>
          </a:custGeom>
          <a:ln w="25908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809702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007" y="899921"/>
            <a:ext cx="76098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ahoma"/>
                <a:cs typeface="Tahoma"/>
              </a:rPr>
              <a:t>2022 </a:t>
            </a:r>
            <a:r>
              <a:rPr sz="1800" b="1" spc="-5" dirty="0">
                <a:latin typeface="Tahoma"/>
                <a:cs typeface="Tahoma"/>
              </a:rPr>
              <a:t>yılı </a:t>
            </a:r>
            <a:r>
              <a:rPr sz="1800" b="1" dirty="0">
                <a:latin typeface="Tahoma"/>
                <a:cs typeface="Tahoma"/>
              </a:rPr>
              <a:t>büyüme </a:t>
            </a:r>
            <a:r>
              <a:rPr sz="1800" b="1" spc="-5" dirty="0">
                <a:latin typeface="Tahoma"/>
                <a:cs typeface="Tahoma"/>
              </a:rPr>
              <a:t>beklentisi </a:t>
            </a:r>
            <a:r>
              <a:rPr sz="1800" b="1" dirty="0">
                <a:latin typeface="Tahoma"/>
                <a:cs typeface="Tahoma"/>
              </a:rPr>
              <a:t>0,3 </a:t>
            </a:r>
            <a:r>
              <a:rPr sz="1800" b="1" spc="-5" dirty="0">
                <a:latin typeface="Tahoma"/>
                <a:cs typeface="Tahoma"/>
              </a:rPr>
              <a:t>puan </a:t>
            </a:r>
            <a:r>
              <a:rPr sz="1800" b="1" dirty="0">
                <a:latin typeface="Tahoma"/>
                <a:cs typeface="Tahoma"/>
              </a:rPr>
              <a:t>artarak %5,1’e</a:t>
            </a:r>
            <a:r>
              <a:rPr sz="1800" b="1" spc="-6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yükselmiştir.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dirty="0"/>
              <a:t>2023 </a:t>
            </a:r>
            <a:r>
              <a:rPr sz="1800" spc="-5" dirty="0"/>
              <a:t>yılı beklentisi </a:t>
            </a:r>
            <a:r>
              <a:rPr sz="1800" dirty="0"/>
              <a:t>ise </a:t>
            </a:r>
            <a:r>
              <a:rPr sz="1800" spc="-5" dirty="0"/>
              <a:t>0,3 </a:t>
            </a:r>
            <a:r>
              <a:rPr sz="1800" dirty="0"/>
              <a:t>puan azalarak </a:t>
            </a:r>
            <a:r>
              <a:rPr sz="1800" spc="-5" dirty="0"/>
              <a:t>%4,2’ye</a:t>
            </a:r>
            <a:r>
              <a:rPr sz="1800" spc="85" dirty="0"/>
              <a:t> </a:t>
            </a:r>
            <a:r>
              <a:rPr sz="1800" spc="-5" dirty="0"/>
              <a:t>gerilemiştir.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4572" y="1694688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92426" y="1727707"/>
            <a:ext cx="43637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Büyüme beklentileri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(%) Ocak 2021 -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Ekim</a:t>
            </a:r>
            <a:r>
              <a:rPr sz="1600" spc="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852" y="6635902"/>
            <a:ext cx="44583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 Piyasa Katılımcıları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Anketi,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9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görselleştirmeleri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39" y="2361438"/>
            <a:ext cx="32365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2022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Yılı GSYİH Büyüme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Beklentileri</a:t>
            </a:r>
            <a:r>
              <a:rPr sz="1400"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(%)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9516" y="2362581"/>
            <a:ext cx="32296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2023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Yılı GSYİH Büyüme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Beklentileri</a:t>
            </a:r>
            <a:r>
              <a:rPr sz="1400" spc="-7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(%)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72990" y="2564129"/>
            <a:ext cx="0" cy="3308350"/>
          </a:xfrm>
          <a:custGeom>
            <a:avLst/>
            <a:gdLst/>
            <a:ahLst/>
            <a:cxnLst/>
            <a:rect l="l" t="t" r="r" b="b"/>
            <a:pathLst>
              <a:path h="3308350">
                <a:moveTo>
                  <a:pt x="0" y="0"/>
                </a:moveTo>
                <a:lnTo>
                  <a:pt x="0" y="3307918"/>
                </a:lnTo>
              </a:path>
            </a:pathLst>
          </a:custGeom>
          <a:ln w="25908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262371" y="2753867"/>
            <a:ext cx="3368040" cy="2499360"/>
            <a:chOff x="5262371" y="2753867"/>
            <a:chExt cx="3368040" cy="2499360"/>
          </a:xfrm>
        </p:grpSpPr>
        <p:sp>
          <p:nvSpPr>
            <p:cNvPr id="10" name="object 10"/>
            <p:cNvSpPr/>
            <p:nvPr/>
          </p:nvSpPr>
          <p:spPr>
            <a:xfrm>
              <a:off x="5375148" y="3008375"/>
              <a:ext cx="2641600" cy="2240280"/>
            </a:xfrm>
            <a:custGeom>
              <a:avLst/>
              <a:gdLst/>
              <a:ahLst/>
              <a:cxnLst/>
              <a:rect l="l" t="t" r="r" b="b"/>
              <a:pathLst>
                <a:path w="2641600" h="2240279">
                  <a:moveTo>
                    <a:pt x="152400" y="134112"/>
                  </a:moveTo>
                  <a:lnTo>
                    <a:pt x="0" y="134112"/>
                  </a:lnTo>
                  <a:lnTo>
                    <a:pt x="0" y="2240280"/>
                  </a:lnTo>
                  <a:lnTo>
                    <a:pt x="152400" y="2240280"/>
                  </a:lnTo>
                  <a:lnTo>
                    <a:pt x="152400" y="134112"/>
                  </a:lnTo>
                  <a:close/>
                </a:path>
                <a:path w="2641600" h="2240279">
                  <a:moveTo>
                    <a:pt x="429768" y="143256"/>
                  </a:moveTo>
                  <a:lnTo>
                    <a:pt x="275844" y="143256"/>
                  </a:lnTo>
                  <a:lnTo>
                    <a:pt x="275844" y="2240280"/>
                  </a:lnTo>
                  <a:lnTo>
                    <a:pt x="429768" y="2240280"/>
                  </a:lnTo>
                  <a:lnTo>
                    <a:pt x="429768" y="143256"/>
                  </a:lnTo>
                  <a:close/>
                </a:path>
                <a:path w="2641600" h="2240279">
                  <a:moveTo>
                    <a:pt x="705612" y="169164"/>
                  </a:moveTo>
                  <a:lnTo>
                    <a:pt x="551688" y="169164"/>
                  </a:lnTo>
                  <a:lnTo>
                    <a:pt x="551688" y="2240280"/>
                  </a:lnTo>
                  <a:lnTo>
                    <a:pt x="705612" y="2240280"/>
                  </a:lnTo>
                  <a:lnTo>
                    <a:pt x="705612" y="169164"/>
                  </a:lnTo>
                  <a:close/>
                </a:path>
                <a:path w="2641600" h="2240279">
                  <a:moveTo>
                    <a:pt x="982980" y="248412"/>
                  </a:moveTo>
                  <a:lnTo>
                    <a:pt x="829056" y="248412"/>
                  </a:lnTo>
                  <a:lnTo>
                    <a:pt x="829056" y="2240280"/>
                  </a:lnTo>
                  <a:lnTo>
                    <a:pt x="982980" y="2240280"/>
                  </a:lnTo>
                  <a:lnTo>
                    <a:pt x="982980" y="248412"/>
                  </a:lnTo>
                  <a:close/>
                </a:path>
                <a:path w="2641600" h="2240279">
                  <a:moveTo>
                    <a:pt x="1258824" y="268224"/>
                  </a:moveTo>
                  <a:lnTo>
                    <a:pt x="1104900" y="268224"/>
                  </a:lnTo>
                  <a:lnTo>
                    <a:pt x="1104900" y="2240280"/>
                  </a:lnTo>
                  <a:lnTo>
                    <a:pt x="1258824" y="2240280"/>
                  </a:lnTo>
                  <a:lnTo>
                    <a:pt x="1258824" y="268224"/>
                  </a:lnTo>
                  <a:close/>
                </a:path>
                <a:path w="2641600" h="2240279">
                  <a:moveTo>
                    <a:pt x="1534668" y="347472"/>
                  </a:moveTo>
                  <a:lnTo>
                    <a:pt x="1380744" y="347472"/>
                  </a:lnTo>
                  <a:lnTo>
                    <a:pt x="1380744" y="2240280"/>
                  </a:lnTo>
                  <a:lnTo>
                    <a:pt x="1534668" y="2240280"/>
                  </a:lnTo>
                  <a:lnTo>
                    <a:pt x="1534668" y="347472"/>
                  </a:lnTo>
                  <a:close/>
                </a:path>
                <a:path w="2641600" h="2240279">
                  <a:moveTo>
                    <a:pt x="1812036" y="347472"/>
                  </a:moveTo>
                  <a:lnTo>
                    <a:pt x="1658112" y="347472"/>
                  </a:lnTo>
                  <a:lnTo>
                    <a:pt x="1658112" y="2240280"/>
                  </a:lnTo>
                  <a:lnTo>
                    <a:pt x="1812036" y="2240280"/>
                  </a:lnTo>
                  <a:lnTo>
                    <a:pt x="1812036" y="347472"/>
                  </a:lnTo>
                  <a:close/>
                </a:path>
                <a:path w="2641600" h="2240279">
                  <a:moveTo>
                    <a:pt x="2087880" y="347472"/>
                  </a:moveTo>
                  <a:lnTo>
                    <a:pt x="1933956" y="347472"/>
                  </a:lnTo>
                  <a:lnTo>
                    <a:pt x="1933956" y="2240280"/>
                  </a:lnTo>
                  <a:lnTo>
                    <a:pt x="2087880" y="2240280"/>
                  </a:lnTo>
                  <a:lnTo>
                    <a:pt x="2087880" y="347472"/>
                  </a:lnTo>
                  <a:close/>
                </a:path>
                <a:path w="2641600" h="2240279">
                  <a:moveTo>
                    <a:pt x="2363724" y="0"/>
                  </a:moveTo>
                  <a:lnTo>
                    <a:pt x="2209800" y="0"/>
                  </a:lnTo>
                  <a:lnTo>
                    <a:pt x="2209800" y="2240280"/>
                  </a:lnTo>
                  <a:lnTo>
                    <a:pt x="2363724" y="2240280"/>
                  </a:lnTo>
                  <a:lnTo>
                    <a:pt x="2363724" y="0"/>
                  </a:lnTo>
                  <a:close/>
                </a:path>
                <a:path w="2641600" h="2240279">
                  <a:moveTo>
                    <a:pt x="2641092" y="149352"/>
                  </a:moveTo>
                  <a:lnTo>
                    <a:pt x="2487168" y="149352"/>
                  </a:lnTo>
                  <a:lnTo>
                    <a:pt x="2487168" y="2240280"/>
                  </a:lnTo>
                  <a:lnTo>
                    <a:pt x="2641092" y="2240280"/>
                  </a:lnTo>
                  <a:lnTo>
                    <a:pt x="2641092" y="149352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262371" y="2758439"/>
              <a:ext cx="3368040" cy="2490470"/>
            </a:xfrm>
            <a:custGeom>
              <a:avLst/>
              <a:gdLst/>
              <a:ahLst/>
              <a:cxnLst/>
              <a:rect l="l" t="t" r="r" b="b"/>
              <a:pathLst>
                <a:path w="3368040" h="2490470">
                  <a:moveTo>
                    <a:pt x="50291" y="2490216"/>
                  </a:moveTo>
                  <a:lnTo>
                    <a:pt x="50291" y="0"/>
                  </a:lnTo>
                </a:path>
                <a:path w="3368040" h="2490470">
                  <a:moveTo>
                    <a:pt x="0" y="2490216"/>
                  </a:moveTo>
                  <a:lnTo>
                    <a:pt x="50291" y="2490216"/>
                  </a:lnTo>
                </a:path>
                <a:path w="3368040" h="2490470">
                  <a:moveTo>
                    <a:pt x="0" y="1991868"/>
                  </a:moveTo>
                  <a:lnTo>
                    <a:pt x="50291" y="1991868"/>
                  </a:lnTo>
                </a:path>
                <a:path w="3368040" h="2490470">
                  <a:moveTo>
                    <a:pt x="0" y="1493520"/>
                  </a:moveTo>
                  <a:lnTo>
                    <a:pt x="50291" y="1493520"/>
                  </a:lnTo>
                </a:path>
                <a:path w="3368040" h="2490470">
                  <a:moveTo>
                    <a:pt x="0" y="996696"/>
                  </a:moveTo>
                  <a:lnTo>
                    <a:pt x="50291" y="996696"/>
                  </a:lnTo>
                </a:path>
                <a:path w="3368040" h="2490470">
                  <a:moveTo>
                    <a:pt x="0" y="498348"/>
                  </a:moveTo>
                  <a:lnTo>
                    <a:pt x="50291" y="498348"/>
                  </a:lnTo>
                </a:path>
                <a:path w="3368040" h="2490470">
                  <a:moveTo>
                    <a:pt x="0" y="0"/>
                  </a:moveTo>
                  <a:lnTo>
                    <a:pt x="50291" y="0"/>
                  </a:lnTo>
                </a:path>
                <a:path w="3368040" h="2490470">
                  <a:moveTo>
                    <a:pt x="50291" y="2490216"/>
                  </a:moveTo>
                  <a:lnTo>
                    <a:pt x="3368039" y="249021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795259" y="4111751"/>
              <a:ext cx="285115" cy="182880"/>
            </a:xfrm>
            <a:custGeom>
              <a:avLst/>
              <a:gdLst/>
              <a:ahLst/>
              <a:cxnLst/>
              <a:rect l="l" t="t" r="r" b="b"/>
              <a:pathLst>
                <a:path w="285115" h="182879">
                  <a:moveTo>
                    <a:pt x="284988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284988" y="182880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075301" y="5136591"/>
            <a:ext cx="1092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75301" y="4639182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75301" y="4141089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75301" y="3643121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75301" y="3144723"/>
            <a:ext cx="1092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75301" y="2647315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45863" y="5288407"/>
            <a:ext cx="324993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05419" y="4098417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4,2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63295" y="2665476"/>
            <a:ext cx="4185285" cy="2588260"/>
            <a:chOff x="463295" y="2665476"/>
            <a:chExt cx="4185285" cy="2588260"/>
          </a:xfrm>
        </p:grpSpPr>
        <p:sp>
          <p:nvSpPr>
            <p:cNvPr id="22" name="object 22"/>
            <p:cNvSpPr/>
            <p:nvPr/>
          </p:nvSpPr>
          <p:spPr>
            <a:xfrm>
              <a:off x="556259" y="3413760"/>
              <a:ext cx="102235" cy="1835150"/>
            </a:xfrm>
            <a:custGeom>
              <a:avLst/>
              <a:gdLst/>
              <a:ahLst/>
              <a:cxnLst/>
              <a:rect l="l" t="t" r="r" b="b"/>
              <a:pathLst>
                <a:path w="102234" h="1835150">
                  <a:moveTo>
                    <a:pt x="102108" y="0"/>
                  </a:moveTo>
                  <a:lnTo>
                    <a:pt x="0" y="0"/>
                  </a:lnTo>
                  <a:lnTo>
                    <a:pt x="0" y="1834895"/>
                  </a:lnTo>
                  <a:lnTo>
                    <a:pt x="102108" y="1834895"/>
                  </a:lnTo>
                  <a:lnTo>
                    <a:pt x="102108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63295" y="2670048"/>
              <a:ext cx="52069" cy="2578735"/>
            </a:xfrm>
            <a:custGeom>
              <a:avLst/>
              <a:gdLst/>
              <a:ahLst/>
              <a:cxnLst/>
              <a:rect l="l" t="t" r="r" b="b"/>
              <a:pathLst>
                <a:path w="52070" h="2578735">
                  <a:moveTo>
                    <a:pt x="51816" y="2578608"/>
                  </a:moveTo>
                  <a:lnTo>
                    <a:pt x="51816" y="0"/>
                  </a:lnTo>
                </a:path>
                <a:path w="52070" h="2578735">
                  <a:moveTo>
                    <a:pt x="0" y="2578608"/>
                  </a:moveTo>
                  <a:lnTo>
                    <a:pt x="51816" y="2578608"/>
                  </a:lnTo>
                </a:path>
                <a:path w="52070" h="2578735">
                  <a:moveTo>
                    <a:pt x="0" y="2148840"/>
                  </a:moveTo>
                  <a:lnTo>
                    <a:pt x="51816" y="2148840"/>
                  </a:lnTo>
                </a:path>
                <a:path w="52070" h="2578735">
                  <a:moveTo>
                    <a:pt x="0" y="1719071"/>
                  </a:moveTo>
                  <a:lnTo>
                    <a:pt x="51816" y="1719071"/>
                  </a:lnTo>
                </a:path>
                <a:path w="52070" h="2578735">
                  <a:moveTo>
                    <a:pt x="0" y="1289303"/>
                  </a:moveTo>
                  <a:lnTo>
                    <a:pt x="51816" y="1289303"/>
                  </a:lnTo>
                </a:path>
                <a:path w="52070" h="2578735">
                  <a:moveTo>
                    <a:pt x="0" y="859536"/>
                  </a:moveTo>
                  <a:lnTo>
                    <a:pt x="51816" y="859536"/>
                  </a:lnTo>
                </a:path>
                <a:path w="52070" h="2578735">
                  <a:moveTo>
                    <a:pt x="0" y="429767"/>
                  </a:moveTo>
                  <a:lnTo>
                    <a:pt x="51816" y="429767"/>
                  </a:lnTo>
                </a:path>
                <a:path w="52070" h="2578735">
                  <a:moveTo>
                    <a:pt x="0" y="0"/>
                  </a:moveTo>
                  <a:lnTo>
                    <a:pt x="51816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40664" y="3057143"/>
              <a:ext cx="3817620" cy="2192020"/>
            </a:xfrm>
            <a:custGeom>
              <a:avLst/>
              <a:gdLst/>
              <a:ahLst/>
              <a:cxnLst/>
              <a:rect l="l" t="t" r="r" b="b"/>
              <a:pathLst>
                <a:path w="3817620" h="2192020">
                  <a:moveTo>
                    <a:pt x="103632" y="361188"/>
                  </a:moveTo>
                  <a:lnTo>
                    <a:pt x="0" y="361188"/>
                  </a:lnTo>
                  <a:lnTo>
                    <a:pt x="0" y="2191512"/>
                  </a:lnTo>
                  <a:lnTo>
                    <a:pt x="103632" y="2191512"/>
                  </a:lnTo>
                  <a:lnTo>
                    <a:pt x="103632" y="361188"/>
                  </a:lnTo>
                  <a:close/>
                </a:path>
                <a:path w="3817620" h="2192020">
                  <a:moveTo>
                    <a:pt x="289560" y="368808"/>
                  </a:moveTo>
                  <a:lnTo>
                    <a:pt x="185928" y="368808"/>
                  </a:lnTo>
                  <a:lnTo>
                    <a:pt x="185928" y="2191512"/>
                  </a:lnTo>
                  <a:lnTo>
                    <a:pt x="289560" y="2191512"/>
                  </a:lnTo>
                  <a:lnTo>
                    <a:pt x="289560" y="368808"/>
                  </a:lnTo>
                  <a:close/>
                </a:path>
                <a:path w="3817620" h="2192020">
                  <a:moveTo>
                    <a:pt x="475488" y="390144"/>
                  </a:moveTo>
                  <a:lnTo>
                    <a:pt x="371856" y="390144"/>
                  </a:lnTo>
                  <a:lnTo>
                    <a:pt x="371856" y="2191512"/>
                  </a:lnTo>
                  <a:lnTo>
                    <a:pt x="475488" y="2191512"/>
                  </a:lnTo>
                  <a:lnTo>
                    <a:pt x="475488" y="390144"/>
                  </a:lnTo>
                  <a:close/>
                </a:path>
                <a:path w="3817620" h="2192020">
                  <a:moveTo>
                    <a:pt x="661416" y="434340"/>
                  </a:moveTo>
                  <a:lnTo>
                    <a:pt x="557784" y="434340"/>
                  </a:lnTo>
                  <a:lnTo>
                    <a:pt x="557784" y="2191512"/>
                  </a:lnTo>
                  <a:lnTo>
                    <a:pt x="661416" y="2191512"/>
                  </a:lnTo>
                  <a:lnTo>
                    <a:pt x="661416" y="434340"/>
                  </a:lnTo>
                  <a:close/>
                </a:path>
                <a:path w="3817620" h="2192020">
                  <a:moveTo>
                    <a:pt x="845820" y="460248"/>
                  </a:moveTo>
                  <a:lnTo>
                    <a:pt x="743712" y="460248"/>
                  </a:lnTo>
                  <a:lnTo>
                    <a:pt x="743712" y="2191512"/>
                  </a:lnTo>
                  <a:lnTo>
                    <a:pt x="845820" y="2191512"/>
                  </a:lnTo>
                  <a:lnTo>
                    <a:pt x="845820" y="460248"/>
                  </a:lnTo>
                  <a:close/>
                </a:path>
                <a:path w="3817620" h="2192020">
                  <a:moveTo>
                    <a:pt x="1031748" y="481584"/>
                  </a:moveTo>
                  <a:lnTo>
                    <a:pt x="929640" y="481584"/>
                  </a:lnTo>
                  <a:lnTo>
                    <a:pt x="929640" y="2191512"/>
                  </a:lnTo>
                  <a:lnTo>
                    <a:pt x="1031748" y="2191512"/>
                  </a:lnTo>
                  <a:lnTo>
                    <a:pt x="1031748" y="481584"/>
                  </a:lnTo>
                  <a:close/>
                </a:path>
                <a:path w="3817620" h="2192020">
                  <a:moveTo>
                    <a:pt x="1217676" y="467868"/>
                  </a:moveTo>
                  <a:lnTo>
                    <a:pt x="1114044" y="467868"/>
                  </a:lnTo>
                  <a:lnTo>
                    <a:pt x="1114044" y="2191512"/>
                  </a:lnTo>
                  <a:lnTo>
                    <a:pt x="1217676" y="2191512"/>
                  </a:lnTo>
                  <a:lnTo>
                    <a:pt x="1217676" y="467868"/>
                  </a:lnTo>
                  <a:close/>
                </a:path>
                <a:path w="3817620" h="2192020">
                  <a:moveTo>
                    <a:pt x="1403604" y="387096"/>
                  </a:moveTo>
                  <a:lnTo>
                    <a:pt x="1299972" y="387096"/>
                  </a:lnTo>
                  <a:lnTo>
                    <a:pt x="1299972" y="2191512"/>
                  </a:lnTo>
                  <a:lnTo>
                    <a:pt x="1403604" y="2191512"/>
                  </a:lnTo>
                  <a:lnTo>
                    <a:pt x="1403604" y="387096"/>
                  </a:lnTo>
                  <a:close/>
                </a:path>
                <a:path w="3817620" h="2192020">
                  <a:moveTo>
                    <a:pt x="1589532" y="408432"/>
                  </a:moveTo>
                  <a:lnTo>
                    <a:pt x="1485900" y="408432"/>
                  </a:lnTo>
                  <a:lnTo>
                    <a:pt x="1485900" y="2191512"/>
                  </a:lnTo>
                  <a:lnTo>
                    <a:pt x="1589532" y="2191512"/>
                  </a:lnTo>
                  <a:lnTo>
                    <a:pt x="1589532" y="408432"/>
                  </a:lnTo>
                  <a:close/>
                </a:path>
                <a:path w="3817620" h="2192020">
                  <a:moveTo>
                    <a:pt x="1775460" y="408432"/>
                  </a:moveTo>
                  <a:lnTo>
                    <a:pt x="1671828" y="408432"/>
                  </a:lnTo>
                  <a:lnTo>
                    <a:pt x="1671828" y="2191512"/>
                  </a:lnTo>
                  <a:lnTo>
                    <a:pt x="1775460" y="2191512"/>
                  </a:lnTo>
                  <a:lnTo>
                    <a:pt x="1775460" y="408432"/>
                  </a:lnTo>
                  <a:close/>
                </a:path>
                <a:path w="3817620" h="2192020">
                  <a:moveTo>
                    <a:pt x="1959864" y="451104"/>
                  </a:moveTo>
                  <a:lnTo>
                    <a:pt x="1857756" y="451104"/>
                  </a:lnTo>
                  <a:lnTo>
                    <a:pt x="1857756" y="2191512"/>
                  </a:lnTo>
                  <a:lnTo>
                    <a:pt x="1959864" y="2191512"/>
                  </a:lnTo>
                  <a:lnTo>
                    <a:pt x="1959864" y="451104"/>
                  </a:lnTo>
                  <a:close/>
                </a:path>
                <a:path w="3817620" h="2192020">
                  <a:moveTo>
                    <a:pt x="2145792" y="605028"/>
                  </a:moveTo>
                  <a:lnTo>
                    <a:pt x="2043684" y="605028"/>
                  </a:lnTo>
                  <a:lnTo>
                    <a:pt x="2043684" y="2191512"/>
                  </a:lnTo>
                  <a:lnTo>
                    <a:pt x="2145792" y="2191512"/>
                  </a:lnTo>
                  <a:lnTo>
                    <a:pt x="2145792" y="605028"/>
                  </a:lnTo>
                  <a:close/>
                </a:path>
                <a:path w="3817620" h="2192020">
                  <a:moveTo>
                    <a:pt x="2331720" y="597408"/>
                  </a:moveTo>
                  <a:lnTo>
                    <a:pt x="2228088" y="597408"/>
                  </a:lnTo>
                  <a:lnTo>
                    <a:pt x="2228088" y="2191512"/>
                  </a:lnTo>
                  <a:lnTo>
                    <a:pt x="2331720" y="2191512"/>
                  </a:lnTo>
                  <a:lnTo>
                    <a:pt x="2331720" y="597408"/>
                  </a:lnTo>
                  <a:close/>
                </a:path>
                <a:path w="3817620" h="2192020">
                  <a:moveTo>
                    <a:pt x="2517648" y="739140"/>
                  </a:moveTo>
                  <a:lnTo>
                    <a:pt x="2414016" y="739140"/>
                  </a:lnTo>
                  <a:lnTo>
                    <a:pt x="2414016" y="2191512"/>
                  </a:lnTo>
                  <a:lnTo>
                    <a:pt x="2517648" y="2191512"/>
                  </a:lnTo>
                  <a:lnTo>
                    <a:pt x="2517648" y="739140"/>
                  </a:lnTo>
                  <a:close/>
                </a:path>
                <a:path w="3817620" h="2192020">
                  <a:moveTo>
                    <a:pt x="2703576" y="816864"/>
                  </a:moveTo>
                  <a:lnTo>
                    <a:pt x="2599944" y="816864"/>
                  </a:lnTo>
                  <a:lnTo>
                    <a:pt x="2599944" y="2191512"/>
                  </a:lnTo>
                  <a:lnTo>
                    <a:pt x="2703576" y="2191512"/>
                  </a:lnTo>
                  <a:lnTo>
                    <a:pt x="2703576" y="816864"/>
                  </a:lnTo>
                  <a:close/>
                </a:path>
                <a:path w="3817620" h="2192020">
                  <a:moveTo>
                    <a:pt x="2887980" y="760476"/>
                  </a:moveTo>
                  <a:lnTo>
                    <a:pt x="2785872" y="760476"/>
                  </a:lnTo>
                  <a:lnTo>
                    <a:pt x="2785872" y="2191512"/>
                  </a:lnTo>
                  <a:lnTo>
                    <a:pt x="2887980" y="2191512"/>
                  </a:lnTo>
                  <a:lnTo>
                    <a:pt x="2887980" y="760476"/>
                  </a:lnTo>
                  <a:close/>
                </a:path>
                <a:path w="3817620" h="2192020">
                  <a:moveTo>
                    <a:pt x="3073908" y="699516"/>
                  </a:moveTo>
                  <a:lnTo>
                    <a:pt x="2971800" y="699516"/>
                  </a:lnTo>
                  <a:lnTo>
                    <a:pt x="2971800" y="2191512"/>
                  </a:lnTo>
                  <a:lnTo>
                    <a:pt x="3073908" y="2191512"/>
                  </a:lnTo>
                  <a:lnTo>
                    <a:pt x="3073908" y="699516"/>
                  </a:lnTo>
                  <a:close/>
                </a:path>
                <a:path w="3817620" h="2192020">
                  <a:moveTo>
                    <a:pt x="3259836" y="630936"/>
                  </a:moveTo>
                  <a:lnTo>
                    <a:pt x="3156204" y="630936"/>
                  </a:lnTo>
                  <a:lnTo>
                    <a:pt x="3156204" y="2191512"/>
                  </a:lnTo>
                  <a:lnTo>
                    <a:pt x="3259836" y="2191512"/>
                  </a:lnTo>
                  <a:lnTo>
                    <a:pt x="3259836" y="630936"/>
                  </a:lnTo>
                  <a:close/>
                </a:path>
                <a:path w="3817620" h="2192020">
                  <a:moveTo>
                    <a:pt x="3445764" y="601980"/>
                  </a:moveTo>
                  <a:lnTo>
                    <a:pt x="3342132" y="601980"/>
                  </a:lnTo>
                  <a:lnTo>
                    <a:pt x="3342132" y="2191512"/>
                  </a:lnTo>
                  <a:lnTo>
                    <a:pt x="3445764" y="2191512"/>
                  </a:lnTo>
                  <a:lnTo>
                    <a:pt x="3445764" y="601980"/>
                  </a:lnTo>
                  <a:close/>
                </a:path>
                <a:path w="3817620" h="2192020">
                  <a:moveTo>
                    <a:pt x="3631692" y="128016"/>
                  </a:moveTo>
                  <a:lnTo>
                    <a:pt x="3528060" y="128016"/>
                  </a:lnTo>
                  <a:lnTo>
                    <a:pt x="3528060" y="2191512"/>
                  </a:lnTo>
                  <a:lnTo>
                    <a:pt x="3631692" y="2191512"/>
                  </a:lnTo>
                  <a:lnTo>
                    <a:pt x="3631692" y="128016"/>
                  </a:lnTo>
                  <a:close/>
                </a:path>
                <a:path w="3817620" h="2192020">
                  <a:moveTo>
                    <a:pt x="3817620" y="0"/>
                  </a:moveTo>
                  <a:lnTo>
                    <a:pt x="3713988" y="0"/>
                  </a:lnTo>
                  <a:lnTo>
                    <a:pt x="3713988" y="2191512"/>
                  </a:lnTo>
                  <a:lnTo>
                    <a:pt x="3817620" y="2191512"/>
                  </a:lnTo>
                  <a:lnTo>
                    <a:pt x="3817620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15111" y="5248655"/>
              <a:ext cx="4084320" cy="0"/>
            </a:xfrm>
            <a:custGeom>
              <a:avLst/>
              <a:gdLst/>
              <a:ahLst/>
              <a:cxnLst/>
              <a:rect l="l" t="t" r="r" b="b"/>
              <a:pathLst>
                <a:path w="4084320">
                  <a:moveTo>
                    <a:pt x="0" y="0"/>
                  </a:moveTo>
                  <a:lnTo>
                    <a:pt x="408432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363211" y="4062984"/>
              <a:ext cx="285115" cy="181610"/>
            </a:xfrm>
            <a:custGeom>
              <a:avLst/>
              <a:gdLst/>
              <a:ahLst/>
              <a:cxnLst/>
              <a:rect l="l" t="t" r="r" b="b"/>
              <a:pathLst>
                <a:path w="285114" h="181610">
                  <a:moveTo>
                    <a:pt x="284988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284988" y="181356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75640" y="5136591"/>
            <a:ext cx="1092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5640" y="4707128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5640" y="4277359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5640" y="3847592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5640" y="3417823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5640" y="2988055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5640" y="2558288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1727" y="5288407"/>
            <a:ext cx="4109085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372736" y="4049014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5,1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60984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98320"/>
            <a:ext cx="9144000" cy="323215"/>
          </a:xfrm>
          <a:custGeom>
            <a:avLst/>
            <a:gdLst/>
            <a:ahLst/>
            <a:cxnLst/>
            <a:rect l="l" t="t" r="r" b="b"/>
            <a:pathLst>
              <a:path w="9144000" h="323214">
                <a:moveTo>
                  <a:pt x="0" y="0"/>
                </a:moveTo>
                <a:lnTo>
                  <a:pt x="0" y="323088"/>
                </a:lnTo>
                <a:lnTo>
                  <a:pt x="9143999" y="323088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767" y="1829561"/>
            <a:ext cx="89744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spc="-5" dirty="0">
                <a:solidFill>
                  <a:srgbClr val="FFFFFF"/>
                </a:solidFill>
                <a:latin typeface="Tahoma"/>
                <a:cs typeface="Tahoma"/>
              </a:rPr>
              <a:t>GSYİH harcama yöntemiyle bileşenler (bir önceki yılın </a:t>
            </a:r>
            <a:r>
              <a:rPr sz="1500" spc="-10" dirty="0">
                <a:solidFill>
                  <a:srgbClr val="FFFFFF"/>
                </a:solidFill>
                <a:latin typeface="Tahoma"/>
                <a:cs typeface="Tahoma"/>
              </a:rPr>
              <a:t>aynı </a:t>
            </a:r>
            <a:r>
              <a:rPr sz="1500" spc="-5" dirty="0">
                <a:solidFill>
                  <a:srgbClr val="FFFFFF"/>
                </a:solidFill>
                <a:latin typeface="Tahoma"/>
                <a:cs typeface="Tahoma"/>
              </a:rPr>
              <a:t>çeyreğine göre değişim, %) 2021 Ç1 </a:t>
            </a:r>
            <a:r>
              <a:rPr sz="1500" dirty="0">
                <a:solidFill>
                  <a:srgbClr val="FFFFFF"/>
                </a:solidFill>
                <a:latin typeface="Tahoma"/>
                <a:cs typeface="Tahoma"/>
              </a:rPr>
              <a:t>– </a:t>
            </a:r>
            <a:r>
              <a:rPr sz="15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r>
              <a:rPr sz="1500" spc="2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ahoma"/>
                <a:cs typeface="Tahoma"/>
              </a:rPr>
              <a:t>Ç2</a:t>
            </a:r>
            <a:endParaRPr sz="15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39140" y="2558795"/>
            <a:ext cx="7566659" cy="2613660"/>
            <a:chOff x="739140" y="2558795"/>
            <a:chExt cx="7566659" cy="2613660"/>
          </a:xfrm>
        </p:grpSpPr>
        <p:sp>
          <p:nvSpPr>
            <p:cNvPr id="5" name="object 5"/>
            <p:cNvSpPr/>
            <p:nvPr/>
          </p:nvSpPr>
          <p:spPr>
            <a:xfrm>
              <a:off x="876300" y="4512563"/>
              <a:ext cx="216535" cy="283845"/>
            </a:xfrm>
            <a:custGeom>
              <a:avLst/>
              <a:gdLst/>
              <a:ahLst/>
              <a:cxnLst/>
              <a:rect l="l" t="t" r="r" b="b"/>
              <a:pathLst>
                <a:path w="216534" h="283845">
                  <a:moveTo>
                    <a:pt x="216407" y="0"/>
                  </a:moveTo>
                  <a:lnTo>
                    <a:pt x="0" y="0"/>
                  </a:lnTo>
                  <a:lnTo>
                    <a:pt x="0" y="283463"/>
                  </a:lnTo>
                  <a:lnTo>
                    <a:pt x="216407" y="283463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92708" y="4796027"/>
              <a:ext cx="216535" cy="67310"/>
            </a:xfrm>
            <a:custGeom>
              <a:avLst/>
              <a:gdLst/>
              <a:ahLst/>
              <a:cxnLst/>
              <a:rect l="l" t="t" r="r" b="b"/>
              <a:pathLst>
                <a:path w="216534" h="67310">
                  <a:moveTo>
                    <a:pt x="216408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216408" y="67056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92708" y="4796027"/>
              <a:ext cx="216535" cy="67310"/>
            </a:xfrm>
            <a:custGeom>
              <a:avLst/>
              <a:gdLst/>
              <a:ahLst/>
              <a:cxnLst/>
              <a:rect l="l" t="t" r="r" b="b"/>
              <a:pathLst>
                <a:path w="216534" h="67310">
                  <a:moveTo>
                    <a:pt x="0" y="67056"/>
                  </a:moveTo>
                  <a:lnTo>
                    <a:pt x="216408" y="67056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67056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309116" y="4344923"/>
              <a:ext cx="216535" cy="451484"/>
            </a:xfrm>
            <a:custGeom>
              <a:avLst/>
              <a:gdLst/>
              <a:ahLst/>
              <a:cxnLst/>
              <a:rect l="l" t="t" r="r" b="b"/>
              <a:pathLst>
                <a:path w="216534" h="451485">
                  <a:moveTo>
                    <a:pt x="216408" y="0"/>
                  </a:moveTo>
                  <a:lnTo>
                    <a:pt x="0" y="0"/>
                  </a:lnTo>
                  <a:lnTo>
                    <a:pt x="0" y="451103"/>
                  </a:lnTo>
                  <a:lnTo>
                    <a:pt x="216408" y="451103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309116" y="4344923"/>
              <a:ext cx="216535" cy="451484"/>
            </a:xfrm>
            <a:custGeom>
              <a:avLst/>
              <a:gdLst/>
              <a:ahLst/>
              <a:cxnLst/>
              <a:rect l="l" t="t" r="r" b="b"/>
              <a:pathLst>
                <a:path w="216534" h="451485">
                  <a:moveTo>
                    <a:pt x="0" y="451103"/>
                  </a:moveTo>
                  <a:lnTo>
                    <a:pt x="216408" y="451103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451103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525523" y="4675631"/>
              <a:ext cx="215265" cy="120650"/>
            </a:xfrm>
            <a:custGeom>
              <a:avLst/>
              <a:gdLst/>
              <a:ahLst/>
              <a:cxnLst/>
              <a:rect l="l" t="t" r="r" b="b"/>
              <a:pathLst>
                <a:path w="215264" h="120650">
                  <a:moveTo>
                    <a:pt x="214884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214884" y="120396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0077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525523" y="4675631"/>
              <a:ext cx="215265" cy="120650"/>
            </a:xfrm>
            <a:custGeom>
              <a:avLst/>
              <a:gdLst/>
              <a:ahLst/>
              <a:cxnLst/>
              <a:rect l="l" t="t" r="r" b="b"/>
              <a:pathLst>
                <a:path w="215264" h="120650">
                  <a:moveTo>
                    <a:pt x="0" y="120396"/>
                  </a:moveTo>
                  <a:lnTo>
                    <a:pt x="214884" y="120396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120396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740407" y="4796027"/>
              <a:ext cx="216535" cy="29209"/>
            </a:xfrm>
            <a:custGeom>
              <a:avLst/>
              <a:gdLst/>
              <a:ahLst/>
              <a:cxnLst/>
              <a:rect l="l" t="t" r="r" b="b"/>
              <a:pathLst>
                <a:path w="216535" h="29210">
                  <a:moveTo>
                    <a:pt x="216407" y="0"/>
                  </a:moveTo>
                  <a:lnTo>
                    <a:pt x="0" y="0"/>
                  </a:lnTo>
                  <a:lnTo>
                    <a:pt x="0" y="28956"/>
                  </a:lnTo>
                  <a:lnTo>
                    <a:pt x="216407" y="28956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D5580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740407" y="4796027"/>
              <a:ext cx="216535" cy="29209"/>
            </a:xfrm>
            <a:custGeom>
              <a:avLst/>
              <a:gdLst/>
              <a:ahLst/>
              <a:cxnLst/>
              <a:rect l="l" t="t" r="r" b="b"/>
              <a:pathLst>
                <a:path w="216535" h="29210">
                  <a:moveTo>
                    <a:pt x="0" y="28956"/>
                  </a:moveTo>
                  <a:lnTo>
                    <a:pt x="216407" y="28956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28956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129028" y="3895343"/>
              <a:ext cx="216535" cy="901065"/>
            </a:xfrm>
            <a:custGeom>
              <a:avLst/>
              <a:gdLst/>
              <a:ahLst/>
              <a:cxnLst/>
              <a:rect l="l" t="t" r="r" b="b"/>
              <a:pathLst>
                <a:path w="216535" h="901064">
                  <a:moveTo>
                    <a:pt x="216407" y="0"/>
                  </a:moveTo>
                  <a:lnTo>
                    <a:pt x="0" y="0"/>
                  </a:lnTo>
                  <a:lnTo>
                    <a:pt x="0" y="900684"/>
                  </a:lnTo>
                  <a:lnTo>
                    <a:pt x="216407" y="900684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345436" y="4680203"/>
              <a:ext cx="216535" cy="116205"/>
            </a:xfrm>
            <a:custGeom>
              <a:avLst/>
              <a:gdLst/>
              <a:ahLst/>
              <a:cxnLst/>
              <a:rect l="l" t="t" r="r" b="b"/>
              <a:pathLst>
                <a:path w="216535" h="116204">
                  <a:moveTo>
                    <a:pt x="216407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216407" y="115824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345436" y="4680203"/>
              <a:ext cx="216535" cy="116205"/>
            </a:xfrm>
            <a:custGeom>
              <a:avLst/>
              <a:gdLst/>
              <a:ahLst/>
              <a:cxnLst/>
              <a:rect l="l" t="t" r="r" b="b"/>
              <a:pathLst>
                <a:path w="216535" h="116204">
                  <a:moveTo>
                    <a:pt x="0" y="115824"/>
                  </a:moveTo>
                  <a:lnTo>
                    <a:pt x="216407" y="115824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60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561844" y="4011167"/>
              <a:ext cx="215265" cy="784860"/>
            </a:xfrm>
            <a:custGeom>
              <a:avLst/>
              <a:gdLst/>
              <a:ahLst/>
              <a:cxnLst/>
              <a:rect l="l" t="t" r="r" b="b"/>
              <a:pathLst>
                <a:path w="215264" h="784860">
                  <a:moveTo>
                    <a:pt x="214883" y="0"/>
                  </a:moveTo>
                  <a:lnTo>
                    <a:pt x="0" y="0"/>
                  </a:lnTo>
                  <a:lnTo>
                    <a:pt x="0" y="784860"/>
                  </a:lnTo>
                  <a:lnTo>
                    <a:pt x="214883" y="784860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561844" y="4011167"/>
              <a:ext cx="215265" cy="784860"/>
            </a:xfrm>
            <a:custGeom>
              <a:avLst/>
              <a:gdLst/>
              <a:ahLst/>
              <a:cxnLst/>
              <a:rect l="l" t="t" r="r" b="b"/>
              <a:pathLst>
                <a:path w="215264" h="784860">
                  <a:moveTo>
                    <a:pt x="0" y="784860"/>
                  </a:moveTo>
                  <a:lnTo>
                    <a:pt x="214883" y="784860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784860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776728" y="2563367"/>
              <a:ext cx="216535" cy="2232660"/>
            </a:xfrm>
            <a:custGeom>
              <a:avLst/>
              <a:gdLst/>
              <a:ahLst/>
              <a:cxnLst/>
              <a:rect l="l" t="t" r="r" b="b"/>
              <a:pathLst>
                <a:path w="216535" h="2232660">
                  <a:moveTo>
                    <a:pt x="216407" y="0"/>
                  </a:moveTo>
                  <a:lnTo>
                    <a:pt x="0" y="0"/>
                  </a:lnTo>
                  <a:lnTo>
                    <a:pt x="0" y="2232660"/>
                  </a:lnTo>
                  <a:lnTo>
                    <a:pt x="216407" y="2232660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0077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776728" y="2563367"/>
              <a:ext cx="216535" cy="2232660"/>
            </a:xfrm>
            <a:custGeom>
              <a:avLst/>
              <a:gdLst/>
              <a:ahLst/>
              <a:cxnLst/>
              <a:rect l="l" t="t" r="r" b="b"/>
              <a:pathLst>
                <a:path w="216535" h="2232660">
                  <a:moveTo>
                    <a:pt x="0" y="2232660"/>
                  </a:moveTo>
                  <a:lnTo>
                    <a:pt x="216407" y="2232660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2232660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993135" y="4032503"/>
              <a:ext cx="216535" cy="763905"/>
            </a:xfrm>
            <a:custGeom>
              <a:avLst/>
              <a:gdLst/>
              <a:ahLst/>
              <a:cxnLst/>
              <a:rect l="l" t="t" r="r" b="b"/>
              <a:pathLst>
                <a:path w="216535" h="763904">
                  <a:moveTo>
                    <a:pt x="216407" y="0"/>
                  </a:moveTo>
                  <a:lnTo>
                    <a:pt x="0" y="0"/>
                  </a:lnTo>
                  <a:lnTo>
                    <a:pt x="0" y="763524"/>
                  </a:lnTo>
                  <a:lnTo>
                    <a:pt x="216407" y="763524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D5580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993135" y="4032503"/>
              <a:ext cx="216535" cy="763905"/>
            </a:xfrm>
            <a:custGeom>
              <a:avLst/>
              <a:gdLst/>
              <a:ahLst/>
              <a:cxnLst/>
              <a:rect l="l" t="t" r="r" b="b"/>
              <a:pathLst>
                <a:path w="216535" h="763904">
                  <a:moveTo>
                    <a:pt x="0" y="763524"/>
                  </a:moveTo>
                  <a:lnTo>
                    <a:pt x="216407" y="763524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763524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3381756" y="4445507"/>
              <a:ext cx="216535" cy="350520"/>
            </a:xfrm>
            <a:custGeom>
              <a:avLst/>
              <a:gdLst/>
              <a:ahLst/>
              <a:cxnLst/>
              <a:rect l="l" t="t" r="r" b="b"/>
              <a:pathLst>
                <a:path w="216535" h="350520">
                  <a:moveTo>
                    <a:pt x="216408" y="0"/>
                  </a:moveTo>
                  <a:lnTo>
                    <a:pt x="0" y="0"/>
                  </a:lnTo>
                  <a:lnTo>
                    <a:pt x="0" y="350520"/>
                  </a:lnTo>
                  <a:lnTo>
                    <a:pt x="216408" y="350520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598163" y="4497323"/>
              <a:ext cx="216535" cy="299085"/>
            </a:xfrm>
            <a:custGeom>
              <a:avLst/>
              <a:gdLst/>
              <a:ahLst/>
              <a:cxnLst/>
              <a:rect l="l" t="t" r="r" b="b"/>
              <a:pathLst>
                <a:path w="216535" h="299085">
                  <a:moveTo>
                    <a:pt x="216408" y="0"/>
                  </a:moveTo>
                  <a:lnTo>
                    <a:pt x="0" y="0"/>
                  </a:lnTo>
                  <a:lnTo>
                    <a:pt x="0" y="298703"/>
                  </a:lnTo>
                  <a:lnTo>
                    <a:pt x="216408" y="298703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598163" y="4497323"/>
              <a:ext cx="216535" cy="299085"/>
            </a:xfrm>
            <a:custGeom>
              <a:avLst/>
              <a:gdLst/>
              <a:ahLst/>
              <a:cxnLst/>
              <a:rect l="l" t="t" r="r" b="b"/>
              <a:pathLst>
                <a:path w="216535" h="299085">
                  <a:moveTo>
                    <a:pt x="0" y="298703"/>
                  </a:moveTo>
                  <a:lnTo>
                    <a:pt x="216408" y="298703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298703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814572" y="4796027"/>
              <a:ext cx="215265" cy="47625"/>
            </a:xfrm>
            <a:custGeom>
              <a:avLst/>
              <a:gdLst/>
              <a:ahLst/>
              <a:cxnLst/>
              <a:rect l="l" t="t" r="r" b="b"/>
              <a:pathLst>
                <a:path w="215264" h="47625">
                  <a:moveTo>
                    <a:pt x="214884" y="0"/>
                  </a:moveTo>
                  <a:lnTo>
                    <a:pt x="0" y="0"/>
                  </a:lnTo>
                  <a:lnTo>
                    <a:pt x="0" y="47244"/>
                  </a:lnTo>
                  <a:lnTo>
                    <a:pt x="214884" y="47244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814572" y="4796027"/>
              <a:ext cx="215265" cy="47625"/>
            </a:xfrm>
            <a:custGeom>
              <a:avLst/>
              <a:gdLst/>
              <a:ahLst/>
              <a:cxnLst/>
              <a:rect l="l" t="t" r="r" b="b"/>
              <a:pathLst>
                <a:path w="215264" h="47625">
                  <a:moveTo>
                    <a:pt x="0" y="47244"/>
                  </a:moveTo>
                  <a:lnTo>
                    <a:pt x="214884" y="47244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47244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4029455" y="3831335"/>
              <a:ext cx="216535" cy="965200"/>
            </a:xfrm>
            <a:custGeom>
              <a:avLst/>
              <a:gdLst/>
              <a:ahLst/>
              <a:cxnLst/>
              <a:rect l="l" t="t" r="r" b="b"/>
              <a:pathLst>
                <a:path w="216535" h="965200">
                  <a:moveTo>
                    <a:pt x="216408" y="0"/>
                  </a:moveTo>
                  <a:lnTo>
                    <a:pt x="0" y="0"/>
                  </a:lnTo>
                  <a:lnTo>
                    <a:pt x="0" y="964691"/>
                  </a:lnTo>
                  <a:lnTo>
                    <a:pt x="216408" y="96469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77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4029455" y="3831335"/>
              <a:ext cx="216535" cy="965200"/>
            </a:xfrm>
            <a:custGeom>
              <a:avLst/>
              <a:gdLst/>
              <a:ahLst/>
              <a:cxnLst/>
              <a:rect l="l" t="t" r="r" b="b"/>
              <a:pathLst>
                <a:path w="216535" h="965200">
                  <a:moveTo>
                    <a:pt x="0" y="964691"/>
                  </a:moveTo>
                  <a:lnTo>
                    <a:pt x="216408" y="964691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964691"/>
                  </a:lnTo>
                  <a:close/>
                </a:path>
              </a:pathLst>
            </a:custGeom>
            <a:ln w="60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4245863" y="4796027"/>
              <a:ext cx="216535" cy="323215"/>
            </a:xfrm>
            <a:custGeom>
              <a:avLst/>
              <a:gdLst/>
              <a:ahLst/>
              <a:cxnLst/>
              <a:rect l="l" t="t" r="r" b="b"/>
              <a:pathLst>
                <a:path w="216535" h="323214">
                  <a:moveTo>
                    <a:pt x="216408" y="0"/>
                  </a:moveTo>
                  <a:lnTo>
                    <a:pt x="0" y="0"/>
                  </a:lnTo>
                  <a:lnTo>
                    <a:pt x="0" y="323088"/>
                  </a:lnTo>
                  <a:lnTo>
                    <a:pt x="216408" y="323088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D5580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245863" y="4796027"/>
              <a:ext cx="216535" cy="323215"/>
            </a:xfrm>
            <a:custGeom>
              <a:avLst/>
              <a:gdLst/>
              <a:ahLst/>
              <a:cxnLst/>
              <a:rect l="l" t="t" r="r" b="b"/>
              <a:pathLst>
                <a:path w="216535" h="323214">
                  <a:moveTo>
                    <a:pt x="0" y="323088"/>
                  </a:moveTo>
                  <a:lnTo>
                    <a:pt x="216408" y="323088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323088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4634484" y="4032503"/>
              <a:ext cx="216535" cy="763905"/>
            </a:xfrm>
            <a:custGeom>
              <a:avLst/>
              <a:gdLst/>
              <a:ahLst/>
              <a:cxnLst/>
              <a:rect l="l" t="t" r="r" b="b"/>
              <a:pathLst>
                <a:path w="216535" h="763904">
                  <a:moveTo>
                    <a:pt x="216408" y="0"/>
                  </a:moveTo>
                  <a:lnTo>
                    <a:pt x="0" y="0"/>
                  </a:lnTo>
                  <a:lnTo>
                    <a:pt x="0" y="763524"/>
                  </a:lnTo>
                  <a:lnTo>
                    <a:pt x="216408" y="763524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4850892" y="4742688"/>
              <a:ext cx="215265" cy="53340"/>
            </a:xfrm>
            <a:custGeom>
              <a:avLst/>
              <a:gdLst/>
              <a:ahLst/>
              <a:cxnLst/>
              <a:rect l="l" t="t" r="r" b="b"/>
              <a:pathLst>
                <a:path w="215264" h="53339">
                  <a:moveTo>
                    <a:pt x="214884" y="0"/>
                  </a:moveTo>
                  <a:lnTo>
                    <a:pt x="0" y="0"/>
                  </a:lnTo>
                  <a:lnTo>
                    <a:pt x="0" y="53339"/>
                  </a:lnTo>
                  <a:lnTo>
                    <a:pt x="214884" y="53339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4850892" y="4742688"/>
              <a:ext cx="215265" cy="53340"/>
            </a:xfrm>
            <a:custGeom>
              <a:avLst/>
              <a:gdLst/>
              <a:ahLst/>
              <a:cxnLst/>
              <a:rect l="l" t="t" r="r" b="b"/>
              <a:pathLst>
                <a:path w="215264" h="53339">
                  <a:moveTo>
                    <a:pt x="0" y="53339"/>
                  </a:moveTo>
                  <a:lnTo>
                    <a:pt x="214884" y="53339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53339"/>
                  </a:lnTo>
                  <a:close/>
                </a:path>
              </a:pathLst>
            </a:custGeom>
            <a:ln w="60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065775" y="4716779"/>
              <a:ext cx="216535" cy="79375"/>
            </a:xfrm>
            <a:custGeom>
              <a:avLst/>
              <a:gdLst/>
              <a:ahLst/>
              <a:cxnLst/>
              <a:rect l="l" t="t" r="r" b="b"/>
              <a:pathLst>
                <a:path w="216535" h="79375">
                  <a:moveTo>
                    <a:pt x="216408" y="0"/>
                  </a:moveTo>
                  <a:lnTo>
                    <a:pt x="0" y="0"/>
                  </a:lnTo>
                  <a:lnTo>
                    <a:pt x="0" y="79248"/>
                  </a:lnTo>
                  <a:lnTo>
                    <a:pt x="216408" y="79248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065775" y="4716779"/>
              <a:ext cx="216535" cy="79375"/>
            </a:xfrm>
            <a:custGeom>
              <a:avLst/>
              <a:gdLst/>
              <a:ahLst/>
              <a:cxnLst/>
              <a:rect l="l" t="t" r="r" b="b"/>
              <a:pathLst>
                <a:path w="216535" h="79375">
                  <a:moveTo>
                    <a:pt x="0" y="79248"/>
                  </a:moveTo>
                  <a:lnTo>
                    <a:pt x="216408" y="79248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79248"/>
                  </a:lnTo>
                  <a:close/>
                </a:path>
              </a:pathLst>
            </a:custGeom>
            <a:ln w="60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282184" y="3991355"/>
              <a:ext cx="216535" cy="805180"/>
            </a:xfrm>
            <a:custGeom>
              <a:avLst/>
              <a:gdLst/>
              <a:ahLst/>
              <a:cxnLst/>
              <a:rect l="l" t="t" r="r" b="b"/>
              <a:pathLst>
                <a:path w="216535" h="805179">
                  <a:moveTo>
                    <a:pt x="216408" y="0"/>
                  </a:moveTo>
                  <a:lnTo>
                    <a:pt x="0" y="0"/>
                  </a:lnTo>
                  <a:lnTo>
                    <a:pt x="0" y="804672"/>
                  </a:lnTo>
                  <a:lnTo>
                    <a:pt x="216408" y="804672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77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282184" y="3991355"/>
              <a:ext cx="216535" cy="805180"/>
            </a:xfrm>
            <a:custGeom>
              <a:avLst/>
              <a:gdLst/>
              <a:ahLst/>
              <a:cxnLst/>
              <a:rect l="l" t="t" r="r" b="b"/>
              <a:pathLst>
                <a:path w="216535" h="805179">
                  <a:moveTo>
                    <a:pt x="0" y="804672"/>
                  </a:moveTo>
                  <a:lnTo>
                    <a:pt x="216408" y="804672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804672"/>
                  </a:lnTo>
                  <a:close/>
                </a:path>
              </a:pathLst>
            </a:custGeom>
            <a:ln w="60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498592" y="4680203"/>
              <a:ext cx="216535" cy="116205"/>
            </a:xfrm>
            <a:custGeom>
              <a:avLst/>
              <a:gdLst/>
              <a:ahLst/>
              <a:cxnLst/>
              <a:rect l="l" t="t" r="r" b="b"/>
              <a:pathLst>
                <a:path w="216535" h="116204">
                  <a:moveTo>
                    <a:pt x="216408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216408" y="115824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D5580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498592" y="4680203"/>
              <a:ext cx="216535" cy="116205"/>
            </a:xfrm>
            <a:custGeom>
              <a:avLst/>
              <a:gdLst/>
              <a:ahLst/>
              <a:cxnLst/>
              <a:rect l="l" t="t" r="r" b="b"/>
              <a:pathLst>
                <a:path w="216535" h="116204">
                  <a:moveTo>
                    <a:pt x="0" y="115824"/>
                  </a:moveTo>
                  <a:lnTo>
                    <a:pt x="216408" y="115824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5887211" y="3995927"/>
              <a:ext cx="216535" cy="800100"/>
            </a:xfrm>
            <a:custGeom>
              <a:avLst/>
              <a:gdLst/>
              <a:ahLst/>
              <a:cxnLst/>
              <a:rect l="l" t="t" r="r" b="b"/>
              <a:pathLst>
                <a:path w="216535" h="800100">
                  <a:moveTo>
                    <a:pt x="216408" y="0"/>
                  </a:moveTo>
                  <a:lnTo>
                    <a:pt x="0" y="0"/>
                  </a:lnTo>
                  <a:lnTo>
                    <a:pt x="0" y="800100"/>
                  </a:lnTo>
                  <a:lnTo>
                    <a:pt x="216408" y="800100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6103619" y="4680203"/>
              <a:ext cx="215265" cy="116205"/>
            </a:xfrm>
            <a:custGeom>
              <a:avLst/>
              <a:gdLst/>
              <a:ahLst/>
              <a:cxnLst/>
              <a:rect l="l" t="t" r="r" b="b"/>
              <a:pathLst>
                <a:path w="215264" h="116204">
                  <a:moveTo>
                    <a:pt x="214884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214884" y="115824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6103619" y="4680203"/>
              <a:ext cx="215265" cy="116205"/>
            </a:xfrm>
            <a:custGeom>
              <a:avLst/>
              <a:gdLst/>
              <a:ahLst/>
              <a:cxnLst/>
              <a:rect l="l" t="t" r="r" b="b"/>
              <a:pathLst>
                <a:path w="215264" h="116204">
                  <a:moveTo>
                    <a:pt x="0" y="115824"/>
                  </a:moveTo>
                  <a:lnTo>
                    <a:pt x="214884" y="115824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60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6318504" y="4639055"/>
              <a:ext cx="216535" cy="157480"/>
            </a:xfrm>
            <a:custGeom>
              <a:avLst/>
              <a:gdLst/>
              <a:ahLst/>
              <a:cxnLst/>
              <a:rect l="l" t="t" r="r" b="b"/>
              <a:pathLst>
                <a:path w="216534" h="157479">
                  <a:moveTo>
                    <a:pt x="216407" y="0"/>
                  </a:moveTo>
                  <a:lnTo>
                    <a:pt x="0" y="0"/>
                  </a:lnTo>
                  <a:lnTo>
                    <a:pt x="0" y="156972"/>
                  </a:lnTo>
                  <a:lnTo>
                    <a:pt x="216407" y="156972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6318504" y="4639055"/>
              <a:ext cx="216535" cy="157480"/>
            </a:xfrm>
            <a:custGeom>
              <a:avLst/>
              <a:gdLst/>
              <a:ahLst/>
              <a:cxnLst/>
              <a:rect l="l" t="t" r="r" b="b"/>
              <a:pathLst>
                <a:path w="216534" h="157479">
                  <a:moveTo>
                    <a:pt x="0" y="156972"/>
                  </a:moveTo>
                  <a:lnTo>
                    <a:pt x="216407" y="156972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156972"/>
                  </a:lnTo>
                  <a:close/>
                </a:path>
              </a:pathLst>
            </a:custGeom>
            <a:ln w="60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6534911" y="4244339"/>
              <a:ext cx="216535" cy="551815"/>
            </a:xfrm>
            <a:custGeom>
              <a:avLst/>
              <a:gdLst/>
              <a:ahLst/>
              <a:cxnLst/>
              <a:rect l="l" t="t" r="r" b="b"/>
              <a:pathLst>
                <a:path w="216534" h="551814">
                  <a:moveTo>
                    <a:pt x="216407" y="0"/>
                  </a:moveTo>
                  <a:lnTo>
                    <a:pt x="0" y="0"/>
                  </a:lnTo>
                  <a:lnTo>
                    <a:pt x="0" y="551688"/>
                  </a:lnTo>
                  <a:lnTo>
                    <a:pt x="216407" y="551688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0077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6534911" y="4244339"/>
              <a:ext cx="216535" cy="551815"/>
            </a:xfrm>
            <a:custGeom>
              <a:avLst/>
              <a:gdLst/>
              <a:ahLst/>
              <a:cxnLst/>
              <a:rect l="l" t="t" r="r" b="b"/>
              <a:pathLst>
                <a:path w="216534" h="551814">
                  <a:moveTo>
                    <a:pt x="0" y="551688"/>
                  </a:moveTo>
                  <a:lnTo>
                    <a:pt x="216407" y="551688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551688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6751319" y="4713731"/>
              <a:ext cx="215265" cy="82550"/>
            </a:xfrm>
            <a:custGeom>
              <a:avLst/>
              <a:gdLst/>
              <a:ahLst/>
              <a:cxnLst/>
              <a:rect l="l" t="t" r="r" b="b"/>
              <a:pathLst>
                <a:path w="215265" h="82550">
                  <a:moveTo>
                    <a:pt x="214883" y="0"/>
                  </a:moveTo>
                  <a:lnTo>
                    <a:pt x="0" y="0"/>
                  </a:lnTo>
                  <a:lnTo>
                    <a:pt x="0" y="82296"/>
                  </a:lnTo>
                  <a:lnTo>
                    <a:pt x="214883" y="82296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D5580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6751319" y="4713731"/>
              <a:ext cx="215265" cy="82550"/>
            </a:xfrm>
            <a:custGeom>
              <a:avLst/>
              <a:gdLst/>
              <a:ahLst/>
              <a:cxnLst/>
              <a:rect l="l" t="t" r="r" b="b"/>
              <a:pathLst>
                <a:path w="215265" h="82550">
                  <a:moveTo>
                    <a:pt x="0" y="82296"/>
                  </a:moveTo>
                  <a:lnTo>
                    <a:pt x="214883" y="82296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82296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7139940" y="3957827"/>
              <a:ext cx="216535" cy="838200"/>
            </a:xfrm>
            <a:custGeom>
              <a:avLst/>
              <a:gdLst/>
              <a:ahLst/>
              <a:cxnLst/>
              <a:rect l="l" t="t" r="r" b="b"/>
              <a:pathLst>
                <a:path w="216534" h="838200">
                  <a:moveTo>
                    <a:pt x="216407" y="0"/>
                  </a:moveTo>
                  <a:lnTo>
                    <a:pt x="0" y="0"/>
                  </a:lnTo>
                  <a:lnTo>
                    <a:pt x="0" y="838200"/>
                  </a:lnTo>
                  <a:lnTo>
                    <a:pt x="216407" y="838200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7356347" y="4709160"/>
              <a:ext cx="215265" cy="86995"/>
            </a:xfrm>
            <a:custGeom>
              <a:avLst/>
              <a:gdLst/>
              <a:ahLst/>
              <a:cxnLst/>
              <a:rect l="l" t="t" r="r" b="b"/>
              <a:pathLst>
                <a:path w="215265" h="86995">
                  <a:moveTo>
                    <a:pt x="214883" y="0"/>
                  </a:moveTo>
                  <a:lnTo>
                    <a:pt x="0" y="0"/>
                  </a:lnTo>
                  <a:lnTo>
                    <a:pt x="0" y="86868"/>
                  </a:lnTo>
                  <a:lnTo>
                    <a:pt x="214883" y="86868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7356347" y="4709160"/>
              <a:ext cx="215265" cy="86995"/>
            </a:xfrm>
            <a:custGeom>
              <a:avLst/>
              <a:gdLst/>
              <a:ahLst/>
              <a:cxnLst/>
              <a:rect l="l" t="t" r="r" b="b"/>
              <a:pathLst>
                <a:path w="215265" h="86995">
                  <a:moveTo>
                    <a:pt x="0" y="86868"/>
                  </a:moveTo>
                  <a:lnTo>
                    <a:pt x="214883" y="86868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86868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7571232" y="4620767"/>
              <a:ext cx="216535" cy="175260"/>
            </a:xfrm>
            <a:custGeom>
              <a:avLst/>
              <a:gdLst/>
              <a:ahLst/>
              <a:cxnLst/>
              <a:rect l="l" t="t" r="r" b="b"/>
              <a:pathLst>
                <a:path w="216534" h="175260">
                  <a:moveTo>
                    <a:pt x="216407" y="0"/>
                  </a:moveTo>
                  <a:lnTo>
                    <a:pt x="0" y="0"/>
                  </a:lnTo>
                  <a:lnTo>
                    <a:pt x="0" y="175260"/>
                  </a:lnTo>
                  <a:lnTo>
                    <a:pt x="216407" y="175260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7571232" y="4620767"/>
              <a:ext cx="216535" cy="175260"/>
            </a:xfrm>
            <a:custGeom>
              <a:avLst/>
              <a:gdLst/>
              <a:ahLst/>
              <a:cxnLst/>
              <a:rect l="l" t="t" r="r" b="b"/>
              <a:pathLst>
                <a:path w="216534" h="175260">
                  <a:moveTo>
                    <a:pt x="0" y="175260"/>
                  </a:moveTo>
                  <a:lnTo>
                    <a:pt x="216407" y="175260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175260"/>
                  </a:lnTo>
                  <a:close/>
                </a:path>
              </a:pathLst>
            </a:custGeom>
            <a:ln w="60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7787640" y="4184903"/>
              <a:ext cx="216535" cy="611505"/>
            </a:xfrm>
            <a:custGeom>
              <a:avLst/>
              <a:gdLst/>
              <a:ahLst/>
              <a:cxnLst/>
              <a:rect l="l" t="t" r="r" b="b"/>
              <a:pathLst>
                <a:path w="216534" h="611504">
                  <a:moveTo>
                    <a:pt x="216407" y="0"/>
                  </a:moveTo>
                  <a:lnTo>
                    <a:pt x="0" y="0"/>
                  </a:lnTo>
                  <a:lnTo>
                    <a:pt x="0" y="611124"/>
                  </a:lnTo>
                  <a:lnTo>
                    <a:pt x="216407" y="611124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0077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7787640" y="4184903"/>
              <a:ext cx="216535" cy="611505"/>
            </a:xfrm>
            <a:custGeom>
              <a:avLst/>
              <a:gdLst/>
              <a:ahLst/>
              <a:cxnLst/>
              <a:rect l="l" t="t" r="r" b="b"/>
              <a:pathLst>
                <a:path w="216534" h="611504">
                  <a:moveTo>
                    <a:pt x="0" y="611124"/>
                  </a:moveTo>
                  <a:lnTo>
                    <a:pt x="216407" y="611124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611124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8004047" y="4579619"/>
              <a:ext cx="215265" cy="216535"/>
            </a:xfrm>
            <a:custGeom>
              <a:avLst/>
              <a:gdLst/>
              <a:ahLst/>
              <a:cxnLst/>
              <a:rect l="l" t="t" r="r" b="b"/>
              <a:pathLst>
                <a:path w="215265" h="216535">
                  <a:moveTo>
                    <a:pt x="214883" y="0"/>
                  </a:moveTo>
                  <a:lnTo>
                    <a:pt x="0" y="0"/>
                  </a:lnTo>
                  <a:lnTo>
                    <a:pt x="0" y="216407"/>
                  </a:lnTo>
                  <a:lnTo>
                    <a:pt x="214883" y="216407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D5580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8004047" y="4579619"/>
              <a:ext cx="215265" cy="216535"/>
            </a:xfrm>
            <a:custGeom>
              <a:avLst/>
              <a:gdLst/>
              <a:ahLst/>
              <a:cxnLst/>
              <a:rect l="l" t="t" r="r" b="b"/>
              <a:pathLst>
                <a:path w="215265" h="216535">
                  <a:moveTo>
                    <a:pt x="0" y="216407"/>
                  </a:moveTo>
                  <a:lnTo>
                    <a:pt x="214883" y="216407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216407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739140" y="2563367"/>
              <a:ext cx="7566659" cy="2604770"/>
            </a:xfrm>
            <a:custGeom>
              <a:avLst/>
              <a:gdLst/>
              <a:ahLst/>
              <a:cxnLst/>
              <a:rect l="l" t="t" r="r" b="b"/>
              <a:pathLst>
                <a:path w="7566659" h="2604770">
                  <a:moveTo>
                    <a:pt x="51815" y="2604516"/>
                  </a:moveTo>
                  <a:lnTo>
                    <a:pt x="51815" y="0"/>
                  </a:lnTo>
                </a:path>
                <a:path w="7566659" h="2604770">
                  <a:moveTo>
                    <a:pt x="0" y="2604516"/>
                  </a:moveTo>
                  <a:lnTo>
                    <a:pt x="51815" y="2604516"/>
                  </a:lnTo>
                </a:path>
                <a:path w="7566659" h="2604770">
                  <a:moveTo>
                    <a:pt x="0" y="2232660"/>
                  </a:moveTo>
                  <a:lnTo>
                    <a:pt x="51815" y="2232660"/>
                  </a:lnTo>
                </a:path>
                <a:path w="7566659" h="2604770">
                  <a:moveTo>
                    <a:pt x="0" y="1860804"/>
                  </a:moveTo>
                  <a:lnTo>
                    <a:pt x="51815" y="1860804"/>
                  </a:lnTo>
                </a:path>
                <a:path w="7566659" h="2604770">
                  <a:moveTo>
                    <a:pt x="0" y="1487424"/>
                  </a:moveTo>
                  <a:lnTo>
                    <a:pt x="51815" y="1487424"/>
                  </a:lnTo>
                </a:path>
                <a:path w="7566659" h="2604770">
                  <a:moveTo>
                    <a:pt x="0" y="1115568"/>
                  </a:moveTo>
                  <a:lnTo>
                    <a:pt x="51815" y="1115568"/>
                  </a:lnTo>
                </a:path>
                <a:path w="7566659" h="2604770">
                  <a:moveTo>
                    <a:pt x="0" y="743712"/>
                  </a:moveTo>
                  <a:lnTo>
                    <a:pt x="51815" y="743712"/>
                  </a:lnTo>
                </a:path>
                <a:path w="7566659" h="2604770">
                  <a:moveTo>
                    <a:pt x="0" y="371856"/>
                  </a:moveTo>
                  <a:lnTo>
                    <a:pt x="51815" y="371856"/>
                  </a:lnTo>
                </a:path>
                <a:path w="7566659" h="2604770">
                  <a:moveTo>
                    <a:pt x="0" y="0"/>
                  </a:moveTo>
                  <a:lnTo>
                    <a:pt x="51815" y="0"/>
                  </a:lnTo>
                </a:path>
                <a:path w="7566659" h="2604770">
                  <a:moveTo>
                    <a:pt x="51815" y="2232660"/>
                  </a:moveTo>
                  <a:lnTo>
                    <a:pt x="7566659" y="223266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1417320" y="3970019"/>
              <a:ext cx="6262370" cy="547370"/>
            </a:xfrm>
            <a:custGeom>
              <a:avLst/>
              <a:gdLst/>
              <a:ahLst/>
              <a:cxnLst/>
              <a:rect l="l" t="t" r="r" b="b"/>
              <a:pathLst>
                <a:path w="6262370" h="547370">
                  <a:moveTo>
                    <a:pt x="0" y="547115"/>
                  </a:moveTo>
                  <a:lnTo>
                    <a:pt x="1252728" y="0"/>
                  </a:lnTo>
                  <a:lnTo>
                    <a:pt x="2503932" y="531875"/>
                  </a:lnTo>
                  <a:lnTo>
                    <a:pt x="3756659" y="467867"/>
                  </a:lnTo>
                  <a:lnTo>
                    <a:pt x="5009388" y="547115"/>
                  </a:lnTo>
                  <a:lnTo>
                    <a:pt x="6262115" y="542543"/>
                  </a:lnTo>
                </a:path>
              </a:pathLst>
            </a:custGeom>
            <a:ln w="274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1984248" y="2604515"/>
              <a:ext cx="5047615" cy="2458720"/>
            </a:xfrm>
            <a:custGeom>
              <a:avLst/>
              <a:gdLst/>
              <a:ahLst/>
              <a:cxnLst/>
              <a:rect l="l" t="t" r="r" b="b"/>
              <a:pathLst>
                <a:path w="5047615" h="2458720">
                  <a:moveTo>
                    <a:pt x="1293876" y="0"/>
                  </a:moveTo>
                  <a:lnTo>
                    <a:pt x="1293876" y="2458466"/>
                  </a:lnTo>
                </a:path>
                <a:path w="5047615" h="2458720">
                  <a:moveTo>
                    <a:pt x="0" y="0"/>
                  </a:moveTo>
                  <a:lnTo>
                    <a:pt x="0" y="2458466"/>
                  </a:lnTo>
                </a:path>
                <a:path w="5047615" h="2458720">
                  <a:moveTo>
                    <a:pt x="3788664" y="0"/>
                  </a:moveTo>
                  <a:lnTo>
                    <a:pt x="3788664" y="2458466"/>
                  </a:lnTo>
                </a:path>
                <a:path w="5047615" h="2458720">
                  <a:moveTo>
                    <a:pt x="2555748" y="0"/>
                  </a:moveTo>
                  <a:lnTo>
                    <a:pt x="2555748" y="2458466"/>
                  </a:lnTo>
                </a:path>
                <a:path w="5047615" h="2458720">
                  <a:moveTo>
                    <a:pt x="5047487" y="0"/>
                  </a:moveTo>
                  <a:lnTo>
                    <a:pt x="5047487" y="2458466"/>
                  </a:lnTo>
                </a:path>
              </a:pathLst>
            </a:custGeom>
            <a:ln w="914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413410" y="2451861"/>
            <a:ext cx="248920" cy="2813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35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67945"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0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67945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0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67945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0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67945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5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67945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0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5113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0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355084" y="5205221"/>
            <a:ext cx="2367280" cy="1084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6575">
              <a:spcBef>
                <a:spcPts val="100"/>
              </a:spcBef>
              <a:tabLst>
                <a:tab pos="1788795" algn="l"/>
              </a:tabLst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2021-Ç4	2022-Ç1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169545">
              <a:lnSpc>
                <a:spcPct val="127699"/>
              </a:lnSpc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Gayrisafi sabit sermaye oluşumu  Mal ve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hizmet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ihracatı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(Eksi) Mal ve hizmet</a:t>
            </a:r>
            <a:r>
              <a:rPr sz="1200" spc="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ithalatı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384542" y="5205221"/>
            <a:ext cx="5905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2022-Ç2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431797" y="5712714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5">
                <a:moveTo>
                  <a:pt x="0" y="0"/>
                </a:moveTo>
                <a:lnTo>
                  <a:pt x="185801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415796" y="5865876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4" h="160020">
                <a:moveTo>
                  <a:pt x="214884" y="0"/>
                </a:moveTo>
                <a:lnTo>
                  <a:pt x="0" y="0"/>
                </a:lnTo>
                <a:lnTo>
                  <a:pt x="0" y="160020"/>
                </a:lnTo>
                <a:lnTo>
                  <a:pt x="214884" y="160020"/>
                </a:lnTo>
                <a:lnTo>
                  <a:pt x="214884" y="0"/>
                </a:lnTo>
                <a:close/>
              </a:path>
            </a:pathLst>
          </a:custGeom>
          <a:solidFill>
            <a:srgbClr val="A8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102608" y="5632703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20"/>
                </a:lnTo>
                <a:lnTo>
                  <a:pt x="213360" y="160020"/>
                </a:lnTo>
                <a:lnTo>
                  <a:pt x="21336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415796" y="6099047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4" h="160020">
                <a:moveTo>
                  <a:pt x="214884" y="0"/>
                </a:moveTo>
                <a:lnTo>
                  <a:pt x="0" y="0"/>
                </a:lnTo>
                <a:lnTo>
                  <a:pt x="0" y="160019"/>
                </a:lnTo>
                <a:lnTo>
                  <a:pt x="214884" y="160019"/>
                </a:lnTo>
                <a:lnTo>
                  <a:pt x="214884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102608" y="5865876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20"/>
                </a:lnTo>
                <a:lnTo>
                  <a:pt x="213360" y="160020"/>
                </a:lnTo>
                <a:lnTo>
                  <a:pt x="213360" y="0"/>
                </a:lnTo>
                <a:close/>
              </a:path>
            </a:pathLst>
          </a:custGeom>
          <a:solidFill>
            <a:srgbClr val="00776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102608" y="6099047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19"/>
                </a:lnTo>
                <a:lnTo>
                  <a:pt x="213360" y="160019"/>
                </a:lnTo>
                <a:lnTo>
                  <a:pt x="213360" y="0"/>
                </a:lnTo>
                <a:close/>
              </a:path>
            </a:pathLst>
          </a:custGeom>
          <a:solidFill>
            <a:srgbClr val="D5580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20851" y="5205221"/>
            <a:ext cx="3095625" cy="1084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264920" algn="l"/>
                <a:tab pos="2517775" algn="l"/>
              </a:tabLst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2021-Ç1	2021-Ç2	2021-Ç3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35"/>
              </a:spcBef>
            </a:pPr>
            <a:endParaRPr sz="1450">
              <a:solidFill>
                <a:prstClr val="black"/>
              </a:solidFill>
              <a:latin typeface="Tahoma"/>
              <a:cs typeface="Tahoma"/>
            </a:endParaRPr>
          </a:p>
          <a:p>
            <a:pPr marL="560705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GSYİH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60705" marR="227965">
              <a:lnSpc>
                <a:spcPct val="127499"/>
              </a:lnSpc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Yerleşik hanehalklarının tüketimi  Devletin nihai tüketim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harcamaları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4602" y="6625649"/>
            <a:ext cx="26238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2" name="object 72"/>
          <p:cNvSpPr txBox="1">
            <a:spLocks noGrp="1"/>
          </p:cNvSpPr>
          <p:nvPr>
            <p:ph type="title"/>
          </p:nvPr>
        </p:nvSpPr>
        <p:spPr>
          <a:xfrm>
            <a:off x="78739" y="744473"/>
            <a:ext cx="76409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10" dirty="0"/>
              <a:t>Özel </a:t>
            </a:r>
            <a:r>
              <a:rPr spc="-5" dirty="0"/>
              <a:t>tüketim </a:t>
            </a:r>
            <a:r>
              <a:rPr dirty="0"/>
              <a:t>ve </a:t>
            </a:r>
            <a:r>
              <a:rPr spc="-5" dirty="0"/>
              <a:t>net ihracat büyümeyi yukarı çeken temel harcama  gruplarıdır.</a:t>
            </a:r>
          </a:p>
          <a:p>
            <a:pPr marL="12700">
              <a:lnSpc>
                <a:spcPct val="100000"/>
              </a:lnSpc>
            </a:pPr>
            <a:r>
              <a:rPr b="0" dirty="0">
                <a:latin typeface="Tahoma"/>
                <a:cs typeface="Tahoma"/>
              </a:rPr>
              <a:t>Kamu </a:t>
            </a:r>
            <a:r>
              <a:rPr b="0" spc="-5" dirty="0">
                <a:latin typeface="Tahoma"/>
                <a:cs typeface="Tahoma"/>
              </a:rPr>
              <a:t>tüketimi ve yatırımların katkısı </a:t>
            </a:r>
            <a:r>
              <a:rPr b="0" dirty="0">
                <a:latin typeface="Tahoma"/>
                <a:cs typeface="Tahoma"/>
              </a:rPr>
              <a:t>ise</a:t>
            </a:r>
            <a:r>
              <a:rPr b="0" spc="35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sınırlıdır.</a:t>
            </a:r>
          </a:p>
        </p:txBody>
      </p:sp>
      <p:sp>
        <p:nvSpPr>
          <p:cNvPr id="73" name="object 73"/>
          <p:cNvSpPr txBox="1"/>
          <p:nvPr/>
        </p:nvSpPr>
        <p:spPr>
          <a:xfrm>
            <a:off x="8385809" y="147573"/>
            <a:ext cx="5594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986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48958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Tahoma"/>
                <a:cs typeface="Tahoma"/>
              </a:rPr>
              <a:t>Genel </a:t>
            </a:r>
            <a:r>
              <a:rPr sz="3200" b="1" spc="-5" dirty="0">
                <a:latin typeface="Tahoma"/>
                <a:cs typeface="Tahoma"/>
              </a:rPr>
              <a:t>Değerlendirme</a:t>
            </a:r>
            <a:r>
              <a:rPr sz="3200" b="1" spc="-85" dirty="0">
                <a:latin typeface="Tahoma"/>
                <a:cs typeface="Tahoma"/>
              </a:rPr>
              <a:t> </a:t>
            </a:r>
            <a:r>
              <a:rPr sz="3200" b="1" dirty="0">
                <a:latin typeface="Tahoma"/>
                <a:cs typeface="Tahoma"/>
              </a:rPr>
              <a:t>-1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661286"/>
            <a:ext cx="8336280" cy="4552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88595" indent="-342900">
              <a:spcBef>
                <a:spcPts val="95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2022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yılının ikinci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çeyreğinde büyüme eğilimi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güçlenmiş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ve milli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gelir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%7,6 büyüme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kaydetmiştir. Finans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hizmetler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büyümeyi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sürükleyen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ana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sektörler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olurken, inşaat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ve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tarım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faaliyetlerinde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daralma devam</a:t>
            </a:r>
            <a:r>
              <a:rPr sz="1600" spc="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etmiştir.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8128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Harcamalar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tarafında,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özel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tüketim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ve net dış talep büyümeyi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yukarı çekerken, yatırımlar  sınırlı katkı vermiştir.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Ayrıca, bu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çeyrekte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de işgücü ödemelerinin katma değerden aldığı  pay önemli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ölçüde</a:t>
            </a:r>
            <a:r>
              <a:rPr sz="16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gerilemiştir.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1016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Üçüncü çeyreğe ilişkin sanayi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üretimi,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kapasite kullanımı, ekonomik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güven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endeksi ve  yüksek frekanslı verilere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dayalı öncü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göstergeler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büyümede yavaşlamaya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işaret  etmektedir. Bununla birlikte, perakende satışlar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ile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tüketici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güven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endeksi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iç talebin göreli  olarak canlı olduğunu</a:t>
            </a:r>
            <a:r>
              <a:rPr sz="16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göstermektedir.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5080" indent="-342900">
              <a:spcBef>
                <a:spcPts val="605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Hızla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artan dış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ticaret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açığına paralel olarak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cari işlemler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dengesi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kötüleşmiş, cari açık son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4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yılın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en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yüksek seviyesine çıkmıştır. Yıl sonunda cari açığın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daha da artması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beklenmektedir.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Net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Hata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Noksan kalemininin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giriş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yönlü bakiyesi yüksek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tutarlara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ulaşmıştır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ve</a:t>
            </a:r>
            <a:r>
              <a:rPr sz="1600" spc="3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cari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/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işlemler açığının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en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önemli finansman kalemini</a:t>
            </a:r>
            <a:r>
              <a:rPr sz="1600" spc="11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oluşturmaktadır.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44069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Merkez Bankası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brüt ve net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rezervlerinde son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haftalarda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gözlenen yükselişe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rağmen,  swap dahil net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rezervler yüksek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negatif bakiyesini</a:t>
            </a:r>
            <a:r>
              <a:rPr sz="1600" spc="8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korumaktadır.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97956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48958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Tahoma"/>
                <a:cs typeface="Tahoma"/>
              </a:rPr>
              <a:t>Genel </a:t>
            </a:r>
            <a:r>
              <a:rPr sz="3200" b="1" spc="-5" dirty="0">
                <a:latin typeface="Tahoma"/>
                <a:cs typeface="Tahoma"/>
              </a:rPr>
              <a:t>Değerlendirme</a:t>
            </a:r>
            <a:r>
              <a:rPr sz="3200" b="1" spc="-85" dirty="0">
                <a:latin typeface="Tahoma"/>
                <a:cs typeface="Tahoma"/>
              </a:rPr>
              <a:t> </a:t>
            </a:r>
            <a:r>
              <a:rPr sz="3200" b="1" dirty="0">
                <a:latin typeface="Tahoma"/>
                <a:cs typeface="Tahoma"/>
              </a:rPr>
              <a:t>-2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633854"/>
            <a:ext cx="8361045" cy="4552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spcBef>
                <a:spcPts val="95"/>
              </a:spcBef>
              <a:buClr>
                <a:srgbClr val="E6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İşsizlik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oranı Mart 2014’ten beri en düşük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seviyesine gerilemiştir.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Kadın ve genç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işsizlik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oranları da düşmektedir.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Benzer iyileşme geniş tanımlı işsizlik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oranlarında da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gözlenmekte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olup, hala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yüksek</a:t>
            </a:r>
            <a:r>
              <a:rPr sz="1600" spc="4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seviyelerdedir.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644525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Son iki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ayda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ticari kredi faiz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oranındaki düşüş 7 puanı aşmış, mevduat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faizlerindeki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gerileme 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1,2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puan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ile sınırlı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olmuştur. Kredi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faizlerindeki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düşüşe rağmen,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kredi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kullanımlarında artışlar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ticari krediler kaynaklı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olarak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hız</a:t>
            </a:r>
            <a:r>
              <a:rPr sz="1600" spc="11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kesmiştir.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985519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Ekim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ayı itibarıyla toplam mevduatlar 8,1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trilyon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TL’ye ulaşmıştır. Kur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Korumalı  Mevduatlar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dahil edildiğinde mevduat dolarizasyonu %70’in</a:t>
            </a:r>
            <a:r>
              <a:rPr sz="1600" spc="11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üzerindedir.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136525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Tüketici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enflasyonu son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24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yılın zirvesindedir.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Üretici ve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tüketici enflasyonu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arasındaki  tarihi fark ve üretim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için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ana girdi olan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enerji fiyatlarındaki yüksek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artışlar maliyet  baskılarının daha da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güçlendiğini göstermektedir. Yıl sonu enflasyon beklentilerine ilişkin  uluslararası kuruluşların yaptığı son güncellemeler yüksek seviyelere işaret</a:t>
            </a:r>
            <a:r>
              <a:rPr sz="1600" spc="30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etmektedir.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422275" indent="-342900">
              <a:spcBef>
                <a:spcPts val="605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Merkez Bankası, finansal koşulların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büyüme ve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istihdam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artışını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destekleyici olmasını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sağlamak amacıyla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Ekim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ayında da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politika faizini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düşürmüş ve gelecek toplantıda da  benzer bir adım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atılabileceğini belirtmiştir. Politika faizi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ile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enflasyon farkı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73 puana  ulaşmıştır.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Türkiye’nin risk primi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dalgalı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seyretmekte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yüksek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düzeyini</a:t>
            </a:r>
            <a:r>
              <a:rPr sz="1600" spc="18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korumaktadır.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60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406427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ikdörtgen 9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1122219" y="1526959"/>
            <a:ext cx="6896366" cy="114749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tr-TR" sz="4000" kern="0" dirty="0"/>
              <a:t>Gaziantep İli</a:t>
            </a:r>
          </a:p>
          <a:p>
            <a:pPr>
              <a:defRPr/>
            </a:pPr>
            <a:r>
              <a:rPr lang="tr-TR" sz="4000" kern="0" dirty="0" smtClean="0"/>
              <a:t>Sosyal ve ekonomik yapı</a:t>
            </a:r>
            <a:endParaRPr lang="tr-TR" sz="4000" kern="0" dirty="0"/>
          </a:p>
        </p:txBody>
      </p:sp>
      <p:sp>
        <p:nvSpPr>
          <p:cNvPr id="12" name="Dikdörtgen 11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İçerik Yer Tutucusu 2"/>
          <p:cNvSpPr txBox="1">
            <a:spLocks/>
          </p:cNvSpPr>
          <p:nvPr/>
        </p:nvSpPr>
        <p:spPr bwMode="auto">
          <a:xfrm>
            <a:off x="1123700" y="2674455"/>
            <a:ext cx="7715499" cy="256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endParaRPr lang="tr-TR" sz="2800" kern="0" dirty="0" smtClean="0">
              <a:solidFill>
                <a:srgbClr val="000000"/>
              </a:solidFill>
            </a:endParaRPr>
          </a:p>
          <a:p>
            <a:pPr marL="857250" lvl="1" indent="-457200"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tr-TR" sz="2400" kern="0" dirty="0" smtClean="0">
              <a:solidFill>
                <a:srgbClr val="000000"/>
              </a:solidFill>
            </a:endParaRPr>
          </a:p>
          <a:p>
            <a:pPr lvl="1">
              <a:defRPr/>
            </a:pPr>
            <a:endParaRPr lang="tr-TR" sz="2400" kern="0" dirty="0">
              <a:solidFill>
                <a:srgbClr val="000000"/>
              </a:solidFill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6" y="463044"/>
            <a:ext cx="1792059" cy="76328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7044034" y="463044"/>
            <a:ext cx="1620995" cy="76328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71" y="449294"/>
            <a:ext cx="775563" cy="775563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>
          <a:xfrm>
            <a:off x="3643086" y="317160"/>
            <a:ext cx="5244191" cy="10925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1" name="İçerik Yer Tutucusu 2"/>
          <p:cNvSpPr txBox="1">
            <a:spLocks/>
          </p:cNvSpPr>
          <p:nvPr/>
        </p:nvSpPr>
        <p:spPr bwMode="auto">
          <a:xfrm>
            <a:off x="1123700" y="2635525"/>
            <a:ext cx="7715499" cy="312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Nüfus ve göç </a:t>
            </a: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Büyüme</a:t>
            </a:r>
          </a:p>
          <a:p>
            <a:pPr>
              <a:defRPr/>
            </a:pPr>
            <a:r>
              <a:rPr lang="tr-TR" kern="0" dirty="0">
                <a:solidFill>
                  <a:srgbClr val="000000"/>
                </a:solidFill>
              </a:rPr>
              <a:t>Dış </a:t>
            </a:r>
            <a:r>
              <a:rPr lang="tr-TR" kern="0" dirty="0" smtClean="0">
                <a:solidFill>
                  <a:srgbClr val="000000"/>
                </a:solidFill>
              </a:rPr>
              <a:t>ticaret</a:t>
            </a:r>
            <a:endParaRPr lang="tr-TR" kern="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İstihdam</a:t>
            </a:r>
            <a:endParaRPr lang="tr-T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93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" name="think-cell Slide" r:id="rId43" imgW="444" imgH="446" progId="TCLayout.ActiveDocument.1">
                  <p:embed/>
                </p:oleObj>
              </mc:Choice>
              <mc:Fallback>
                <p:oleObj name="think-cell Slide" r:id="rId43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" name="Dikdörtgen 279"/>
          <p:cNvSpPr/>
          <p:nvPr/>
        </p:nvSpPr>
        <p:spPr bwMode="auto">
          <a:xfrm>
            <a:off x="6194421" y="2894013"/>
            <a:ext cx="2699762" cy="1492250"/>
          </a:xfrm>
          <a:prstGeom prst="rect">
            <a:avLst/>
          </a:prstGeom>
          <a:solidFill>
            <a:srgbClr val="A50404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96571" y="963250"/>
            <a:ext cx="8597612" cy="592508"/>
          </a:xfrm>
        </p:spPr>
        <p:txBody>
          <a:bodyPr vert="horz"/>
          <a:lstStyle/>
          <a:p>
            <a:r>
              <a:rPr lang="tr-TR" sz="2400" dirty="0" smtClean="0"/>
              <a:t>Gaziantep ili toplam nüfus sayısı 2020 yılında 2,1 milyon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tr-TR" sz="2000" b="0" dirty="0" smtClean="0"/>
              <a:t>Toplam nüfus 10 yılda Türkiye ortalamasının üzerinde arttı</a:t>
            </a:r>
            <a:endParaRPr lang="tr-TR" sz="20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fld id="{4671AB6C-D4B8-4F11-8867-B5C2B23781FF}" type="slidenum">
              <a:rPr lang="tr-TR" smtClean="0"/>
              <a:pPr algn="ctr">
                <a:defRPr/>
              </a:pPr>
              <a:t>63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394" y="1863646"/>
            <a:ext cx="9139606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6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Nüfus, milyon, </a:t>
            </a:r>
            <a:r>
              <a:rPr lang="tr-TR" sz="16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2007-2021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Nüfus İstatistikleri,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3" name="Dikdörtgen 1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258" name="Dikdörtgen 25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0" name="Dikdörtgen 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23" name="Dikdörtgen 2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graphicFrame>
        <p:nvGraphicFramePr>
          <p:cNvPr id="265" name="Chart 3"/>
          <p:cNvGraphicFramePr/>
          <p:nvPr>
            <p:custDataLst>
              <p:tags r:id="rId3"/>
            </p:custDataLst>
            <p:extLst/>
          </p:nvPr>
        </p:nvGraphicFramePr>
        <p:xfrm>
          <a:off x="7192169" y="3448051"/>
          <a:ext cx="1798635" cy="766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5"/>
          </a:graphicData>
        </a:graphic>
      </p:graphicFrame>
      <p:cxnSp>
        <p:nvCxnSpPr>
          <p:cNvPr id="216" name="Düz Bağlayıcı 215"/>
          <p:cNvCxnSpPr/>
          <p:nvPr>
            <p:custDataLst>
              <p:tags r:id="rId4"/>
            </p:custDataLst>
          </p:nvPr>
        </p:nvCxnSpPr>
        <p:spPr bwMode="auto">
          <a:xfrm>
            <a:off x="8404944" y="3227387"/>
            <a:ext cx="0" cy="1800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" name="Düz Bağlayıcı 213"/>
          <p:cNvCxnSpPr/>
          <p:nvPr>
            <p:custDataLst>
              <p:tags r:id="rId5"/>
            </p:custDataLst>
          </p:nvPr>
        </p:nvCxnSpPr>
        <p:spPr bwMode="auto">
          <a:xfrm flipV="1">
            <a:off x="7726363" y="3250358"/>
            <a:ext cx="0" cy="2160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Düz Bağlayıcı 214"/>
          <p:cNvCxnSpPr/>
          <p:nvPr>
            <p:custDataLst>
              <p:tags r:id="rId6"/>
            </p:custDataLst>
          </p:nvPr>
        </p:nvCxnSpPr>
        <p:spPr bwMode="auto">
          <a:xfrm>
            <a:off x="7726363" y="3227387"/>
            <a:ext cx="677862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7554913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E629E19C-DBF1-429E-AB44-74ED3D21BF31}" type="datetime'''''''''2''''''''''00''''''''''''''''''''''''7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25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8232775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2021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13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7696732" y="3086101"/>
            <a:ext cx="694794" cy="282574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b="1" dirty="0" smtClean="0">
                <a:solidFill>
                  <a:srgbClr val="000000"/>
                </a:solidFill>
              </a:rPr>
              <a:t>+35%</a:t>
            </a:r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162" name="Dikdörtgen 16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30" name="Metin kutusu 29"/>
          <p:cNvSpPr txBox="1"/>
          <p:nvPr/>
        </p:nvSpPr>
        <p:spPr>
          <a:xfrm>
            <a:off x="6194421" y="3490117"/>
            <a:ext cx="1166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rgbClr val="000000"/>
                </a:solidFill>
              </a:rPr>
              <a:t>Gaziantep</a:t>
            </a:r>
          </a:p>
        </p:txBody>
      </p:sp>
      <p:graphicFrame>
        <p:nvGraphicFramePr>
          <p:cNvPr id="266" name="Chart 3"/>
          <p:cNvGraphicFramePr/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605163439"/>
              </p:ext>
            </p:extLst>
          </p:nvPr>
        </p:nvGraphicFramePr>
        <p:xfrm>
          <a:off x="4102100" y="3384550"/>
          <a:ext cx="2206625" cy="741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6"/>
          </a:graphicData>
        </a:graphic>
      </p:graphicFrame>
      <p:cxnSp>
        <p:nvCxnSpPr>
          <p:cNvPr id="210" name="Düz Bağlayıcı 209"/>
          <p:cNvCxnSpPr/>
          <p:nvPr>
            <p:custDataLst>
              <p:tags r:id="rId11"/>
            </p:custDataLst>
          </p:nvPr>
        </p:nvCxnSpPr>
        <p:spPr bwMode="auto">
          <a:xfrm>
            <a:off x="5543550" y="3086100"/>
            <a:ext cx="0" cy="282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Düz Bağlayıcı 207"/>
          <p:cNvCxnSpPr/>
          <p:nvPr>
            <p:custDataLst>
              <p:tags r:id="rId12"/>
            </p:custDataLst>
          </p:nvPr>
        </p:nvCxnSpPr>
        <p:spPr bwMode="auto">
          <a:xfrm flipV="1">
            <a:off x="4865688" y="3086100"/>
            <a:ext cx="0" cy="36195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Düz Bağlayıcı 208"/>
          <p:cNvCxnSpPr/>
          <p:nvPr>
            <p:custDataLst>
              <p:tags r:id="rId13"/>
            </p:custDataLst>
          </p:nvPr>
        </p:nvCxnSpPr>
        <p:spPr bwMode="auto">
          <a:xfrm>
            <a:off x="4865688" y="3086100"/>
            <a:ext cx="677862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4694238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2FA6963D-EA52-4DDC-973D-49BF0BE693C0}" type="datetime'''''''''2''''''''''''''''''0''0''7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21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5372100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2021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07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4849814" y="2957513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9A41E6BD-1940-4A9D-9068-CE7FFB39B0E4}" type="datetime'''+''''2''3''''''''''''''%'''''''''''''''''''''''''''''">
              <a:rPr lang="tr-TR" altLang="en-US" sz="1200" b="1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+23%</a:t>
            </a:fld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73" name="Metin kutusu 72"/>
          <p:cNvSpPr txBox="1"/>
          <p:nvPr/>
        </p:nvSpPr>
        <p:spPr>
          <a:xfrm>
            <a:off x="3265488" y="3517900"/>
            <a:ext cx="1287459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000000"/>
                </a:solidFill>
              </a:rPr>
              <a:t>İstanbul</a:t>
            </a:r>
          </a:p>
        </p:txBody>
      </p:sp>
      <p:graphicFrame>
        <p:nvGraphicFramePr>
          <p:cNvPr id="267" name="Chart 3"/>
          <p:cNvGraphicFramePr/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939123922"/>
              </p:ext>
            </p:extLst>
          </p:nvPr>
        </p:nvGraphicFramePr>
        <p:xfrm>
          <a:off x="1058863" y="2909888"/>
          <a:ext cx="2206625" cy="121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7"/>
          </a:graphicData>
        </a:graphic>
      </p:graphicFrame>
      <p:cxnSp>
        <p:nvCxnSpPr>
          <p:cNvPr id="201" name="Düz Bağlayıcı 200"/>
          <p:cNvCxnSpPr/>
          <p:nvPr>
            <p:custDataLst>
              <p:tags r:id="rId18"/>
            </p:custDataLst>
          </p:nvPr>
        </p:nvCxnSpPr>
        <p:spPr bwMode="auto">
          <a:xfrm flipV="1">
            <a:off x="1822450" y="2611438"/>
            <a:ext cx="0" cy="4222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3" name="Düz Bağlayıcı 202"/>
          <p:cNvCxnSpPr/>
          <p:nvPr>
            <p:custDataLst>
              <p:tags r:id="rId19"/>
            </p:custDataLst>
          </p:nvPr>
        </p:nvCxnSpPr>
        <p:spPr bwMode="auto">
          <a:xfrm>
            <a:off x="1822450" y="2611438"/>
            <a:ext cx="67786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4" name="Düz Bağlayıcı 203"/>
          <p:cNvCxnSpPr/>
          <p:nvPr>
            <p:custDataLst>
              <p:tags r:id="rId20"/>
            </p:custDataLst>
          </p:nvPr>
        </p:nvCxnSpPr>
        <p:spPr bwMode="auto">
          <a:xfrm>
            <a:off x="2500313" y="2611438"/>
            <a:ext cx="0" cy="282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2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2328863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2021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41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1651000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7DEB7F90-58EF-4DD4-9DEE-F8414B96079E}" type="datetime'''''''''''''''''''''200''''''''''''''''7''''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02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1806576" y="2482850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461AC0FA-3272-452A-BABD-F143C167D51A}" type="datetime'''+''''1''''''8''''''''''''%'''''''''''''''''''''''''">
              <a:rPr lang="tr-TR" altLang="en-US" sz="1200" b="1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+18%</a:t>
            </a:fld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144" name="Metin kutusu 143"/>
          <p:cNvSpPr txBox="1"/>
          <p:nvPr/>
        </p:nvSpPr>
        <p:spPr>
          <a:xfrm>
            <a:off x="200023" y="3459163"/>
            <a:ext cx="1287463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000000"/>
                </a:solidFill>
              </a:rPr>
              <a:t>Türkiye</a:t>
            </a:r>
          </a:p>
        </p:txBody>
      </p:sp>
      <p:sp>
        <p:nvSpPr>
          <p:cNvPr id="163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7554913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B940B797-C549-4165-9257-E87ABB9E8768}" type="datetime'''''''2''''''''''''''''''''''0''''''''''0''7''''''''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64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8232775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2021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65" name="Metin kutusu 164"/>
          <p:cNvSpPr txBox="1"/>
          <p:nvPr/>
        </p:nvSpPr>
        <p:spPr>
          <a:xfrm>
            <a:off x="6194421" y="5262563"/>
            <a:ext cx="1308105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000000"/>
                </a:solidFill>
              </a:rPr>
              <a:t>Şanlıurfa</a:t>
            </a:r>
          </a:p>
        </p:txBody>
      </p:sp>
      <p:graphicFrame>
        <p:nvGraphicFramePr>
          <p:cNvPr id="269" name="Chart 3"/>
          <p:cNvGraphicFramePr/>
          <p:nvPr>
            <p:custDataLst>
              <p:tags r:id="rId26"/>
            </p:custDataLst>
            <p:extLst/>
          </p:nvPr>
        </p:nvGraphicFramePr>
        <p:xfrm>
          <a:off x="4308475" y="5414963"/>
          <a:ext cx="1793875" cy="51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cxnSp>
        <p:nvCxnSpPr>
          <p:cNvPr id="227" name="Düz Bağlayıcı 226"/>
          <p:cNvCxnSpPr/>
          <p:nvPr>
            <p:custDataLst>
              <p:tags r:id="rId27"/>
            </p:custDataLst>
          </p:nvPr>
        </p:nvCxnSpPr>
        <p:spPr bwMode="auto">
          <a:xfrm>
            <a:off x="4865688" y="5230813"/>
            <a:ext cx="677862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Düz Bağlayıcı 225"/>
          <p:cNvCxnSpPr/>
          <p:nvPr>
            <p:custDataLst>
              <p:tags r:id="rId28"/>
            </p:custDataLst>
          </p:nvPr>
        </p:nvCxnSpPr>
        <p:spPr bwMode="auto">
          <a:xfrm flipV="1">
            <a:off x="4865688" y="5230813"/>
            <a:ext cx="0" cy="1857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Düz Bağlayıcı 227"/>
          <p:cNvCxnSpPr/>
          <p:nvPr>
            <p:custDataLst>
              <p:tags r:id="rId29"/>
            </p:custDataLst>
          </p:nvPr>
        </p:nvCxnSpPr>
        <p:spPr bwMode="auto">
          <a:xfrm>
            <a:off x="5543550" y="5230813"/>
            <a:ext cx="0" cy="1682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auto">
          <a:xfrm>
            <a:off x="4694238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DDF73EAE-8C6B-447B-9933-3237C6D442EA}" type="datetime'''2''''0''''''''''0''''''''''7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68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5372100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2021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25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auto">
          <a:xfrm>
            <a:off x="4918075" y="5102225"/>
            <a:ext cx="573088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b="1" dirty="0" smtClean="0">
                <a:solidFill>
                  <a:srgbClr val="000000"/>
                </a:solidFill>
              </a:rPr>
              <a:t>+16%</a:t>
            </a:r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169" name="Metin kutusu 168"/>
          <p:cNvSpPr txBox="1"/>
          <p:nvPr/>
        </p:nvSpPr>
        <p:spPr>
          <a:xfrm>
            <a:off x="3300403" y="5260975"/>
            <a:ext cx="1457325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000000"/>
                </a:solidFill>
              </a:rPr>
              <a:t>Adana</a:t>
            </a:r>
          </a:p>
        </p:txBody>
      </p:sp>
      <p:graphicFrame>
        <p:nvGraphicFramePr>
          <p:cNvPr id="270" name="Chart 3"/>
          <p:cNvGraphicFramePr/>
          <p:nvPr>
            <p:custDataLst>
              <p:tags r:id="rId33"/>
            </p:custDataLst>
            <p:extLst/>
          </p:nvPr>
        </p:nvGraphicFramePr>
        <p:xfrm>
          <a:off x="1265238" y="5400675"/>
          <a:ext cx="1793875" cy="528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cxnSp>
        <p:nvCxnSpPr>
          <p:cNvPr id="221" name="Düz Bağlayıcı 220"/>
          <p:cNvCxnSpPr/>
          <p:nvPr>
            <p:custDataLst>
              <p:tags r:id="rId34"/>
            </p:custDataLst>
          </p:nvPr>
        </p:nvCxnSpPr>
        <p:spPr bwMode="auto">
          <a:xfrm>
            <a:off x="1822450" y="5102225"/>
            <a:ext cx="67786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0" name="Düz Bağlayıcı 219"/>
          <p:cNvCxnSpPr/>
          <p:nvPr>
            <p:custDataLst>
              <p:tags r:id="rId35"/>
            </p:custDataLst>
          </p:nvPr>
        </p:nvCxnSpPr>
        <p:spPr bwMode="auto">
          <a:xfrm flipV="1">
            <a:off x="1822450" y="5102225"/>
            <a:ext cx="0" cy="34766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2" name="Düz Bağlayıcı 221"/>
          <p:cNvCxnSpPr/>
          <p:nvPr>
            <p:custDataLst>
              <p:tags r:id="rId36"/>
            </p:custDataLst>
          </p:nvPr>
        </p:nvCxnSpPr>
        <p:spPr bwMode="auto">
          <a:xfrm>
            <a:off x="2500313" y="5102225"/>
            <a:ext cx="0" cy="282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1651000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BD632356-59A8-4275-BD7B-492D824550C5}" type="datetime'2''''''''''00''''7''''''''''''''''''''''''''''''''''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71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2328863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2021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19" name="Rectangle 3"/>
          <p:cNvSpPr>
            <a:spLocks noGrp="1" noChangeArrowheads="1"/>
          </p:cNvSpPr>
          <p:nvPr>
            <p:custDataLst>
              <p:tags r:id="rId39"/>
            </p:custDataLst>
          </p:nvPr>
        </p:nvSpPr>
        <p:spPr bwMode="auto">
          <a:xfrm>
            <a:off x="1806576" y="4973638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altLang="en-US" sz="1200" b="1" dirty="0" smtClean="0">
                <a:solidFill>
                  <a:srgbClr val="000000"/>
                </a:solidFill>
              </a:rPr>
              <a:t> +16%</a:t>
            </a:r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173" name="Metin kutusu 172"/>
          <p:cNvSpPr txBox="1"/>
          <p:nvPr/>
        </p:nvSpPr>
        <p:spPr>
          <a:xfrm>
            <a:off x="108768" y="5260975"/>
            <a:ext cx="1315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err="1">
                <a:solidFill>
                  <a:srgbClr val="000000"/>
                </a:solidFill>
              </a:rPr>
              <a:t>Kahramamaraş</a:t>
            </a:r>
            <a:endParaRPr lang="tr-TR" sz="1100" b="1" dirty="0">
              <a:solidFill>
                <a:srgbClr val="000000"/>
              </a:solidFill>
            </a:endParaRPr>
          </a:p>
        </p:txBody>
      </p:sp>
      <p:cxnSp>
        <p:nvCxnSpPr>
          <p:cNvPr id="275" name="Düz Bağlayıcı 274"/>
          <p:cNvCxnSpPr/>
          <p:nvPr/>
        </p:nvCxnSpPr>
        <p:spPr bwMode="auto">
          <a:xfrm>
            <a:off x="3059113" y="2822575"/>
            <a:ext cx="0" cy="34067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6" name="Düz Bağlayıcı 275"/>
          <p:cNvCxnSpPr/>
          <p:nvPr/>
        </p:nvCxnSpPr>
        <p:spPr bwMode="auto">
          <a:xfrm>
            <a:off x="6113463" y="2822575"/>
            <a:ext cx="0" cy="34067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7" name="Düz Bağlayıcı 276"/>
          <p:cNvCxnSpPr/>
          <p:nvPr/>
        </p:nvCxnSpPr>
        <p:spPr bwMode="auto">
          <a:xfrm flipH="1" flipV="1">
            <a:off x="315914" y="4559536"/>
            <a:ext cx="840898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Dikdörtgen 8"/>
          <p:cNvSpPr/>
          <p:nvPr/>
        </p:nvSpPr>
        <p:spPr>
          <a:xfrm>
            <a:off x="7678801" y="4876482"/>
            <a:ext cx="762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en-US" sz="1200" b="1" dirty="0">
                <a:solidFill>
                  <a:srgbClr val="000000"/>
                </a:solidFill>
              </a:rPr>
              <a:t> +39%</a:t>
            </a:r>
            <a:endParaRPr lang="tr-TR" dirty="0">
              <a:solidFill>
                <a:srgbClr val="000000"/>
              </a:solidFill>
            </a:endParaRPr>
          </a:p>
        </p:txBody>
      </p:sp>
      <p:graphicFrame>
        <p:nvGraphicFramePr>
          <p:cNvPr id="64" name="Chart 3"/>
          <p:cNvGraphicFramePr/>
          <p:nvPr>
            <p:custDataLst>
              <p:tags r:id="rId40"/>
            </p:custDataLst>
            <p:extLst/>
          </p:nvPr>
        </p:nvGraphicFramePr>
        <p:xfrm>
          <a:off x="7144678" y="5153481"/>
          <a:ext cx="1798635" cy="829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0"/>
          </a:graphicData>
        </a:graphic>
      </p:graphicFrame>
    </p:spTree>
    <p:extLst>
      <p:ext uri="{BB962C8B-B14F-4D97-AF65-F5344CB8AC3E}">
        <p14:creationId xmlns:p14="http://schemas.microsoft.com/office/powerpoint/2010/main" val="1346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" name="think-cell Slide" r:id="rId5" imgW="444" imgH="446" progId="TCLayout.ActiveDocument.1">
                  <p:embed/>
                </p:oleObj>
              </mc:Choice>
              <mc:Fallback>
                <p:oleObj name="think-cell Slide" r:id="rId5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0859" y="1006112"/>
            <a:ext cx="8597612" cy="737573"/>
          </a:xfrm>
        </p:spPr>
        <p:txBody>
          <a:bodyPr vert="horz"/>
          <a:lstStyle/>
          <a:p>
            <a:r>
              <a:rPr lang="tr-TR" sz="2000" dirty="0" smtClean="0"/>
              <a:t>Gaziantep ili en fazla göçü Şanlıurfa’dan alırken  en fazla göçü  İstanbul’a verdi.</a:t>
            </a:r>
            <a:br>
              <a:rPr lang="tr-TR" sz="2000" dirty="0" smtClean="0"/>
            </a:br>
            <a:r>
              <a:rPr lang="tr-TR" sz="1800" b="0" dirty="0" smtClean="0"/>
              <a:t>2021 yılında Gaziantep’in verdiği toplam göç </a:t>
            </a:r>
            <a:r>
              <a:rPr lang="tr-TR" sz="1800" b="0" dirty="0"/>
              <a:t>30516</a:t>
            </a:r>
            <a:r>
              <a:rPr lang="tr-TR" sz="1800" dirty="0"/>
              <a:t> </a:t>
            </a:r>
            <a:r>
              <a:rPr lang="tr-TR" sz="1800" b="0" dirty="0" smtClean="0"/>
              <a:t> kişi</a:t>
            </a:r>
            <a:br>
              <a:rPr lang="tr-TR" sz="1800" b="0" dirty="0" smtClean="0"/>
            </a:br>
            <a:r>
              <a:rPr lang="tr-TR" sz="1800" b="0" dirty="0" smtClean="0"/>
              <a:t>2020 yılında Gaziantep’in aldığı toplam göç </a:t>
            </a:r>
            <a:r>
              <a:rPr lang="tr-TR" sz="1800" b="0" dirty="0"/>
              <a:t>29157</a:t>
            </a:r>
            <a:r>
              <a:rPr lang="tr-TR" sz="1800" dirty="0"/>
              <a:t> </a:t>
            </a:r>
            <a:r>
              <a:rPr lang="tr-TR" sz="1800" b="0" dirty="0" smtClean="0"/>
              <a:t> kişi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tr-TR" sz="18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fld id="{4671AB6C-D4B8-4F11-8867-B5C2B23781FF}" type="slidenum">
              <a:rPr lang="tr-TR" smtClean="0"/>
              <a:pPr algn="ctr">
                <a:defRPr/>
              </a:pPr>
              <a:t>64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394" y="1877935"/>
            <a:ext cx="9139606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6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Gaziantep ilinin diğer illere verdiği-aldığı göç, kişi, </a:t>
            </a:r>
            <a:r>
              <a:rPr lang="tr-TR" sz="16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  <a:endParaRPr lang="tr-TR" sz="16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Göç İstatistikleri,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3" name="Dikdörtgen 1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258" name="Dikdörtgen 25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0" name="Dikdörtgen 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23" name="Dikdörtgen 2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graphicFrame>
        <p:nvGraphicFramePr>
          <p:cNvPr id="14" name="Tablo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408875"/>
              </p:ext>
            </p:extLst>
          </p:nvPr>
        </p:nvGraphicFramePr>
        <p:xfrm>
          <a:off x="1203875" y="2988198"/>
          <a:ext cx="3347843" cy="3080530"/>
        </p:xfrm>
        <a:graphic>
          <a:graphicData uri="http://schemas.openxmlformats.org/drawingml/2006/table">
            <a:tbl>
              <a:tblPr/>
              <a:tblGrid>
                <a:gridCol w="19464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0142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Şanlıurfa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8119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İstanbul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4021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Kilis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2377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Kahramanmaraş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3037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Adıyaman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2065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Hatay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2790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Adana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2365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Mersin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2014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Ankara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2158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Antalya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1570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24" name="Dikdörtgen 23"/>
          <p:cNvSpPr/>
          <p:nvPr/>
        </p:nvSpPr>
        <p:spPr>
          <a:xfrm>
            <a:off x="1152249" y="2472422"/>
            <a:ext cx="40986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b="1" dirty="0">
                <a:solidFill>
                  <a:srgbClr val="14316C"/>
                </a:solidFill>
              </a:rPr>
              <a:t>Gaziantep’in diğer illerden aldığı göç, kişi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5297694" y="2473717"/>
            <a:ext cx="41505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tr-TR" altLang="en-US" sz="1400" b="1" dirty="0">
                <a:solidFill>
                  <a:srgbClr val="C00000"/>
                </a:solidFill>
              </a:rPr>
              <a:t>Gaziantep‘in diğer illere verdiği göç, kişi</a:t>
            </a:r>
          </a:p>
        </p:txBody>
      </p:sp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119347"/>
              </p:ext>
            </p:extLst>
          </p:nvPr>
        </p:nvGraphicFramePr>
        <p:xfrm>
          <a:off x="5297694" y="2988198"/>
          <a:ext cx="3561716" cy="3080530"/>
        </p:xfrm>
        <a:graphic>
          <a:graphicData uri="http://schemas.openxmlformats.org/drawingml/2006/table">
            <a:tbl>
              <a:tblPr/>
              <a:tblGrid>
                <a:gridCol w="18605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0111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İstanbul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4021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Şanlıurfa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8119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Kahramanmaraş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3037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Antalya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1570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Hatay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2790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Ankara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2158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Mersin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2014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İzmir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1018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Adana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2365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Adıyaman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2065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cxnSp>
        <p:nvCxnSpPr>
          <p:cNvPr id="20" name="Düz Bağlayıcı 19"/>
          <p:cNvCxnSpPr/>
          <p:nvPr/>
        </p:nvCxnSpPr>
        <p:spPr bwMode="auto">
          <a:xfrm>
            <a:off x="4934301" y="2988198"/>
            <a:ext cx="0" cy="306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1" name="Tablo 20"/>
          <p:cNvGraphicFramePr>
            <a:graphicFrameLocks noGrp="1"/>
          </p:cNvGraphicFramePr>
          <p:nvPr>
            <p:extLst/>
          </p:nvPr>
        </p:nvGraphicFramePr>
        <p:xfrm>
          <a:off x="716350" y="2977933"/>
          <a:ext cx="324465" cy="3080530"/>
        </p:xfrm>
        <a:graphic>
          <a:graphicData uri="http://schemas.openxmlformats.org/drawingml/2006/table">
            <a:tbl>
              <a:tblPr/>
              <a:tblGrid>
                <a:gridCol w="3244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5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8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9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10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3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" name="think-cell Slide" r:id="rId32" imgW="444" imgH="446" progId="TCLayout.ActiveDocument.1">
                  <p:embed/>
                </p:oleObj>
              </mc:Choice>
              <mc:Fallback>
                <p:oleObj name="think-cell Slide" r:id="rId32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65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394" y="1865530"/>
            <a:ext cx="9139606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6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Gaziantep ve seçili illerin yıllık GSYH ve kişi başı GSYH değerleri, </a:t>
            </a:r>
            <a:r>
              <a:rPr lang="tr-TR" sz="16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2004-2020</a:t>
            </a:r>
            <a:endParaRPr lang="tr-TR" sz="16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3" name="Dikdörtgen 1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0" name="Dikdörtgen 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9" name="Dikdörtgen 1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271" name="Dikdörtgen 270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3" name="Dikdörtgen 8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5" name="Dikdörtgen 8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64" name="Dikdörtgen 163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20" name="Dikdörtgen 31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365" name="Dikdörtgen 36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8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>
            <a:off x="18034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9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212883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3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6604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29448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3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8239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2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1493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7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163988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5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147637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4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19653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1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13128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0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22923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1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24558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2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261937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9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27813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auto">
          <a:xfrm>
            <a:off x="31083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06" name="Dikdörtgen 105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78" name="Dikdörtgen 17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298" name="Dikdörtgen 29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28" name="Dikdörtgen 42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" name="Dikdörtgen 13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5" name="Dikdörtgen 1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28" name="Dikdörtgen 2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34" name="Dikdörtgen 33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95" name="Unvan 1"/>
          <p:cNvSpPr txBox="1">
            <a:spLocks/>
          </p:cNvSpPr>
          <p:nvPr/>
        </p:nvSpPr>
        <p:spPr bwMode="auto">
          <a:xfrm>
            <a:off x="352424" y="1041056"/>
            <a:ext cx="8597612" cy="35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tr-TR" sz="2000" kern="0" dirty="0" smtClean="0"/>
              <a:t>2004 yılında Gaziantep’in GSYH’si </a:t>
            </a:r>
            <a:r>
              <a:rPr lang="tr-TR" sz="2000" kern="0" dirty="0"/>
              <a:t>8</a:t>
            </a:r>
            <a:r>
              <a:rPr lang="tr-TR" sz="2000" kern="0" dirty="0" smtClean="0"/>
              <a:t> milyon TL iken bu rakam 2020 yılında 99 milyar 273 milyon TL</a:t>
            </a:r>
            <a:r>
              <a:rPr lang="en-US" sz="2800" kern="0" dirty="0" smtClean="0"/>
              <a:t/>
            </a:r>
            <a:br>
              <a:rPr lang="en-US" sz="2800" kern="0" dirty="0" smtClean="0"/>
            </a:br>
            <a:r>
              <a:rPr lang="tr-TR" sz="1800" b="0" kern="0" dirty="0"/>
              <a:t>K</a:t>
            </a:r>
            <a:r>
              <a:rPr lang="tr-TR" sz="1800" b="0" kern="0" dirty="0" smtClean="0"/>
              <a:t>işi başı milli gelirde Gaziantep, Şanlıurfa, Kahramanmaraş’tan daha iyi konumda</a:t>
            </a:r>
            <a:endParaRPr lang="tr-TR" sz="1800" b="0" kern="0" dirty="0"/>
          </a:p>
        </p:txBody>
      </p:sp>
      <p:sp>
        <p:nvSpPr>
          <p:cNvPr id="196" name="Metin kutusu 195"/>
          <p:cNvSpPr txBox="1"/>
          <p:nvPr/>
        </p:nvSpPr>
        <p:spPr>
          <a:xfrm>
            <a:off x="181070" y="645380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Bölgesel Hesaplar,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21" name="Dikdörtgen 20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990600" y="2503017"/>
            <a:ext cx="2844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dirty="0">
                <a:solidFill>
                  <a:srgbClr val="808080">
                    <a:lumMod val="75000"/>
                  </a:srgbClr>
                </a:solidFill>
              </a:rPr>
              <a:t>GSYH, milyar TL</a:t>
            </a: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auto">
          <a:xfrm>
            <a:off x="522763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3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auto">
          <a:xfrm>
            <a:off x="571817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auto">
          <a:xfrm>
            <a:off x="653573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53911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6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55546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4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62087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5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60452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4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63722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5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66992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68627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auto">
          <a:xfrm>
            <a:off x="75168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82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auto">
          <a:xfrm>
            <a:off x="76803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89" name="Metin kutusu 88"/>
          <p:cNvSpPr txBox="1"/>
          <p:nvPr/>
        </p:nvSpPr>
        <p:spPr>
          <a:xfrm>
            <a:off x="5338763" y="2503488"/>
            <a:ext cx="2844800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dirty="0">
                <a:solidFill>
                  <a:srgbClr val="808080">
                    <a:lumMod val="75000"/>
                  </a:srgbClr>
                </a:solidFill>
              </a:rPr>
              <a:t>Kişi başı GSYH, bin TL</a:t>
            </a:r>
          </a:p>
        </p:txBody>
      </p:sp>
      <p:cxnSp>
        <p:nvCxnSpPr>
          <p:cNvPr id="95" name="Düz Bağlayıcı 94"/>
          <p:cNvCxnSpPr/>
          <p:nvPr/>
        </p:nvCxnSpPr>
        <p:spPr bwMode="auto">
          <a:xfrm>
            <a:off x="4543771" y="2745302"/>
            <a:ext cx="0" cy="360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80" name="Grafik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7365203"/>
              </p:ext>
            </p:extLst>
          </p:nvPr>
        </p:nvGraphicFramePr>
        <p:xfrm>
          <a:off x="-76200" y="2839448"/>
          <a:ext cx="4800600" cy="2976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graphicFrame>
        <p:nvGraphicFramePr>
          <p:cNvPr id="84" name="Grafik 8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904939"/>
              </p:ext>
            </p:extLst>
          </p:nvPr>
        </p:nvGraphicFramePr>
        <p:xfrm>
          <a:off x="4648200" y="2839448"/>
          <a:ext cx="4419600" cy="2807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5"/>
          </a:graphicData>
        </a:graphic>
      </p:graphicFrame>
    </p:spTree>
    <p:extLst>
      <p:ext uri="{BB962C8B-B14F-4D97-AF65-F5344CB8AC3E}">
        <p14:creationId xmlns:p14="http://schemas.microsoft.com/office/powerpoint/2010/main" val="41393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" name="think-cell Slide" r:id="rId18" imgW="444" imgH="446" progId="TCLayout.ActiveDocument.1">
                  <p:embed/>
                </p:oleObj>
              </mc:Choice>
              <mc:Fallback>
                <p:oleObj name="think-cell Slide" r:id="rId18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66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2333" y="1187843"/>
            <a:ext cx="9139606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2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İhracat-İthalat, milyon dolar, aylık, 2018-2021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-31368" y="6581774"/>
            <a:ext cx="7898635" cy="276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TEPAV hesaplamaları</a:t>
            </a:r>
            <a:endParaRPr lang="tr-TR" altLang="tr-TR" sz="1200" dirty="0">
              <a:solidFill>
                <a:srgbClr val="000000"/>
              </a:solidFill>
            </a:endParaRP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17873" y="862045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77" name="Unvan 1"/>
          <p:cNvSpPr>
            <a:spLocks noGrp="1"/>
          </p:cNvSpPr>
          <p:nvPr>
            <p:ph type="title"/>
          </p:nvPr>
        </p:nvSpPr>
        <p:spPr>
          <a:xfrm>
            <a:off x="217873" y="786282"/>
            <a:ext cx="8597612" cy="305759"/>
          </a:xfrm>
        </p:spPr>
        <p:txBody>
          <a:bodyPr vert="horz"/>
          <a:lstStyle/>
          <a:p>
            <a:r>
              <a:rPr lang="tr-TR" sz="2000" dirty="0" smtClean="0"/>
              <a:t>Gaziantep, dış ticarette rekabet gücünü artırabilir</a:t>
            </a:r>
            <a:endParaRPr lang="tr-TR" sz="1800" b="0" dirty="0"/>
          </a:p>
        </p:txBody>
      </p:sp>
      <p:sp>
        <p:nvSpPr>
          <p:cNvPr id="230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>
            <a:off x="3559175" y="2193925"/>
            <a:ext cx="366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231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3559175" y="1990725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53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2530475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28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3552825" y="5280025"/>
            <a:ext cx="366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281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3552825" y="4878388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29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842963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65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3375025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41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1687513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graphicFrame>
        <p:nvGraphicFramePr>
          <p:cNvPr id="512" name="Chart 3"/>
          <p:cNvGraphicFramePr/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829118524"/>
              </p:ext>
            </p:extLst>
          </p:nvPr>
        </p:nvGraphicFramePr>
        <p:xfrm>
          <a:off x="4470400" y="2360613"/>
          <a:ext cx="3222625" cy="136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390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7712075" y="2828925"/>
            <a:ext cx="366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fld id="{A1C616D0-CD74-4142-BA60-E5A7E292A1F4}" type="datetime'''''İ''t''''''''''h''a''l''''''a''''t'''''''''''''''">
              <a:rPr lang="tr-TR" altLang="en-US" sz="1000" smtClean="0">
                <a:solidFill>
                  <a:srgbClr val="000000"/>
                </a:solidFill>
              </a:rPr>
              <a:pPr marL="0" indent="0">
                <a:spcBef>
                  <a:spcPct val="0"/>
                </a:spcBef>
                <a:buFont typeface="Wingdings" pitchFamily="2" charset="2"/>
                <a:buNone/>
              </a:pPr>
              <a:t>İthalat</a:t>
            </a:fld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91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7712074" y="3032125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fld id="{DE5B7E0C-10B6-42F2-B519-8302950DD2E0}" type="datetime'''''''''''''''İh''''''r''''ac''''''''''''''''a''t'">
              <a:rPr lang="tr-TR" altLang="en-US" sz="1000" smtClean="0">
                <a:solidFill>
                  <a:srgbClr val="000000"/>
                </a:solidFill>
              </a:rPr>
              <a:pPr marL="0" indent="0">
                <a:spcBef>
                  <a:spcPct val="0"/>
                </a:spcBef>
                <a:buFont typeface="Wingdings" pitchFamily="2" charset="2"/>
                <a:buNone/>
              </a:pPr>
              <a:t>İhracat</a:t>
            </a:fld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92" name="Metin kutusu 391"/>
          <p:cNvSpPr txBox="1"/>
          <p:nvPr/>
        </p:nvSpPr>
        <p:spPr>
          <a:xfrm>
            <a:off x="5072063" y="3340100"/>
            <a:ext cx="1800225" cy="276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rgbClr val="808080">
                    <a:lumMod val="75000"/>
                  </a:srgbClr>
                </a:solidFill>
              </a:rPr>
              <a:t>İstanbul</a:t>
            </a:r>
          </a:p>
        </p:txBody>
      </p:sp>
      <p:sp>
        <p:nvSpPr>
          <p:cNvPr id="395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7712074" y="4722813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473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7534275" y="52419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cxnSp>
        <p:nvCxnSpPr>
          <p:cNvPr id="514" name="Düz Bağlayıcı 513"/>
          <p:cNvCxnSpPr/>
          <p:nvPr/>
        </p:nvCxnSpPr>
        <p:spPr bwMode="auto">
          <a:xfrm>
            <a:off x="4286599" y="1720100"/>
            <a:ext cx="0" cy="471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4" name="Grafik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376185"/>
              </p:ext>
            </p:extLst>
          </p:nvPr>
        </p:nvGraphicFramePr>
        <p:xfrm>
          <a:off x="478203" y="3184525"/>
          <a:ext cx="3504971" cy="184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45" name="Grafik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2861844"/>
              </p:ext>
            </p:extLst>
          </p:nvPr>
        </p:nvGraphicFramePr>
        <p:xfrm>
          <a:off x="609600" y="4884191"/>
          <a:ext cx="3511320" cy="1677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35" name="Grafik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6828929"/>
              </p:ext>
            </p:extLst>
          </p:nvPr>
        </p:nvGraphicFramePr>
        <p:xfrm>
          <a:off x="4590026" y="4119895"/>
          <a:ext cx="3875430" cy="2089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37" name="Grafik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9187172"/>
              </p:ext>
            </p:extLst>
          </p:nvPr>
        </p:nvGraphicFramePr>
        <p:xfrm>
          <a:off x="217873" y="1187843"/>
          <a:ext cx="4068726" cy="2088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</p:spTree>
    <p:extLst>
      <p:ext uri="{BB962C8B-B14F-4D97-AF65-F5344CB8AC3E}">
        <p14:creationId xmlns:p14="http://schemas.microsoft.com/office/powerpoint/2010/main" val="5760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Nesne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7" name="think-cell Slide" r:id="rId4" imgW="520" imgH="523" progId="TCLayout.ActiveDocument.1">
                  <p:embed/>
                </p:oleObj>
              </mc:Choice>
              <mc:Fallback>
                <p:oleObj name="think-cell Slide" r:id="rId4" imgW="520" imgH="5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534400" cy="838200"/>
          </a:xfrm>
        </p:spPr>
        <p:txBody>
          <a:bodyPr vert="horz"/>
          <a:lstStyle/>
          <a:p>
            <a:r>
              <a:rPr lang="tr-TR" sz="2000" dirty="0" err="1" smtClean="0"/>
              <a:t>Gaziantep’de</a:t>
            </a:r>
            <a:r>
              <a:rPr lang="tr-TR" sz="2000" dirty="0" smtClean="0"/>
              <a:t> </a:t>
            </a:r>
            <a:r>
              <a:rPr lang="tr-TR" sz="2000" dirty="0" err="1" smtClean="0"/>
              <a:t>sektörel</a:t>
            </a:r>
            <a:r>
              <a:rPr lang="tr-TR" sz="2000" dirty="0" smtClean="0"/>
              <a:t> krediler içerisinde en büyük payı tekstil sektörü aldı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1800" b="0" dirty="0" smtClean="0"/>
              <a:t>Kredi </a:t>
            </a:r>
            <a:r>
              <a:rPr lang="tr-TR" sz="1800" b="0" dirty="0"/>
              <a:t>performans oranı en yüksek olan </a:t>
            </a:r>
            <a:r>
              <a:rPr lang="tr-TR" sz="1800" b="0" dirty="0" smtClean="0"/>
              <a:t>sektörler: İnşaat ve Toptan Ticaret ve Komisyonculuk alanlarıdır.</a:t>
            </a:r>
            <a:endParaRPr lang="tr-TR" dirty="0"/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3828088"/>
              </p:ext>
            </p:extLst>
          </p:nvPr>
        </p:nvGraphicFramePr>
        <p:xfrm>
          <a:off x="304800" y="2304320"/>
          <a:ext cx="8382000" cy="3949134"/>
        </p:xfrm>
        <a:graphic>
          <a:graphicData uri="http://schemas.openxmlformats.org/drawingml/2006/table">
            <a:tbl>
              <a:tblPr/>
              <a:tblGrid>
                <a:gridCol w="2809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62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60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706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14034">
                <a:tc>
                  <a:txBody>
                    <a:bodyPr/>
                    <a:lstStyle/>
                    <a:p>
                      <a:pPr algn="l" fontAlgn="ctr"/>
                      <a:endParaRPr lang="tr-TR" sz="1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Kredi</a:t>
                      </a: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Tutarı, </a:t>
                      </a:r>
                      <a:b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bin TL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Takipteki kredi tutarı,</a:t>
                      </a: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bin TL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Kredi Performans </a:t>
                      </a:r>
                    </a:p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Oranı, %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Gıda Meşrubat ve Tütün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14.318.166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406.313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2,76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İnşaat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2.676.007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481.599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15,25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Metal ve İşlenmiş Maden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659.957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13.709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Finansal Kuruluşlar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524.313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2.149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0,41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Tekstil ve Tekstil Ürünleri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57.530.652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838.497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1,44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Toptan Ticaret ve Komisyonculuk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10.715.959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591.496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5,23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Turizm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488.977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27.408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5,31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Ziraat ve Balıkçılık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5.423.285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132.750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2,39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Enerji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15.739.500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6923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0,04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Denizcilik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8425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0,26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67</a:t>
            </a:fld>
            <a:endParaRPr lang="en-GB" dirty="0"/>
          </a:p>
        </p:txBody>
      </p:sp>
      <p:sp>
        <p:nvSpPr>
          <p:cNvPr id="6" name="Metin kutusu 5"/>
          <p:cNvSpPr txBox="1"/>
          <p:nvPr/>
        </p:nvSpPr>
        <p:spPr>
          <a:xfrm>
            <a:off x="9717" y="6396335"/>
            <a:ext cx="894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BDDK </a:t>
            </a:r>
            <a:r>
              <a:rPr lang="tr-TR" sz="12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Fintürk</a:t>
            </a: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  <a:p>
            <a:pPr>
              <a:defRPr/>
            </a:pPr>
            <a:r>
              <a:rPr lang="tr-TR" altLang="tr-TR" sz="1200" dirty="0">
                <a:solidFill>
                  <a:srgbClr val="000000"/>
                </a:solidFill>
              </a:rPr>
              <a:t>Not: Performans oranı (Takibe dönüşüm oranı): Takipteki alacakların toplam nakdi krediler içerisindeki payını göstermektedir. </a:t>
            </a:r>
          </a:p>
        </p:txBody>
      </p:sp>
      <p:sp>
        <p:nvSpPr>
          <p:cNvPr id="7" name="Dikdörtgen 6"/>
          <p:cNvSpPr/>
          <p:nvPr/>
        </p:nvSpPr>
        <p:spPr>
          <a:xfrm>
            <a:off x="-33867" y="1761210"/>
            <a:ext cx="9163454" cy="36317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tr-TR" sz="1600" b="1" dirty="0" err="1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Gaziantep’de</a:t>
            </a:r>
            <a:r>
              <a:rPr lang="tr-TR" sz="16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1600" b="1" dirty="0" err="1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sektörel</a:t>
            </a:r>
            <a:r>
              <a:rPr lang="tr-TR" sz="16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kredi dağılımı, </a:t>
            </a:r>
            <a:r>
              <a:rPr lang="tr-TR" sz="16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2022-06</a:t>
            </a:r>
            <a:endParaRPr lang="tr-TR" sz="16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8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Nesne 18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2" name="think-cell Slide" r:id="rId29" imgW="444" imgH="446" progId="TCLayout.ActiveDocument.1">
                  <p:embed/>
                </p:oleObj>
              </mc:Choice>
              <mc:Fallback>
                <p:oleObj name="think-cell Slide" r:id="rId29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4800" y="862011"/>
            <a:ext cx="8534400" cy="838200"/>
          </a:xfrm>
        </p:spPr>
        <p:txBody>
          <a:bodyPr vert="horz"/>
          <a:lstStyle/>
          <a:p>
            <a:r>
              <a:rPr lang="en-US" dirty="0"/>
              <a:t>Ücretli çalışan istihdamında pandeminin olumsuz etkisi telafi edildi</a:t>
            </a:r>
            <a:endParaRPr lang="tr-TR" sz="20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68</a:t>
            </a:fld>
            <a:endParaRPr lang="en-GB" dirty="0"/>
          </a:p>
        </p:txBody>
      </p:sp>
      <p:sp>
        <p:nvSpPr>
          <p:cNvPr id="300" name="Metin kutusu 299"/>
          <p:cNvSpPr txBox="1"/>
          <p:nvPr/>
        </p:nvSpPr>
        <p:spPr>
          <a:xfrm>
            <a:off x="9718" y="1922672"/>
            <a:ext cx="9134282" cy="3188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Çalışan sayısı, Gaziantep, bin kişi, aylık,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Ağustos 2020 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Nisan 2022</a:t>
            </a:r>
            <a:endParaRPr lang="tr-TR" sz="14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3" name="Metin kutusu 302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SGK</a:t>
            </a:r>
            <a:endParaRPr lang="tr-TR" altLang="tr-TR" sz="1200" dirty="0">
              <a:solidFill>
                <a:srgbClr val="000000"/>
              </a:solidFill>
            </a:endParaRPr>
          </a:p>
        </p:txBody>
      </p:sp>
      <p:sp>
        <p:nvSpPr>
          <p:cNvPr id="79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gray">
          <a:xfrm>
            <a:off x="2552700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gray">
          <a:xfrm>
            <a:off x="2039938" y="5794374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4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gray">
          <a:xfrm>
            <a:off x="766763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3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gray">
          <a:xfrm>
            <a:off x="1787525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gray">
          <a:xfrm>
            <a:off x="1019175" y="5794374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6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gray">
          <a:xfrm>
            <a:off x="1273175" y="5794374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7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gray">
          <a:xfrm>
            <a:off x="1530350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8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gray">
          <a:xfrm>
            <a:off x="2293938" y="5794374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0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gray">
          <a:xfrm>
            <a:off x="2809875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0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gray">
          <a:xfrm>
            <a:off x="3063875" y="5794374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2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gray">
          <a:xfrm>
            <a:off x="3319463" y="5794374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4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gray">
          <a:xfrm>
            <a:off x="3576638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0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gray">
          <a:xfrm>
            <a:off x="7762875" y="5794375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2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gray">
          <a:xfrm>
            <a:off x="5210175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6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gray">
          <a:xfrm>
            <a:off x="6737350" y="5794375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1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gray">
          <a:xfrm>
            <a:off x="6230938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4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gray">
          <a:xfrm>
            <a:off x="5462588" y="5794375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3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gray">
          <a:xfrm>
            <a:off x="5716588" y="5794375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5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gray">
          <a:xfrm>
            <a:off x="5973763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8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gray">
          <a:xfrm>
            <a:off x="6996113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9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gray">
          <a:xfrm>
            <a:off x="6483350" y="5794375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1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gray">
          <a:xfrm>
            <a:off x="8020050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9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gray">
          <a:xfrm>
            <a:off x="7253288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0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gray">
          <a:xfrm>
            <a:off x="7507288" y="5794375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cxnSp>
        <p:nvCxnSpPr>
          <p:cNvPr id="168" name="Düz Bağlayıcı 167"/>
          <p:cNvCxnSpPr/>
          <p:nvPr/>
        </p:nvCxnSpPr>
        <p:spPr bwMode="auto">
          <a:xfrm>
            <a:off x="4600923" y="3045350"/>
            <a:ext cx="0" cy="324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Metin kutusu 26"/>
          <p:cNvSpPr txBox="1"/>
          <p:nvPr/>
        </p:nvSpPr>
        <p:spPr>
          <a:xfrm>
            <a:off x="286097" y="2474170"/>
            <a:ext cx="160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rgbClr val="002060"/>
                </a:solidFill>
              </a:rPr>
              <a:t>Sigortalı ücretli çalışan sayısı</a:t>
            </a:r>
          </a:p>
        </p:txBody>
      </p:sp>
      <p:sp>
        <p:nvSpPr>
          <p:cNvPr id="170" name="Metin kutusu 169"/>
          <p:cNvSpPr txBox="1"/>
          <p:nvPr/>
        </p:nvSpPr>
        <p:spPr>
          <a:xfrm>
            <a:off x="3078163" y="2466327"/>
            <a:ext cx="1319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b="1" dirty="0">
                <a:solidFill>
                  <a:srgbClr val="C00000"/>
                </a:solidFill>
              </a:rPr>
              <a:t>Kamu çalışan sayısı</a:t>
            </a:r>
          </a:p>
        </p:txBody>
      </p:sp>
      <p:sp>
        <p:nvSpPr>
          <p:cNvPr id="171" name="Metin kutusu 170"/>
          <p:cNvSpPr txBox="1"/>
          <p:nvPr/>
        </p:nvSpPr>
        <p:spPr>
          <a:xfrm>
            <a:off x="4954588" y="2466327"/>
            <a:ext cx="88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rgbClr val="0070C0"/>
                </a:solidFill>
              </a:rPr>
              <a:t>Çiftçi Sayısı </a:t>
            </a:r>
            <a:endParaRPr lang="tr-TR" sz="1200" b="1" dirty="0">
              <a:solidFill>
                <a:srgbClr val="0070C0"/>
              </a:solidFill>
            </a:endParaRPr>
          </a:p>
        </p:txBody>
      </p:sp>
      <p:sp>
        <p:nvSpPr>
          <p:cNvPr id="172" name="Metin kutusu 171"/>
          <p:cNvSpPr txBox="1"/>
          <p:nvPr/>
        </p:nvSpPr>
        <p:spPr>
          <a:xfrm>
            <a:off x="7877968" y="2462535"/>
            <a:ext cx="85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b="1" dirty="0" smtClean="0">
                <a:solidFill>
                  <a:srgbClr val="C00000"/>
                </a:solidFill>
              </a:rPr>
              <a:t>Esnaf  </a:t>
            </a:r>
            <a:r>
              <a:rPr lang="tr-TR" sz="1200" b="1" dirty="0">
                <a:solidFill>
                  <a:srgbClr val="C00000"/>
                </a:solidFill>
              </a:rPr>
              <a:t>sayısı</a:t>
            </a:r>
          </a:p>
        </p:txBody>
      </p:sp>
      <p:graphicFrame>
        <p:nvGraphicFramePr>
          <p:cNvPr id="43" name="Grafik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006285"/>
              </p:ext>
            </p:extLst>
          </p:nvPr>
        </p:nvGraphicFramePr>
        <p:xfrm>
          <a:off x="152400" y="3185069"/>
          <a:ext cx="3959227" cy="3087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graphicFrame>
        <p:nvGraphicFramePr>
          <p:cNvPr id="44" name="Grafik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7603919"/>
              </p:ext>
            </p:extLst>
          </p:nvPr>
        </p:nvGraphicFramePr>
        <p:xfrm>
          <a:off x="4978402" y="3086306"/>
          <a:ext cx="3741511" cy="3133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</p:spTree>
    <p:extLst>
      <p:ext uri="{BB962C8B-B14F-4D97-AF65-F5344CB8AC3E}">
        <p14:creationId xmlns:p14="http://schemas.microsoft.com/office/powerpoint/2010/main" val="38139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Nesne 18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8" name="think-cell Slide" r:id="rId41" imgW="444" imgH="446" progId="TCLayout.ActiveDocument.1">
                  <p:embed/>
                </p:oleObj>
              </mc:Choice>
              <mc:Fallback>
                <p:oleObj name="think-cell Slide" r:id="rId41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95371" y="960444"/>
            <a:ext cx="8534400" cy="838200"/>
          </a:xfrm>
        </p:spPr>
        <p:txBody>
          <a:bodyPr vert="horz"/>
          <a:lstStyle/>
          <a:p>
            <a:r>
              <a:rPr lang="tr-TR" sz="2400" dirty="0" smtClean="0">
                <a:solidFill>
                  <a:srgbClr val="FF0000"/>
                </a:solidFill>
              </a:rPr>
              <a:t>İşsizlik ödeneğine başvurular COVID-19 etkisiyle Nisan’da en yüksek seviyesini görse de Kasım 2021 itibarıyla 3100 seviyesinde gerçekleşti.</a:t>
            </a:r>
            <a:endParaRPr lang="tr-TR" sz="1800" b="0" dirty="0">
              <a:solidFill>
                <a:srgbClr val="FF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69</a:t>
            </a:fld>
            <a:endParaRPr lang="en-GB" dirty="0"/>
          </a:p>
        </p:txBody>
      </p:sp>
      <p:sp>
        <p:nvSpPr>
          <p:cNvPr id="300" name="Metin kutusu 299"/>
          <p:cNvSpPr txBox="1"/>
          <p:nvPr/>
        </p:nvSpPr>
        <p:spPr>
          <a:xfrm>
            <a:off x="-1" y="2052385"/>
            <a:ext cx="9144001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Çalışan sayısı, Gaziantep, bin kişi, aylık,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Mart 2020 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Mayıs  2022</a:t>
            </a:r>
            <a:endParaRPr lang="tr-TR" sz="14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Metin kutusu 41"/>
          <p:cNvSpPr txBox="1"/>
          <p:nvPr/>
        </p:nvSpPr>
        <p:spPr>
          <a:xfrm>
            <a:off x="0" y="6520064"/>
            <a:ext cx="90298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1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İŞKUR</a:t>
            </a:r>
            <a:endParaRPr lang="tr-TR" altLang="tr-TR" sz="1100" dirty="0">
              <a:solidFill>
                <a:srgbClr val="000000"/>
              </a:solidFill>
            </a:endParaRPr>
          </a:p>
        </p:txBody>
      </p:sp>
      <p:sp>
        <p:nvSpPr>
          <p:cNvPr id="79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>
            <a:off x="2287588" y="5378450"/>
            <a:ext cx="212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1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2068513" y="5378450"/>
            <a:ext cx="2127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3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2947988" y="5378450"/>
            <a:ext cx="212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8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2727325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0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1849438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7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6683375" y="5378450"/>
            <a:ext cx="212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5364163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3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969963" y="5378450"/>
            <a:ext cx="212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6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1195388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7561263" y="5378450"/>
            <a:ext cx="212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8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1409700" y="5378450"/>
            <a:ext cx="212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9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1628775" y="5378450"/>
            <a:ext cx="212725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5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3167063" y="5378450"/>
            <a:ext cx="212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4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6902450" y="5378450"/>
            <a:ext cx="212725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5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auto">
          <a:xfrm>
            <a:off x="3386138" y="5378450"/>
            <a:ext cx="21272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auto">
          <a:xfrm>
            <a:off x="3606800" y="5378450"/>
            <a:ext cx="212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auto">
          <a:xfrm>
            <a:off x="3825875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4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46538" y="5378450"/>
            <a:ext cx="212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9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4265613" y="5378450"/>
            <a:ext cx="212725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4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7342188" y="5378450"/>
            <a:ext cx="2127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0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4486275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4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5584825" y="5378450"/>
            <a:ext cx="212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4705350" y="5378450"/>
            <a:ext cx="2127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6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7781925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0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5145088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5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auto">
          <a:xfrm>
            <a:off x="7123113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9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auto">
          <a:xfrm>
            <a:off x="5803900" y="5378450"/>
            <a:ext cx="212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7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auto">
          <a:xfrm>
            <a:off x="8440738" y="5378450"/>
            <a:ext cx="212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5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6022975" y="5378450"/>
            <a:ext cx="21272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auto">
          <a:xfrm>
            <a:off x="6243638" y="5378450"/>
            <a:ext cx="212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6" name="Rectangle 3"/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auto">
          <a:xfrm>
            <a:off x="8221663" y="5378450"/>
            <a:ext cx="212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7" name="Rectangle 3"/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auto">
          <a:xfrm>
            <a:off x="6462713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3" name="Rectangle 3"/>
          <p:cNvSpPr>
            <a:spLocks noGrp="1" noChangeArrowheads="1"/>
          </p:cNvSpPr>
          <p:nvPr>
            <p:custDataLst>
              <p:tags r:id="rId35"/>
            </p:custDataLst>
          </p:nvPr>
        </p:nvSpPr>
        <p:spPr bwMode="auto">
          <a:xfrm>
            <a:off x="8001000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2" name="Rectangle 3"/>
          <p:cNvSpPr>
            <a:spLocks noGrp="1" noChangeArrowheads="1"/>
          </p:cNvSpPr>
          <p:nvPr>
            <p:custDataLst>
              <p:tags r:id="rId36"/>
            </p:custDataLst>
          </p:nvPr>
        </p:nvSpPr>
        <p:spPr bwMode="auto">
          <a:xfrm>
            <a:off x="4924425" y="5378450"/>
            <a:ext cx="212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95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2740025" y="6251575"/>
            <a:ext cx="20621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96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5205413" y="6251575"/>
            <a:ext cx="17811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graphicFrame>
        <p:nvGraphicFramePr>
          <p:cNvPr id="81" name="Grafik 8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4915420"/>
              </p:ext>
            </p:extLst>
          </p:nvPr>
        </p:nvGraphicFramePr>
        <p:xfrm>
          <a:off x="76199" y="2451307"/>
          <a:ext cx="8753571" cy="4178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</p:spTree>
    <p:extLst>
      <p:ext uri="{BB962C8B-B14F-4D97-AF65-F5344CB8AC3E}">
        <p14:creationId xmlns:p14="http://schemas.microsoft.com/office/powerpoint/2010/main" val="114675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78507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9144000" y="0"/>
                </a:moveTo>
                <a:lnTo>
                  <a:pt x="0" y="0"/>
                </a:lnTo>
                <a:lnTo>
                  <a:pt x="0" y="338327"/>
                </a:lnTo>
                <a:lnTo>
                  <a:pt x="9144000" y="33832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2813" y="1808479"/>
            <a:ext cx="84181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GSYİH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gelir yöntemiyle bileşenler (Gayrisafi </a:t>
            </a:r>
            <a:r>
              <a:rPr sz="1600" spc="-15" dirty="0">
                <a:solidFill>
                  <a:srgbClr val="FFFFFF"/>
                </a:solidFill>
                <a:latin typeface="Tahoma"/>
                <a:cs typeface="Tahoma"/>
              </a:rPr>
              <a:t>Katma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Değer içindeki </a:t>
            </a:r>
            <a:r>
              <a:rPr sz="1600" spc="-45" dirty="0">
                <a:solidFill>
                  <a:srgbClr val="FFFFFF"/>
                </a:solidFill>
                <a:latin typeface="Tahoma"/>
                <a:cs typeface="Tahoma"/>
              </a:rPr>
              <a:t>pay,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%) 2020 Ç1 – 2022</a:t>
            </a:r>
            <a:r>
              <a:rPr sz="1600" spc="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007" y="6586525"/>
            <a:ext cx="37382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 ve</a:t>
            </a:r>
            <a:r>
              <a:rPr sz="1200" spc="1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34377" y="2558605"/>
            <a:ext cx="7576184" cy="2614295"/>
            <a:chOff x="734377" y="2558605"/>
            <a:chExt cx="7576184" cy="2614295"/>
          </a:xfrm>
        </p:grpSpPr>
        <p:sp>
          <p:nvSpPr>
            <p:cNvPr id="6" name="object 6"/>
            <p:cNvSpPr/>
            <p:nvPr/>
          </p:nvSpPr>
          <p:spPr>
            <a:xfrm>
              <a:off x="1347216" y="4110227"/>
              <a:ext cx="1391920" cy="685800"/>
            </a:xfrm>
            <a:custGeom>
              <a:avLst/>
              <a:gdLst/>
              <a:ahLst/>
              <a:cxnLst/>
              <a:rect l="l" t="t" r="r" b="b"/>
              <a:pathLst>
                <a:path w="1391920" h="685800">
                  <a:moveTo>
                    <a:pt x="1391412" y="0"/>
                  </a:moveTo>
                  <a:lnTo>
                    <a:pt x="0" y="0"/>
                  </a:lnTo>
                  <a:lnTo>
                    <a:pt x="0" y="617220"/>
                  </a:lnTo>
                  <a:lnTo>
                    <a:pt x="0" y="685800"/>
                  </a:lnTo>
                  <a:lnTo>
                    <a:pt x="1391412" y="685800"/>
                  </a:lnTo>
                  <a:lnTo>
                    <a:pt x="1391412" y="617220"/>
                  </a:lnTo>
                  <a:lnTo>
                    <a:pt x="139141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347216" y="3689603"/>
              <a:ext cx="1391920" cy="421005"/>
            </a:xfrm>
            <a:custGeom>
              <a:avLst/>
              <a:gdLst/>
              <a:ahLst/>
              <a:cxnLst/>
              <a:rect l="l" t="t" r="r" b="b"/>
              <a:pathLst>
                <a:path w="1391920" h="421004">
                  <a:moveTo>
                    <a:pt x="1391411" y="0"/>
                  </a:moveTo>
                  <a:lnTo>
                    <a:pt x="0" y="0"/>
                  </a:lnTo>
                  <a:lnTo>
                    <a:pt x="0" y="420624"/>
                  </a:lnTo>
                  <a:lnTo>
                    <a:pt x="1391411" y="420624"/>
                  </a:lnTo>
                  <a:lnTo>
                    <a:pt x="1391411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347216" y="3689603"/>
              <a:ext cx="1391920" cy="421005"/>
            </a:xfrm>
            <a:custGeom>
              <a:avLst/>
              <a:gdLst/>
              <a:ahLst/>
              <a:cxnLst/>
              <a:rect l="l" t="t" r="r" b="b"/>
              <a:pathLst>
                <a:path w="1391920" h="421004">
                  <a:moveTo>
                    <a:pt x="0" y="420624"/>
                  </a:moveTo>
                  <a:lnTo>
                    <a:pt x="1391411" y="420624"/>
                  </a:lnTo>
                  <a:lnTo>
                    <a:pt x="1391411" y="0"/>
                  </a:lnTo>
                  <a:lnTo>
                    <a:pt x="0" y="0"/>
                  </a:lnTo>
                  <a:lnTo>
                    <a:pt x="0" y="420624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347216" y="2891027"/>
              <a:ext cx="1391920" cy="798830"/>
            </a:xfrm>
            <a:custGeom>
              <a:avLst/>
              <a:gdLst/>
              <a:ahLst/>
              <a:cxnLst/>
              <a:rect l="l" t="t" r="r" b="b"/>
              <a:pathLst>
                <a:path w="1391920" h="798829">
                  <a:moveTo>
                    <a:pt x="1391411" y="0"/>
                  </a:moveTo>
                  <a:lnTo>
                    <a:pt x="0" y="0"/>
                  </a:lnTo>
                  <a:lnTo>
                    <a:pt x="0" y="798576"/>
                  </a:lnTo>
                  <a:lnTo>
                    <a:pt x="1391411" y="798576"/>
                  </a:lnTo>
                  <a:lnTo>
                    <a:pt x="1391411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347216" y="4796027"/>
              <a:ext cx="1391920" cy="44450"/>
            </a:xfrm>
            <a:custGeom>
              <a:avLst/>
              <a:gdLst/>
              <a:ahLst/>
              <a:cxnLst/>
              <a:rect l="l" t="t" r="r" b="b"/>
              <a:pathLst>
                <a:path w="1391920" h="44450">
                  <a:moveTo>
                    <a:pt x="1391411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1391411" y="44196"/>
                  </a:lnTo>
                  <a:lnTo>
                    <a:pt x="139141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347216" y="4796027"/>
              <a:ext cx="1391920" cy="44450"/>
            </a:xfrm>
            <a:custGeom>
              <a:avLst/>
              <a:gdLst/>
              <a:ahLst/>
              <a:cxnLst/>
              <a:rect l="l" t="t" r="r" b="b"/>
              <a:pathLst>
                <a:path w="1391920" h="44450">
                  <a:moveTo>
                    <a:pt x="0" y="44196"/>
                  </a:moveTo>
                  <a:lnTo>
                    <a:pt x="1391411" y="44196"/>
                  </a:lnTo>
                  <a:lnTo>
                    <a:pt x="1391411" y="0"/>
                  </a:lnTo>
                  <a:lnTo>
                    <a:pt x="0" y="0"/>
                  </a:lnTo>
                  <a:lnTo>
                    <a:pt x="0" y="44196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39140" y="2563367"/>
              <a:ext cx="52069" cy="2604770"/>
            </a:xfrm>
            <a:custGeom>
              <a:avLst/>
              <a:gdLst/>
              <a:ahLst/>
              <a:cxnLst/>
              <a:rect l="l" t="t" r="r" b="b"/>
              <a:pathLst>
                <a:path w="52070" h="2604770">
                  <a:moveTo>
                    <a:pt x="51815" y="2604516"/>
                  </a:moveTo>
                  <a:lnTo>
                    <a:pt x="51815" y="0"/>
                  </a:lnTo>
                </a:path>
                <a:path w="52070" h="2604770">
                  <a:moveTo>
                    <a:pt x="0" y="2604516"/>
                  </a:moveTo>
                  <a:lnTo>
                    <a:pt x="51815" y="2604516"/>
                  </a:lnTo>
                </a:path>
                <a:path w="52070" h="2604770">
                  <a:moveTo>
                    <a:pt x="0" y="2232660"/>
                  </a:moveTo>
                  <a:lnTo>
                    <a:pt x="51815" y="2232660"/>
                  </a:lnTo>
                </a:path>
                <a:path w="52070" h="2604770">
                  <a:moveTo>
                    <a:pt x="0" y="1860804"/>
                  </a:moveTo>
                  <a:lnTo>
                    <a:pt x="51815" y="1860804"/>
                  </a:lnTo>
                </a:path>
                <a:path w="52070" h="2604770">
                  <a:moveTo>
                    <a:pt x="0" y="1487424"/>
                  </a:moveTo>
                  <a:lnTo>
                    <a:pt x="51815" y="1487424"/>
                  </a:lnTo>
                </a:path>
                <a:path w="52070" h="2604770">
                  <a:moveTo>
                    <a:pt x="0" y="1115568"/>
                  </a:moveTo>
                  <a:lnTo>
                    <a:pt x="51815" y="1115568"/>
                  </a:lnTo>
                </a:path>
                <a:path w="52070" h="2604770">
                  <a:moveTo>
                    <a:pt x="0" y="743712"/>
                  </a:moveTo>
                  <a:lnTo>
                    <a:pt x="51815" y="743712"/>
                  </a:lnTo>
                </a:path>
                <a:path w="52070" h="2604770">
                  <a:moveTo>
                    <a:pt x="0" y="371856"/>
                  </a:moveTo>
                  <a:lnTo>
                    <a:pt x="51815" y="371856"/>
                  </a:lnTo>
                </a:path>
                <a:path w="52070" h="2604770">
                  <a:moveTo>
                    <a:pt x="0" y="0"/>
                  </a:moveTo>
                  <a:lnTo>
                    <a:pt x="51815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790956" y="4796027"/>
              <a:ext cx="1021080" cy="0"/>
            </a:xfrm>
            <a:custGeom>
              <a:avLst/>
              <a:gdLst/>
              <a:ahLst/>
              <a:cxnLst/>
              <a:rect l="l" t="t" r="r" b="b"/>
              <a:pathLst>
                <a:path w="1021080">
                  <a:moveTo>
                    <a:pt x="0" y="0"/>
                  </a:moveTo>
                  <a:lnTo>
                    <a:pt x="102108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852672" y="4187951"/>
              <a:ext cx="1391920" cy="608330"/>
            </a:xfrm>
            <a:custGeom>
              <a:avLst/>
              <a:gdLst/>
              <a:ahLst/>
              <a:cxnLst/>
              <a:rect l="l" t="t" r="r" b="b"/>
              <a:pathLst>
                <a:path w="1391920" h="608329">
                  <a:moveTo>
                    <a:pt x="1391412" y="0"/>
                  </a:moveTo>
                  <a:lnTo>
                    <a:pt x="0" y="0"/>
                  </a:lnTo>
                  <a:lnTo>
                    <a:pt x="0" y="537972"/>
                  </a:lnTo>
                  <a:lnTo>
                    <a:pt x="0" y="608076"/>
                  </a:lnTo>
                  <a:lnTo>
                    <a:pt x="1391412" y="608076"/>
                  </a:lnTo>
                  <a:lnTo>
                    <a:pt x="1391412" y="537972"/>
                  </a:lnTo>
                  <a:lnTo>
                    <a:pt x="139141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852672" y="3808475"/>
              <a:ext cx="1391920" cy="379730"/>
            </a:xfrm>
            <a:custGeom>
              <a:avLst/>
              <a:gdLst/>
              <a:ahLst/>
              <a:cxnLst/>
              <a:rect l="l" t="t" r="r" b="b"/>
              <a:pathLst>
                <a:path w="1391920" h="379729">
                  <a:moveTo>
                    <a:pt x="1391412" y="0"/>
                  </a:moveTo>
                  <a:lnTo>
                    <a:pt x="0" y="0"/>
                  </a:lnTo>
                  <a:lnTo>
                    <a:pt x="0" y="379475"/>
                  </a:lnTo>
                  <a:lnTo>
                    <a:pt x="1391412" y="379475"/>
                  </a:lnTo>
                  <a:lnTo>
                    <a:pt x="1391412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852672" y="3808475"/>
              <a:ext cx="1391920" cy="379730"/>
            </a:xfrm>
            <a:custGeom>
              <a:avLst/>
              <a:gdLst/>
              <a:ahLst/>
              <a:cxnLst/>
              <a:rect l="l" t="t" r="r" b="b"/>
              <a:pathLst>
                <a:path w="1391920" h="379729">
                  <a:moveTo>
                    <a:pt x="0" y="379475"/>
                  </a:moveTo>
                  <a:lnTo>
                    <a:pt x="1391412" y="379475"/>
                  </a:lnTo>
                  <a:lnTo>
                    <a:pt x="1391412" y="0"/>
                  </a:lnTo>
                  <a:lnTo>
                    <a:pt x="0" y="0"/>
                  </a:lnTo>
                  <a:lnTo>
                    <a:pt x="0" y="379475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852672" y="2892551"/>
              <a:ext cx="1391920" cy="916305"/>
            </a:xfrm>
            <a:custGeom>
              <a:avLst/>
              <a:gdLst/>
              <a:ahLst/>
              <a:cxnLst/>
              <a:rect l="l" t="t" r="r" b="b"/>
              <a:pathLst>
                <a:path w="1391920" h="916304">
                  <a:moveTo>
                    <a:pt x="1391412" y="0"/>
                  </a:moveTo>
                  <a:lnTo>
                    <a:pt x="0" y="0"/>
                  </a:lnTo>
                  <a:lnTo>
                    <a:pt x="0" y="915924"/>
                  </a:lnTo>
                  <a:lnTo>
                    <a:pt x="1391412" y="915924"/>
                  </a:lnTo>
                  <a:lnTo>
                    <a:pt x="1391412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852672" y="4796027"/>
              <a:ext cx="1391920" cy="43180"/>
            </a:xfrm>
            <a:custGeom>
              <a:avLst/>
              <a:gdLst/>
              <a:ahLst/>
              <a:cxnLst/>
              <a:rect l="l" t="t" r="r" b="b"/>
              <a:pathLst>
                <a:path w="1391920" h="43179">
                  <a:moveTo>
                    <a:pt x="1391412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1391412" y="42672"/>
                  </a:lnTo>
                  <a:lnTo>
                    <a:pt x="139141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852672" y="4796027"/>
              <a:ext cx="1391920" cy="43180"/>
            </a:xfrm>
            <a:custGeom>
              <a:avLst/>
              <a:gdLst/>
              <a:ahLst/>
              <a:cxnLst/>
              <a:rect l="l" t="t" r="r" b="b"/>
              <a:pathLst>
                <a:path w="1391920" h="43179">
                  <a:moveTo>
                    <a:pt x="0" y="42672"/>
                  </a:moveTo>
                  <a:lnTo>
                    <a:pt x="1391412" y="42672"/>
                  </a:lnTo>
                  <a:lnTo>
                    <a:pt x="1391412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272284" y="4796027"/>
              <a:ext cx="2044064" cy="0"/>
            </a:xfrm>
            <a:custGeom>
              <a:avLst/>
              <a:gdLst/>
              <a:ahLst/>
              <a:cxnLst/>
              <a:rect l="l" t="t" r="r" b="b"/>
              <a:pathLst>
                <a:path w="2044064">
                  <a:moveTo>
                    <a:pt x="0" y="0"/>
                  </a:moveTo>
                  <a:lnTo>
                    <a:pt x="2043683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358128" y="4323587"/>
              <a:ext cx="1391920" cy="472440"/>
            </a:xfrm>
            <a:custGeom>
              <a:avLst/>
              <a:gdLst/>
              <a:ahLst/>
              <a:cxnLst/>
              <a:rect l="l" t="t" r="r" b="b"/>
              <a:pathLst>
                <a:path w="1391920" h="472439">
                  <a:moveTo>
                    <a:pt x="1391412" y="0"/>
                  </a:moveTo>
                  <a:lnTo>
                    <a:pt x="0" y="0"/>
                  </a:lnTo>
                  <a:lnTo>
                    <a:pt x="0" y="391668"/>
                  </a:lnTo>
                  <a:lnTo>
                    <a:pt x="0" y="472440"/>
                  </a:lnTo>
                  <a:lnTo>
                    <a:pt x="1391412" y="472440"/>
                  </a:lnTo>
                  <a:lnTo>
                    <a:pt x="1391412" y="391668"/>
                  </a:lnTo>
                  <a:lnTo>
                    <a:pt x="139141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358128" y="3918203"/>
              <a:ext cx="1391920" cy="405765"/>
            </a:xfrm>
            <a:custGeom>
              <a:avLst/>
              <a:gdLst/>
              <a:ahLst/>
              <a:cxnLst/>
              <a:rect l="l" t="t" r="r" b="b"/>
              <a:pathLst>
                <a:path w="1391920" h="405764">
                  <a:moveTo>
                    <a:pt x="1391412" y="0"/>
                  </a:moveTo>
                  <a:lnTo>
                    <a:pt x="0" y="0"/>
                  </a:lnTo>
                  <a:lnTo>
                    <a:pt x="0" y="405384"/>
                  </a:lnTo>
                  <a:lnTo>
                    <a:pt x="1391412" y="405384"/>
                  </a:lnTo>
                  <a:lnTo>
                    <a:pt x="1391412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358128" y="3918203"/>
              <a:ext cx="1391920" cy="405765"/>
            </a:xfrm>
            <a:custGeom>
              <a:avLst/>
              <a:gdLst/>
              <a:ahLst/>
              <a:cxnLst/>
              <a:rect l="l" t="t" r="r" b="b"/>
              <a:pathLst>
                <a:path w="1391920" h="405764">
                  <a:moveTo>
                    <a:pt x="0" y="405384"/>
                  </a:moveTo>
                  <a:lnTo>
                    <a:pt x="1391412" y="405384"/>
                  </a:lnTo>
                  <a:lnTo>
                    <a:pt x="1391412" y="0"/>
                  </a:lnTo>
                  <a:lnTo>
                    <a:pt x="0" y="0"/>
                  </a:lnTo>
                  <a:lnTo>
                    <a:pt x="0" y="405384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6358128" y="2915411"/>
              <a:ext cx="1391920" cy="1003300"/>
            </a:xfrm>
            <a:custGeom>
              <a:avLst/>
              <a:gdLst/>
              <a:ahLst/>
              <a:cxnLst/>
              <a:rect l="l" t="t" r="r" b="b"/>
              <a:pathLst>
                <a:path w="1391920" h="1003300">
                  <a:moveTo>
                    <a:pt x="1391412" y="0"/>
                  </a:moveTo>
                  <a:lnTo>
                    <a:pt x="0" y="0"/>
                  </a:lnTo>
                  <a:lnTo>
                    <a:pt x="0" y="1002792"/>
                  </a:lnTo>
                  <a:lnTo>
                    <a:pt x="1391412" y="1002792"/>
                  </a:lnTo>
                  <a:lnTo>
                    <a:pt x="1391412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358128" y="4796027"/>
              <a:ext cx="1391920" cy="18415"/>
            </a:xfrm>
            <a:custGeom>
              <a:avLst/>
              <a:gdLst/>
              <a:ahLst/>
              <a:cxnLst/>
              <a:rect l="l" t="t" r="r" b="b"/>
              <a:pathLst>
                <a:path w="1391920" h="18414">
                  <a:moveTo>
                    <a:pt x="1391412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391412" y="18288"/>
                  </a:lnTo>
                  <a:lnTo>
                    <a:pt x="139141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6355080" y="4805172"/>
              <a:ext cx="1397635" cy="0"/>
            </a:xfrm>
            <a:custGeom>
              <a:avLst/>
              <a:gdLst/>
              <a:ahLst/>
              <a:cxnLst/>
              <a:rect l="l" t="t" r="r" b="b"/>
              <a:pathLst>
                <a:path w="1397634">
                  <a:moveTo>
                    <a:pt x="0" y="0"/>
                  </a:moveTo>
                  <a:lnTo>
                    <a:pt x="466344" y="0"/>
                  </a:lnTo>
                </a:path>
                <a:path w="1397634">
                  <a:moveTo>
                    <a:pt x="926592" y="0"/>
                  </a:moveTo>
                  <a:lnTo>
                    <a:pt x="1397508" y="0"/>
                  </a:lnTo>
                </a:path>
              </a:pathLst>
            </a:custGeom>
            <a:ln w="24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776216" y="4796027"/>
              <a:ext cx="3529965" cy="0"/>
            </a:xfrm>
            <a:custGeom>
              <a:avLst/>
              <a:gdLst/>
              <a:ahLst/>
              <a:cxnLst/>
              <a:rect l="l" t="t" r="r" b="b"/>
              <a:pathLst>
                <a:path w="3529965">
                  <a:moveTo>
                    <a:pt x="0" y="0"/>
                  </a:moveTo>
                  <a:lnTo>
                    <a:pt x="2045208" y="0"/>
                  </a:lnTo>
                </a:path>
                <a:path w="3529965">
                  <a:moveTo>
                    <a:pt x="2505456" y="0"/>
                  </a:moveTo>
                  <a:lnTo>
                    <a:pt x="3529584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64668" y="5056123"/>
            <a:ext cx="3968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3047" y="4684014"/>
            <a:ext cx="2590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0%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9836" y="4312157"/>
            <a:ext cx="3403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19836" y="3939920"/>
            <a:ext cx="3403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9836" y="3568065"/>
            <a:ext cx="3403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9836" y="3195954"/>
            <a:ext cx="3403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36626" y="2451861"/>
            <a:ext cx="424180" cy="58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35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806955" y="3795141"/>
            <a:ext cx="471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22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,6%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746250" y="5205221"/>
            <a:ext cx="5905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2020-Ç2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817868" y="3313938"/>
            <a:ext cx="471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806955" y="3185286"/>
            <a:ext cx="471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,9%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806955" y="4349242"/>
            <a:ext cx="471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36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,8%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812035" y="4727447"/>
            <a:ext cx="460375" cy="182880"/>
          </a:xfrm>
          <a:prstGeom prst="rect">
            <a:avLst/>
          </a:prstGeom>
          <a:solidFill>
            <a:srgbClr val="808080"/>
          </a:solidFill>
        </p:spPr>
        <p:txBody>
          <a:bodyPr vert="horz" wrap="square" lIns="0" tIns="0" rIns="0" bIns="0" rtlCol="0">
            <a:spAutoFit/>
          </a:bodyPr>
          <a:lstStyle/>
          <a:p>
            <a:pPr marL="21590">
              <a:lnSpc>
                <a:spcPts val="1440"/>
              </a:lnSpc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-2,4%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312411" y="4387342"/>
            <a:ext cx="471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32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,6%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312411" y="3245611"/>
            <a:ext cx="471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49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,2%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757161" y="5205221"/>
            <a:ext cx="5905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2022-Ç2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312411" y="3893566"/>
            <a:ext cx="471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20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,4%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315967" y="4725923"/>
            <a:ext cx="460375" cy="182880"/>
          </a:xfrm>
          <a:prstGeom prst="rect">
            <a:avLst/>
          </a:prstGeom>
          <a:solidFill>
            <a:srgbClr val="808080"/>
          </a:solidFill>
        </p:spPr>
        <p:txBody>
          <a:bodyPr vert="horz" wrap="square" lIns="0" tIns="0" rIns="0" bIns="0" rtlCol="0">
            <a:spAutoFit/>
          </a:bodyPr>
          <a:lstStyle/>
          <a:p>
            <a:pPr marL="23495">
              <a:lnSpc>
                <a:spcPts val="1440"/>
              </a:lnSpc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-2,3%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251705" y="5205221"/>
            <a:ext cx="5905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2021-Ç2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817868" y="4017391"/>
            <a:ext cx="471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21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,8%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817868" y="4455667"/>
            <a:ext cx="471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25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,4%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821423" y="4715255"/>
            <a:ext cx="460375" cy="182880"/>
          </a:xfrm>
          <a:custGeom>
            <a:avLst/>
            <a:gdLst/>
            <a:ahLst/>
            <a:cxnLst/>
            <a:rect l="l" t="t" r="r" b="b"/>
            <a:pathLst>
              <a:path w="460375" h="182879">
                <a:moveTo>
                  <a:pt x="460248" y="0"/>
                </a:moveTo>
                <a:lnTo>
                  <a:pt x="0" y="0"/>
                </a:lnTo>
                <a:lnTo>
                  <a:pt x="0" y="182880"/>
                </a:lnTo>
                <a:lnTo>
                  <a:pt x="460248" y="182880"/>
                </a:lnTo>
                <a:lnTo>
                  <a:pt x="460248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832218" y="4701667"/>
            <a:ext cx="4425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,1%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415796" y="5632703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4" h="160020">
                <a:moveTo>
                  <a:pt x="214884" y="0"/>
                </a:moveTo>
                <a:lnTo>
                  <a:pt x="0" y="0"/>
                </a:lnTo>
                <a:lnTo>
                  <a:pt x="0" y="160020"/>
                </a:lnTo>
                <a:lnTo>
                  <a:pt x="214884" y="160020"/>
                </a:lnTo>
                <a:lnTo>
                  <a:pt x="214884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415796" y="5865876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4" h="160020">
                <a:moveTo>
                  <a:pt x="214884" y="0"/>
                </a:moveTo>
                <a:lnTo>
                  <a:pt x="0" y="0"/>
                </a:lnTo>
                <a:lnTo>
                  <a:pt x="0" y="160020"/>
                </a:lnTo>
                <a:lnTo>
                  <a:pt x="214884" y="160020"/>
                </a:lnTo>
                <a:lnTo>
                  <a:pt x="214884" y="0"/>
                </a:lnTo>
                <a:close/>
              </a:path>
            </a:pathLst>
          </a:custGeom>
          <a:solidFill>
            <a:srgbClr val="A8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759708" y="5865876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20"/>
                </a:lnTo>
                <a:lnTo>
                  <a:pt x="213360" y="160020"/>
                </a:lnTo>
                <a:lnTo>
                  <a:pt x="21336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759708" y="5632703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20"/>
                </a:lnTo>
                <a:lnTo>
                  <a:pt x="213360" y="160020"/>
                </a:lnTo>
                <a:lnTo>
                  <a:pt x="21336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668907" y="5564225"/>
            <a:ext cx="2000250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99"/>
              </a:lnSpc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Net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işletme artığı/Karma gelir  Sabit sermaye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tüketimi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012184" y="5564225"/>
            <a:ext cx="2024380" cy="49275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İşgücü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ödemeleri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Üretim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üzerindeki net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vergiler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title"/>
          </p:nvPr>
        </p:nvSpPr>
        <p:spPr>
          <a:xfrm>
            <a:off x="78739" y="744473"/>
            <a:ext cx="86315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ahoma"/>
                <a:cs typeface="Tahoma"/>
              </a:rPr>
              <a:t>İşgücü ödemelerinin katma değerden aldığı pay önemli ölçüde gerilemiştir.  </a:t>
            </a:r>
            <a:r>
              <a:rPr sz="1800" spc="-5" dirty="0"/>
              <a:t>İşgücü ödemelerinin </a:t>
            </a:r>
            <a:r>
              <a:rPr sz="1800" dirty="0"/>
              <a:t>payı geçen </a:t>
            </a:r>
            <a:r>
              <a:rPr sz="1800" spc="-5" dirty="0"/>
              <a:t>yılın aynı dönemine </a:t>
            </a:r>
            <a:r>
              <a:rPr sz="1800" dirty="0"/>
              <a:t>göre </a:t>
            </a:r>
            <a:r>
              <a:rPr sz="1800" spc="-5" dirty="0"/>
              <a:t>7,2 </a:t>
            </a:r>
            <a:r>
              <a:rPr sz="1800" dirty="0"/>
              <a:t>puan </a:t>
            </a:r>
            <a:r>
              <a:rPr sz="1800" spc="-5" dirty="0"/>
              <a:t>gerilerken, net  işletme artığı/karma gelirin </a:t>
            </a:r>
            <a:r>
              <a:rPr sz="1800" dirty="0"/>
              <a:t>payı </a:t>
            </a:r>
            <a:r>
              <a:rPr sz="1800" spc="-5" dirty="0"/>
              <a:t>4,8 </a:t>
            </a:r>
            <a:r>
              <a:rPr sz="1800" dirty="0"/>
              <a:t>puan</a:t>
            </a:r>
            <a:r>
              <a:rPr sz="1800" spc="85" dirty="0"/>
              <a:t> </a:t>
            </a:r>
            <a:r>
              <a:rPr sz="1800" spc="-5" dirty="0"/>
              <a:t>artmıştır.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385809" y="147573"/>
            <a:ext cx="5594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198997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6" name="think-cell Slide" r:id="rId16" imgW="444" imgH="446" progId="TCLayout.ActiveDocument.1">
                  <p:embed/>
                </p:oleObj>
              </mc:Choice>
              <mc:Fallback>
                <p:oleObj name="think-cell Slide" r:id="rId16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70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-53124" y="2037831"/>
            <a:ext cx="913960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2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01.01.2016 </a:t>
            </a:r>
            <a:r>
              <a:rPr lang="tr-TR" sz="12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tr-TR" sz="12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01.06.2022 </a:t>
            </a:r>
            <a:r>
              <a:rPr lang="tr-TR" sz="12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tarihleri arasında düzenlenen yatırım teşvik belgeleri, sabit yatırım tutarı</a:t>
            </a:r>
            <a:r>
              <a:rPr lang="tr-TR" sz="12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                      2016- Mayıs 2022</a:t>
            </a:r>
            <a:endParaRPr lang="tr-TR" sz="12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-31368" y="6581001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Teşvik Uygulama ve Yabancı Sermaye Genel Müdürlüğü,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17873" y="862045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cxnSp>
        <p:nvCxnSpPr>
          <p:cNvPr id="188" name="Düz Bağlayıcı 187"/>
          <p:cNvCxnSpPr/>
          <p:nvPr>
            <p:custDataLst>
              <p:tags r:id="rId3"/>
            </p:custDataLst>
          </p:nvPr>
        </p:nvCxnSpPr>
        <p:spPr bwMode="auto">
          <a:xfrm>
            <a:off x="2170922" y="3642192"/>
            <a:ext cx="3111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7" name="Düz Bağlayıcı 186"/>
          <p:cNvCxnSpPr/>
          <p:nvPr>
            <p:custDataLst>
              <p:tags r:id="rId4"/>
            </p:custDataLst>
          </p:nvPr>
        </p:nvCxnSpPr>
        <p:spPr bwMode="auto">
          <a:xfrm flipV="1">
            <a:off x="1219200" y="3583402"/>
            <a:ext cx="0" cy="4738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Düz Bağlayıcı 188"/>
          <p:cNvCxnSpPr/>
          <p:nvPr>
            <p:custDataLst>
              <p:tags r:id="rId5"/>
            </p:custDataLst>
          </p:nvPr>
        </p:nvCxnSpPr>
        <p:spPr bwMode="auto">
          <a:xfrm>
            <a:off x="2170922" y="3792663"/>
            <a:ext cx="0" cy="7572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6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1149748" y="3293733"/>
            <a:ext cx="1295679" cy="4006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400" b="1" dirty="0" smtClean="0">
                <a:solidFill>
                  <a:srgbClr val="000000"/>
                </a:solidFill>
              </a:rPr>
              <a:t>-57%</a:t>
            </a:r>
            <a:endParaRPr lang="tr-TR" sz="1400" b="1" dirty="0">
              <a:solidFill>
                <a:srgbClr val="000000"/>
              </a:solidFill>
            </a:endParaRPr>
          </a:p>
        </p:txBody>
      </p:sp>
      <p:sp>
        <p:nvSpPr>
          <p:cNvPr id="177" name="Unvan 1"/>
          <p:cNvSpPr>
            <a:spLocks noGrp="1"/>
          </p:cNvSpPr>
          <p:nvPr>
            <p:ph type="title"/>
          </p:nvPr>
        </p:nvSpPr>
        <p:spPr>
          <a:xfrm>
            <a:off x="217873" y="957738"/>
            <a:ext cx="8597612" cy="737573"/>
          </a:xfrm>
        </p:spPr>
        <p:txBody>
          <a:bodyPr vert="horz"/>
          <a:lstStyle/>
          <a:p>
            <a:r>
              <a:rPr lang="tr-TR" sz="2800" dirty="0" smtClean="0"/>
              <a:t>Gaziantep, yatırım ve teşviklerden 2020’de daha çok yararlandı</a:t>
            </a:r>
            <a:endParaRPr lang="tr-TR" sz="2400" b="0" dirty="0"/>
          </a:p>
        </p:txBody>
      </p:sp>
      <p:sp>
        <p:nvSpPr>
          <p:cNvPr id="44" name="Metin kutusu 43"/>
          <p:cNvSpPr txBox="1"/>
          <p:nvPr/>
        </p:nvSpPr>
        <p:spPr>
          <a:xfrm>
            <a:off x="429025" y="2613446"/>
            <a:ext cx="2049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>
                <a:solidFill>
                  <a:srgbClr val="808080">
                    <a:lumMod val="75000"/>
                  </a:srgbClr>
                </a:solidFill>
              </a:rPr>
              <a:t>Sabit yatırım tutarı, milyon TL</a:t>
            </a:r>
          </a:p>
        </p:txBody>
      </p:sp>
      <p:cxnSp>
        <p:nvCxnSpPr>
          <p:cNvPr id="48" name="Düz Bağlayıcı 47"/>
          <p:cNvCxnSpPr/>
          <p:nvPr>
            <p:custDataLst>
              <p:tags r:id="rId7"/>
            </p:custDataLst>
          </p:nvPr>
        </p:nvCxnSpPr>
        <p:spPr bwMode="auto">
          <a:xfrm flipV="1">
            <a:off x="4832350" y="3673535"/>
            <a:ext cx="0" cy="6504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Düz Bağlayıcı 48"/>
          <p:cNvCxnSpPr/>
          <p:nvPr>
            <p:custDataLst>
              <p:tags r:id="rId8"/>
            </p:custDataLst>
          </p:nvPr>
        </p:nvCxnSpPr>
        <p:spPr bwMode="auto">
          <a:xfrm>
            <a:off x="5102225" y="3792663"/>
            <a:ext cx="3111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Düz Bağlayıcı 49"/>
          <p:cNvCxnSpPr/>
          <p:nvPr>
            <p:custDataLst>
              <p:tags r:id="rId9"/>
            </p:custDataLst>
          </p:nvPr>
        </p:nvCxnSpPr>
        <p:spPr bwMode="auto">
          <a:xfrm>
            <a:off x="5257800" y="3792663"/>
            <a:ext cx="0" cy="77933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4732019" y="3491038"/>
            <a:ext cx="827088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400" b="1" dirty="0" smtClean="0">
                <a:solidFill>
                  <a:srgbClr val="000000"/>
                </a:solidFill>
              </a:rPr>
              <a:t>-32%</a:t>
            </a:r>
            <a:endParaRPr lang="tr-TR" sz="1400" b="1" dirty="0">
              <a:solidFill>
                <a:srgbClr val="000000"/>
              </a:solidFill>
            </a:endParaRPr>
          </a:p>
        </p:txBody>
      </p:sp>
      <p:sp>
        <p:nvSpPr>
          <p:cNvPr id="68" name="Metin kutusu 67"/>
          <p:cNvSpPr txBox="1"/>
          <p:nvPr/>
        </p:nvSpPr>
        <p:spPr>
          <a:xfrm>
            <a:off x="3149603" y="2651314"/>
            <a:ext cx="274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>
                <a:solidFill>
                  <a:srgbClr val="808080">
                    <a:lumMod val="75000"/>
                  </a:srgbClr>
                </a:solidFill>
              </a:rPr>
              <a:t>Yatırım teşvik belgeleri, belge adedi</a:t>
            </a:r>
          </a:p>
        </p:txBody>
      </p:sp>
      <p:cxnSp>
        <p:nvCxnSpPr>
          <p:cNvPr id="72" name="Düz Bağlayıcı 71"/>
          <p:cNvCxnSpPr/>
          <p:nvPr>
            <p:custDataLst>
              <p:tags r:id="rId11"/>
            </p:custDataLst>
          </p:nvPr>
        </p:nvCxnSpPr>
        <p:spPr bwMode="auto">
          <a:xfrm flipV="1">
            <a:off x="7524750" y="3429000"/>
            <a:ext cx="0" cy="12573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Düz Bağlayıcı 72"/>
          <p:cNvCxnSpPr/>
          <p:nvPr>
            <p:custDataLst>
              <p:tags r:id="rId12"/>
            </p:custDataLst>
          </p:nvPr>
        </p:nvCxnSpPr>
        <p:spPr bwMode="auto">
          <a:xfrm>
            <a:off x="7524750" y="3429000"/>
            <a:ext cx="3111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Düz Bağlayıcı 73"/>
          <p:cNvCxnSpPr/>
          <p:nvPr>
            <p:custDataLst>
              <p:tags r:id="rId13"/>
            </p:custDataLst>
          </p:nvPr>
        </p:nvCxnSpPr>
        <p:spPr bwMode="auto">
          <a:xfrm>
            <a:off x="7835900" y="3429000"/>
            <a:ext cx="0" cy="30321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7319327" y="3223641"/>
            <a:ext cx="985838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altLang="en-US" sz="1400" b="1" dirty="0" smtClean="0">
                <a:solidFill>
                  <a:srgbClr val="000000"/>
                </a:solidFill>
              </a:rPr>
              <a:t>-34%</a:t>
            </a:r>
            <a:endParaRPr lang="tr-TR" sz="1400" b="1" dirty="0">
              <a:solidFill>
                <a:srgbClr val="000000"/>
              </a:solidFill>
            </a:endParaRPr>
          </a:p>
        </p:txBody>
      </p:sp>
      <p:sp>
        <p:nvSpPr>
          <p:cNvPr id="104" name="Metin kutusu 103"/>
          <p:cNvSpPr txBox="1"/>
          <p:nvPr/>
        </p:nvSpPr>
        <p:spPr>
          <a:xfrm>
            <a:off x="6045994" y="2685428"/>
            <a:ext cx="274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>
                <a:solidFill>
                  <a:srgbClr val="808080">
                    <a:lumMod val="75000"/>
                  </a:srgbClr>
                </a:solidFill>
              </a:rPr>
              <a:t>Yatırım teşvik belgeleri, istihdam</a:t>
            </a:r>
          </a:p>
        </p:txBody>
      </p:sp>
      <p:graphicFrame>
        <p:nvGraphicFramePr>
          <p:cNvPr id="58" name="Grafik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6932306"/>
              </p:ext>
            </p:extLst>
          </p:nvPr>
        </p:nvGraphicFramePr>
        <p:xfrm>
          <a:off x="410526" y="3510758"/>
          <a:ext cx="2309778" cy="2799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59" name="Grafik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1198137"/>
              </p:ext>
            </p:extLst>
          </p:nvPr>
        </p:nvGraphicFramePr>
        <p:xfrm>
          <a:off x="3278052" y="3241579"/>
          <a:ext cx="2393712" cy="278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60" name="Grafik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8833035"/>
              </p:ext>
            </p:extLst>
          </p:nvPr>
        </p:nvGraphicFramePr>
        <p:xfrm>
          <a:off x="6229512" y="3174535"/>
          <a:ext cx="2228688" cy="2731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  <p:extLst>
      <p:ext uri="{BB962C8B-B14F-4D97-AF65-F5344CB8AC3E}">
        <p14:creationId xmlns:p14="http://schemas.microsoft.com/office/powerpoint/2010/main" val="4155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ikdörtgen 14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1093191" y="1707097"/>
            <a:ext cx="6193434" cy="56457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tr-TR" sz="4000" kern="0" dirty="0"/>
              <a:t>Gaziantep İli</a:t>
            </a:r>
          </a:p>
          <a:p>
            <a:pPr>
              <a:defRPr/>
            </a:pPr>
            <a:r>
              <a:rPr lang="tr-TR" sz="4000" kern="0" dirty="0" smtClean="0"/>
              <a:t>Sektör bazlı analizler</a:t>
            </a:r>
            <a:endParaRPr lang="tr-TR" sz="4000" kern="0" dirty="0"/>
          </a:p>
        </p:txBody>
      </p:sp>
      <p:sp>
        <p:nvSpPr>
          <p:cNvPr id="13" name="Dikdörtgen 12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İçerik Yer Tutucusu 2"/>
          <p:cNvSpPr txBox="1">
            <a:spLocks/>
          </p:cNvSpPr>
          <p:nvPr/>
        </p:nvSpPr>
        <p:spPr bwMode="auto">
          <a:xfrm>
            <a:off x="1093192" y="2504692"/>
            <a:ext cx="7786568" cy="344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endParaRPr lang="tr-TR" sz="2800" kern="0" dirty="0" smtClean="0">
              <a:solidFill>
                <a:srgbClr val="000000"/>
              </a:solidFill>
            </a:endParaRPr>
          </a:p>
          <a:p>
            <a:pPr marL="857250" lvl="1" indent="-457200"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tr-TR" sz="2400" kern="0" dirty="0" smtClean="0">
              <a:solidFill>
                <a:srgbClr val="000000"/>
              </a:solidFill>
            </a:endParaRPr>
          </a:p>
          <a:p>
            <a:pPr lvl="1">
              <a:defRPr/>
            </a:pPr>
            <a:endParaRPr lang="tr-TR" sz="2400" kern="0" dirty="0">
              <a:solidFill>
                <a:srgbClr val="000000"/>
              </a:solidFill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6" y="463044"/>
            <a:ext cx="1792059" cy="76328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7044034" y="463044"/>
            <a:ext cx="1620995" cy="763284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71" y="449294"/>
            <a:ext cx="775563" cy="775563"/>
          </a:xfrm>
          <a:prstGeom prst="rect">
            <a:avLst/>
          </a:prstGeom>
        </p:spPr>
      </p:pic>
      <p:sp>
        <p:nvSpPr>
          <p:cNvPr id="21" name="Dikdörtgen 20"/>
          <p:cNvSpPr/>
          <p:nvPr/>
        </p:nvSpPr>
        <p:spPr>
          <a:xfrm>
            <a:off x="3643086" y="317160"/>
            <a:ext cx="5244191" cy="10925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2" name="İçerik Yer Tutucusu 2"/>
          <p:cNvSpPr txBox="1">
            <a:spLocks/>
          </p:cNvSpPr>
          <p:nvPr/>
        </p:nvSpPr>
        <p:spPr bwMode="auto">
          <a:xfrm>
            <a:off x="1123700" y="2635525"/>
            <a:ext cx="7715499" cy="344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Sektörel dağılım</a:t>
            </a: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Tarım</a:t>
            </a: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Turizm</a:t>
            </a: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Eğitim</a:t>
            </a: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Sağlık</a:t>
            </a:r>
            <a:endParaRPr lang="tr-TR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tr-TR" kern="0" dirty="0" smtClean="0">
              <a:solidFill>
                <a:srgbClr val="000000"/>
              </a:solidFill>
            </a:endParaRPr>
          </a:p>
          <a:p>
            <a:pPr marL="857250" lvl="1" indent="-457200"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</a:pPr>
            <a:endParaRPr lang="tr-TR" kern="0" dirty="0" smtClean="0">
              <a:solidFill>
                <a:srgbClr val="000000"/>
              </a:solidFill>
            </a:endParaRPr>
          </a:p>
          <a:p>
            <a:pPr lvl="1">
              <a:defRPr/>
            </a:pPr>
            <a:endParaRPr lang="tr-T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72</a:t>
            </a:fld>
            <a:endParaRPr lang="en-GB" dirty="0"/>
          </a:p>
        </p:txBody>
      </p:sp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304800" y="990602"/>
            <a:ext cx="8534400" cy="1175549"/>
          </a:xfrm>
        </p:spPr>
        <p:txBody>
          <a:bodyPr vert="horz"/>
          <a:lstStyle/>
          <a:p>
            <a:r>
              <a:rPr lang="tr-TR" sz="2400" b="0" dirty="0" smtClean="0"/>
              <a:t>Çevre illerine kıyasla Gaziantep’te </a:t>
            </a:r>
            <a:r>
              <a:rPr lang="tr-TR" sz="2400" dirty="0"/>
              <a:t>Sanayi ve İmalat sektörleriyle </a:t>
            </a:r>
            <a:r>
              <a:rPr lang="tr-TR" sz="2400" b="0" dirty="0"/>
              <a:t>ön plana </a:t>
            </a:r>
            <a:r>
              <a:rPr lang="tr-TR" sz="2400" b="0" dirty="0" smtClean="0"/>
              <a:t>çıkıyor.</a:t>
            </a: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1800" b="0" dirty="0" smtClean="0"/>
              <a:t>Gaziantep </a:t>
            </a:r>
            <a:r>
              <a:rPr lang="tr-TR" sz="1800" b="0" dirty="0"/>
              <a:t>İnşaat ve Gayrimenkul sektörlerinin GSYH’deki payı daha </a:t>
            </a:r>
            <a:r>
              <a:rPr lang="tr-TR" sz="1800" b="0" dirty="0" smtClean="0"/>
              <a:t>düşük.</a:t>
            </a:r>
            <a:endParaRPr lang="tr-TR" sz="1800" b="0" dirty="0"/>
          </a:p>
        </p:txBody>
      </p:sp>
      <p:sp>
        <p:nvSpPr>
          <p:cNvPr id="8" name="Metin kutusu 7"/>
          <p:cNvSpPr txBox="1"/>
          <p:nvPr/>
        </p:nvSpPr>
        <p:spPr>
          <a:xfrm>
            <a:off x="9718" y="2265584"/>
            <a:ext cx="9134282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GSYH’nin sektörlere göre dağılımı, %, Türkiye ve Gaziantep, 2004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ve2020</a:t>
            </a:r>
          </a:p>
          <a:p>
            <a:pPr algn="ctr">
              <a:defRPr/>
            </a:pPr>
            <a:endParaRPr lang="tr-TR" sz="14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Grafik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4312350"/>
              </p:ext>
            </p:extLst>
          </p:nvPr>
        </p:nvGraphicFramePr>
        <p:xfrm>
          <a:off x="152401" y="3048000"/>
          <a:ext cx="4424458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782971"/>
              </p:ext>
            </p:extLst>
          </p:nvPr>
        </p:nvGraphicFramePr>
        <p:xfrm>
          <a:off x="4495800" y="3632236"/>
          <a:ext cx="4343400" cy="170176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76288"/>
                <a:gridCol w="263525"/>
                <a:gridCol w="457088"/>
                <a:gridCol w="500295"/>
                <a:gridCol w="500295"/>
                <a:gridCol w="457088"/>
                <a:gridCol w="457088"/>
                <a:gridCol w="398333"/>
                <a:gridCol w="533400"/>
              </a:tblGrid>
              <a:tr h="32175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Yıl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Tarım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Sanayi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İmalat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İnşaat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Hizmetler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Bilgi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ve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iletişim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Finans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ve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sigortacılık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Gaziantep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736843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3631908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3394099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1395579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2907357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110132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157132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1667553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11750957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11035629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4070626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7282585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133290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864331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Şanlıurfa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2225944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410939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280643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1308903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1367364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83862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52524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3395675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1455124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870632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1911728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2911312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68177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295617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Adana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2248488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2664399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2097162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2161616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4866855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248406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372823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3049804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7626805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5876041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4188894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9485637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520755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1405085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356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Kahramanmaraş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1199617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2227219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1398289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1129155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1039131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51896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66962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1561971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4553801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3407819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2668156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2225325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85602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315653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52919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Nesne 3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7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4800" y="790576"/>
            <a:ext cx="8534400" cy="850898"/>
          </a:xfrm>
        </p:spPr>
        <p:txBody>
          <a:bodyPr vert="horz"/>
          <a:lstStyle/>
          <a:p>
            <a:r>
              <a:rPr lang="tr-TR" sz="1800" dirty="0" smtClean="0"/>
              <a:t>Tarım alanı bakımından Şanlıurfa Gaziantep’in önünde</a:t>
            </a:r>
            <a:br>
              <a:rPr lang="tr-TR" sz="1800" dirty="0" smtClean="0"/>
            </a:br>
            <a:r>
              <a:rPr lang="tr-TR" sz="1800" b="0" dirty="0"/>
              <a:t>Meyveler</a:t>
            </a:r>
            <a:r>
              <a:rPr lang="tr-TR" sz="1800" b="0" dirty="0" smtClean="0"/>
              <a:t>, içecek </a:t>
            </a:r>
            <a:r>
              <a:rPr lang="tr-TR" sz="1800" b="0" dirty="0"/>
              <a:t>ve baharat </a:t>
            </a:r>
            <a:r>
              <a:rPr lang="tr-TR" sz="1800" b="0" dirty="0" smtClean="0"/>
              <a:t>üretimine ayrılan tarım alanları ile sebze bahçeleri alanı oranlarında, Gaziantep’te </a:t>
            </a:r>
            <a:r>
              <a:rPr lang="tr-TR" sz="1800" b="0" dirty="0" err="1" smtClean="0"/>
              <a:t>Şanlıurafa’dan</a:t>
            </a:r>
            <a:r>
              <a:rPr lang="tr-TR" sz="1800" b="0" dirty="0" smtClean="0"/>
              <a:t> daha yüksek</a:t>
            </a:r>
            <a:endParaRPr lang="tr-TR" sz="18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73</a:t>
            </a:fld>
            <a:endParaRPr lang="en-GB" dirty="0"/>
          </a:p>
        </p:txBody>
      </p:sp>
      <p:sp>
        <p:nvSpPr>
          <p:cNvPr id="23" name="Metin kutusu 22"/>
          <p:cNvSpPr txBox="1"/>
          <p:nvPr/>
        </p:nvSpPr>
        <p:spPr>
          <a:xfrm>
            <a:off x="-14376" y="6592892"/>
            <a:ext cx="9029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</a:t>
            </a:r>
            <a:endParaRPr lang="tr-TR" altLang="tr-TR" sz="1200" dirty="0">
              <a:solidFill>
                <a:srgbClr val="000000"/>
              </a:solidFill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0" y="1670050"/>
            <a:ext cx="9166136" cy="3079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İşlenen tarım alanı istatistikleri, Gaziantep ve emsal iller, 2004-2020</a:t>
            </a:r>
          </a:p>
        </p:txBody>
      </p:sp>
      <p:cxnSp>
        <p:nvCxnSpPr>
          <p:cNvPr id="25" name="Düz Bağlayıcı 24"/>
          <p:cNvCxnSpPr/>
          <p:nvPr/>
        </p:nvCxnSpPr>
        <p:spPr bwMode="auto">
          <a:xfrm>
            <a:off x="4737098" y="2879725"/>
            <a:ext cx="0" cy="3060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Metin kutusu 26"/>
          <p:cNvSpPr txBox="1"/>
          <p:nvPr/>
        </p:nvSpPr>
        <p:spPr>
          <a:xfrm>
            <a:off x="446086" y="2665413"/>
            <a:ext cx="4291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i="1" dirty="0">
                <a:solidFill>
                  <a:srgbClr val="808080">
                    <a:lumMod val="75000"/>
                  </a:srgbClr>
                </a:solidFill>
              </a:rPr>
              <a:t>İşlenen tarım alanı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4843463" y="2342356"/>
            <a:ext cx="4172039" cy="64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i="1" dirty="0">
                <a:solidFill>
                  <a:srgbClr val="808080">
                    <a:lumMod val="75000"/>
                  </a:srgbClr>
                </a:solidFill>
              </a:rPr>
              <a:t>Bitkisel üretim faaliyetine göre işlenen tarım alanı, ilin kendi içerisindeki  toplam tarım alanlarından alınan pay, %</a:t>
            </a: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/>
          </p:nvPr>
        </p:nvGraphicFramePr>
        <p:xfrm>
          <a:off x="4794249" y="3314700"/>
          <a:ext cx="4221254" cy="2300287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098894"/>
                <a:gridCol w="780590"/>
                <a:gridCol w="780590"/>
                <a:gridCol w="780590"/>
                <a:gridCol w="780590"/>
              </a:tblGrid>
              <a:tr h="126957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Tahıllar ve diğer bitkisel ürünlerin alanı  </a:t>
                      </a:r>
                    </a:p>
                  </a:txBody>
                  <a:tcPr marL="7620" marR="7620" marT="762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Sebze bahçeleri alanı</a:t>
                      </a:r>
                    </a:p>
                  </a:txBody>
                  <a:tcPr marL="7620" marR="7620" marT="762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Meyveler,içecek ve baharat bitkileri alanı</a:t>
                      </a:r>
                    </a:p>
                  </a:txBody>
                  <a:tcPr marL="7620" marR="7620" marT="762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Süs bitkileri alanı</a:t>
                      </a:r>
                    </a:p>
                  </a:txBody>
                  <a:tcPr marL="7620" marR="7620" marT="7620" marB="0" anchor="ctr">
                    <a:solidFill>
                      <a:srgbClr val="FFDF7F"/>
                    </a:solidFill>
                  </a:tcPr>
                </a:tc>
              </a:tr>
              <a:tr h="26672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Gaziantep  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34,319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62,051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7620" marR="7620" marT="7620" marB="0" anchor="b"/>
                </a:tc>
              </a:tr>
              <a:tr h="26672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Şanlıurfa   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68,963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15,749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7620" marR="7620" marT="7620" marB="0" anchor="b"/>
                </a:tc>
              </a:tr>
              <a:tr h="26672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Kahramanmaraş  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17,406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7620" marR="7620" marT="7620" marB="0" anchor="b"/>
                </a:tc>
              </a:tr>
              <a:tr h="23054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Adana  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73,746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17,509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0,029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graphicFrame>
        <p:nvGraphicFramePr>
          <p:cNvPr id="33" name="Grafik 32"/>
          <p:cNvGraphicFramePr>
            <a:graphicFrameLocks/>
          </p:cNvGraphicFramePr>
          <p:nvPr>
            <p:extLst/>
          </p:nvPr>
        </p:nvGraphicFramePr>
        <p:xfrm>
          <a:off x="362744" y="3038475"/>
          <a:ext cx="4267990" cy="290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81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74</a:t>
            </a:fld>
            <a:endParaRPr lang="en-GB" dirty="0"/>
          </a:p>
        </p:txBody>
      </p:sp>
      <p:sp>
        <p:nvSpPr>
          <p:cNvPr id="6" name="Metin kutusu 5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Bölgesel Hesaplar,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 bwMode="auto">
          <a:xfrm>
            <a:off x="304800" y="990603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tr-TR" sz="2800" kern="0" dirty="0" smtClean="0"/>
              <a:t>Çevre illerine kıyasla Gaziantep’te lisanslı elektrik üretim sektörünün payı düşük</a:t>
            </a:r>
            <a:br>
              <a:rPr lang="tr-TR" sz="2800" kern="0" dirty="0" smtClean="0"/>
            </a:br>
            <a:endParaRPr lang="tr-TR" sz="2000" b="0" kern="0" dirty="0"/>
          </a:p>
        </p:txBody>
      </p:sp>
      <p:sp>
        <p:nvSpPr>
          <p:cNvPr id="8" name="Metin kutusu 7"/>
          <p:cNvSpPr txBox="1"/>
          <p:nvPr/>
        </p:nvSpPr>
        <p:spPr>
          <a:xfrm>
            <a:off x="9718" y="2265584"/>
            <a:ext cx="9134282" cy="3188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Lisanslı ve lisanssız Elektrik üretim dağılımı, %</a:t>
            </a:r>
          </a:p>
        </p:txBody>
      </p:sp>
      <p:graphicFrame>
        <p:nvGraphicFramePr>
          <p:cNvPr id="10" name="İçerik Yer Tutucus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06311"/>
              </p:ext>
            </p:extLst>
          </p:nvPr>
        </p:nvGraphicFramePr>
        <p:xfrm>
          <a:off x="8305800" y="6324600"/>
          <a:ext cx="533400" cy="22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ik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2020399"/>
              </p:ext>
            </p:extLst>
          </p:nvPr>
        </p:nvGraphicFramePr>
        <p:xfrm>
          <a:off x="533400" y="3021234"/>
          <a:ext cx="3505200" cy="3074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fik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258222"/>
              </p:ext>
            </p:extLst>
          </p:nvPr>
        </p:nvGraphicFramePr>
        <p:xfrm>
          <a:off x="4876800" y="3043144"/>
          <a:ext cx="3318164" cy="3281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56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75</a:t>
            </a:fld>
            <a:endParaRPr lang="en-GB" dirty="0"/>
          </a:p>
        </p:txBody>
      </p:sp>
      <p:sp>
        <p:nvSpPr>
          <p:cNvPr id="6" name="Unvan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tr-TR" sz="2800" kern="0" dirty="0" smtClean="0"/>
              <a:t>Çevre illerine kıyasla Gaziantep’te elektrik tüketimi sanayide odaklanmıştır</a:t>
            </a:r>
            <a:br>
              <a:rPr lang="tr-TR" sz="2800" kern="0" dirty="0" smtClean="0"/>
            </a:br>
            <a:endParaRPr lang="tr-TR" sz="2000" b="0" kern="0" dirty="0"/>
          </a:p>
        </p:txBody>
      </p:sp>
      <p:sp>
        <p:nvSpPr>
          <p:cNvPr id="9" name="Metin kutusu 8"/>
          <p:cNvSpPr txBox="1"/>
          <p:nvPr/>
        </p:nvSpPr>
        <p:spPr>
          <a:xfrm>
            <a:off x="0" y="1946715"/>
            <a:ext cx="9134282" cy="3188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Elektrik tüketim dağılımı, %</a:t>
            </a:r>
          </a:p>
        </p:txBody>
      </p:sp>
      <p:graphicFrame>
        <p:nvGraphicFramePr>
          <p:cNvPr id="7" name="Grafi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966014"/>
              </p:ext>
            </p:extLst>
          </p:nvPr>
        </p:nvGraphicFramePr>
        <p:xfrm>
          <a:off x="609600" y="2612099"/>
          <a:ext cx="7543800" cy="3179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47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Nesne 1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8" name="think-cell Slide" r:id="rId4" imgW="520" imgH="523" progId="TCLayout.ActiveDocument.1">
                  <p:embed/>
                </p:oleObj>
              </mc:Choice>
              <mc:Fallback>
                <p:oleObj name="think-cell Slide" r:id="rId4" imgW="520" imgH="5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4800" y="890590"/>
            <a:ext cx="8534400" cy="838200"/>
          </a:xfrm>
        </p:spPr>
        <p:txBody>
          <a:bodyPr vert="horz"/>
          <a:lstStyle/>
          <a:p>
            <a:r>
              <a:rPr lang="tr-TR" sz="2000" dirty="0" smtClean="0"/>
              <a:t>2020 yılında Gaziantep’te bulunan turizm belgeli konaklama tesislerine geliş sayısı 430 bin oldu</a:t>
            </a:r>
            <a:r>
              <a:rPr lang="tr-TR" sz="2000" dirty="0"/>
              <a:t/>
            </a:r>
            <a:br>
              <a:rPr lang="tr-TR" sz="2000" dirty="0"/>
            </a:b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76</a:t>
            </a:fld>
            <a:endParaRPr lang="en-GB" dirty="0"/>
          </a:p>
        </p:txBody>
      </p:sp>
      <p:sp>
        <p:nvSpPr>
          <p:cNvPr id="67" name="Dikdörtgen 66"/>
          <p:cNvSpPr/>
          <p:nvPr/>
        </p:nvSpPr>
        <p:spPr>
          <a:xfrm>
            <a:off x="9717" y="1932664"/>
            <a:ext cx="9119870" cy="5439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İlçelere göre turizm işletme belgeli  konaklama tesislerinde tesislere geliş, geceleme, ortalama kalış süresi ve doluluk oranlarının dağılımı, 2020</a:t>
            </a:r>
          </a:p>
        </p:txBody>
      </p:sp>
      <p:sp>
        <p:nvSpPr>
          <p:cNvPr id="159" name="Metin kutusu 158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Kültür ve Turizm Bakanlığı,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196" name="Dikdörtgen 195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200" dirty="0">
              <a:solidFill>
                <a:srgbClr val="000000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/>
          </p:nvPr>
        </p:nvGraphicFramePr>
        <p:xfrm>
          <a:off x="304794" y="2680469"/>
          <a:ext cx="8602467" cy="3552056"/>
        </p:xfrm>
        <a:graphic>
          <a:graphicData uri="http://schemas.openxmlformats.org/drawingml/2006/table">
            <a:tbl>
              <a:tblPr/>
              <a:tblGrid>
                <a:gridCol w="811179">
                  <a:extLst>
                    <a:ext uri="{9D8B030D-6E8A-4147-A177-3AD203B41FA5}">
                      <a16:colId xmlns:a16="http://schemas.microsoft.com/office/drawing/2014/main" xmlns="" val="2723156662"/>
                    </a:ext>
                  </a:extLst>
                </a:gridCol>
                <a:gridCol w="649274">
                  <a:extLst>
                    <a:ext uri="{9D8B030D-6E8A-4147-A177-3AD203B41FA5}">
                      <a16:colId xmlns:a16="http://schemas.microsoft.com/office/drawing/2014/main" xmlns="" val="3295355930"/>
                    </a:ext>
                  </a:extLst>
                </a:gridCol>
                <a:gridCol w="649274">
                  <a:extLst>
                    <a:ext uri="{9D8B030D-6E8A-4147-A177-3AD203B41FA5}">
                      <a16:colId xmlns:a16="http://schemas.microsoft.com/office/drawing/2014/main" xmlns="" val="4232723176"/>
                    </a:ext>
                  </a:extLst>
                </a:gridCol>
                <a:gridCol w="649274">
                  <a:extLst>
                    <a:ext uri="{9D8B030D-6E8A-4147-A177-3AD203B41FA5}">
                      <a16:colId xmlns:a16="http://schemas.microsoft.com/office/drawing/2014/main" xmlns="" val="2004903650"/>
                    </a:ext>
                  </a:extLst>
                </a:gridCol>
                <a:gridCol w="649274">
                  <a:extLst>
                    <a:ext uri="{9D8B030D-6E8A-4147-A177-3AD203B41FA5}">
                      <a16:colId xmlns:a16="http://schemas.microsoft.com/office/drawing/2014/main" xmlns="" val="101837225"/>
                    </a:ext>
                  </a:extLst>
                </a:gridCol>
                <a:gridCol w="649274">
                  <a:extLst>
                    <a:ext uri="{9D8B030D-6E8A-4147-A177-3AD203B41FA5}">
                      <a16:colId xmlns:a16="http://schemas.microsoft.com/office/drawing/2014/main" xmlns="" val="425603869"/>
                    </a:ext>
                  </a:extLst>
                </a:gridCol>
                <a:gridCol w="649274">
                  <a:extLst>
                    <a:ext uri="{9D8B030D-6E8A-4147-A177-3AD203B41FA5}">
                      <a16:colId xmlns:a16="http://schemas.microsoft.com/office/drawing/2014/main" xmlns="" val="2261311053"/>
                    </a:ext>
                  </a:extLst>
                </a:gridCol>
                <a:gridCol w="649274">
                  <a:extLst>
                    <a:ext uri="{9D8B030D-6E8A-4147-A177-3AD203B41FA5}">
                      <a16:colId xmlns:a16="http://schemas.microsoft.com/office/drawing/2014/main" xmlns="" val="3669731596"/>
                    </a:ext>
                  </a:extLst>
                </a:gridCol>
                <a:gridCol w="649274">
                  <a:extLst>
                    <a:ext uri="{9D8B030D-6E8A-4147-A177-3AD203B41FA5}">
                      <a16:colId xmlns:a16="http://schemas.microsoft.com/office/drawing/2014/main" xmlns="" val="2013779609"/>
                    </a:ext>
                  </a:extLst>
                </a:gridCol>
                <a:gridCol w="649274">
                  <a:extLst>
                    <a:ext uri="{9D8B030D-6E8A-4147-A177-3AD203B41FA5}">
                      <a16:colId xmlns:a16="http://schemas.microsoft.com/office/drawing/2014/main" xmlns="" val="2281582061"/>
                    </a:ext>
                  </a:extLst>
                </a:gridCol>
                <a:gridCol w="649274">
                  <a:extLst>
                    <a:ext uri="{9D8B030D-6E8A-4147-A177-3AD203B41FA5}">
                      <a16:colId xmlns:a16="http://schemas.microsoft.com/office/drawing/2014/main" xmlns="" val="3921852341"/>
                    </a:ext>
                  </a:extLst>
                </a:gridCol>
                <a:gridCol w="649274">
                  <a:extLst>
                    <a:ext uri="{9D8B030D-6E8A-4147-A177-3AD203B41FA5}">
                      <a16:colId xmlns:a16="http://schemas.microsoft.com/office/drawing/2014/main" xmlns="" val="4056646069"/>
                    </a:ext>
                  </a:extLst>
                </a:gridCol>
                <a:gridCol w="649274">
                  <a:extLst>
                    <a:ext uri="{9D8B030D-6E8A-4147-A177-3AD203B41FA5}">
                      <a16:colId xmlns:a16="http://schemas.microsoft.com/office/drawing/2014/main" xmlns="" val="2190651171"/>
                    </a:ext>
                  </a:extLst>
                </a:gridCol>
              </a:tblGrid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Tesise Geliş Sayısı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Geceleme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Ortalama Kalış Süresi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Doluluk Oranı(%)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021251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8430244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Nizip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4028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4465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A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6612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7310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1AD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8A3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20,41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F8A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2921523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Şahinbey</a:t>
                      </a:r>
                      <a:r>
                        <a:rPr lang="tr-TR" sz="11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20907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163140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184047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A0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36779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255167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291946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9F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1,59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A7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20,14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5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597871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Şehitkamil</a:t>
                      </a:r>
                      <a:r>
                        <a:rPr lang="tr-TR" sz="11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38034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204266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242300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63013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304712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367725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1,52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B9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4,43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21,41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5869286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0306941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0170950"/>
                  </a:ext>
                </a:extLst>
              </a:tr>
              <a:tr h="4207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0804156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655108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2393053"/>
                  </a:ext>
                </a:extLst>
              </a:tr>
              <a:tr h="244248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2892478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546788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2010262"/>
                  </a:ext>
                </a:extLst>
              </a:tr>
            </a:tbl>
          </a:graphicData>
        </a:graphic>
      </p:graphicFrame>
      <p:sp>
        <p:nvSpPr>
          <p:cNvPr id="13" name="Metin kutusu 12"/>
          <p:cNvSpPr txBox="1"/>
          <p:nvPr/>
        </p:nvSpPr>
        <p:spPr>
          <a:xfrm>
            <a:off x="3929064" y="6232527"/>
            <a:ext cx="5006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100" b="1" i="1" dirty="0">
                <a:solidFill>
                  <a:srgbClr val="C00000"/>
                </a:solidFill>
              </a:rPr>
              <a:t>*Renkler koyulaştıkça ilgili veri değer olarak artış göstermektedir</a:t>
            </a:r>
          </a:p>
        </p:txBody>
      </p:sp>
    </p:spTree>
    <p:extLst>
      <p:ext uri="{BB962C8B-B14F-4D97-AF65-F5344CB8AC3E}">
        <p14:creationId xmlns:p14="http://schemas.microsoft.com/office/powerpoint/2010/main" val="111302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5" name="think-cell Slide" r:id="rId40" imgW="444" imgH="446" progId="TCLayout.ActiveDocument.1">
                  <p:embed/>
                </p:oleObj>
              </mc:Choice>
              <mc:Fallback>
                <p:oleObj name="think-cell Slide" r:id="rId40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77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240" y="1656292"/>
            <a:ext cx="9139606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Bitirilen eğitim durumu, 15 ve daha yukarı yaştaki nüfus,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2008-2020</a:t>
            </a:r>
            <a:endParaRPr lang="tr-TR" sz="14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11496" y="6552425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Eğitim İstatistikleri,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23526" y="1053043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graphicFrame>
        <p:nvGraphicFramePr>
          <p:cNvPr id="83" name="Chart 3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91935249"/>
              </p:ext>
            </p:extLst>
          </p:nvPr>
        </p:nvGraphicFramePr>
        <p:xfrm>
          <a:off x="503238" y="4421188"/>
          <a:ext cx="8493125" cy="90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sp>
        <p:nvSpPr>
          <p:cNvPr id="105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4924425" y="5294313"/>
            <a:ext cx="482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5B46CB72-2259-4E25-A7D0-84D20A0B22E4}" type="datetime'Li''se ''ve'''''''''' ''deng''''i mesle''''k o''k''ul''''''u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Lise ve dengi meslek okulu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55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8123239" y="5294314"/>
            <a:ext cx="746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8A1C10ED-6456-485D-98EC-8F88D966FE84}" type="datetime'B''''ili''''''''''n''''m''''''e''''''''''''''yen '' '''' 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Bilinmeyen   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42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693738" y="5294313"/>
            <a:ext cx="6175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CF59DCA3-3AB6-448E-8347-8252B46EE421}" type="datetime'''Oku''''''ma ''y''az''''m''a'' b''''''''''''i''l''meyen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Okuma yazma bilmeyen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8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4040188" y="5294313"/>
            <a:ext cx="5857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628EB81B-AC6E-4288-B604-6B8059569E81}" type="datetime'''''O''rtao''''''kul ''v''e den''g''''i mes''lek o''''''kulu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Ortaokul ve dengi meslek okulu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473200" y="5294313"/>
            <a:ext cx="7239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69036F40-5A51-461A-A13B-DF6EB2C97DE6}" type="datetime'''Okuma yazm''a bilen faka''t b''ir ok''u''l'' ''bitirmeyen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Okuma yazma bilen fakat bir okul bitirmeyen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6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2438400" y="5294313"/>
            <a:ext cx="458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12492DF2-B2B5-4B71-A085-F9082FE2EC02}" type="datetime'''''İ''l''''''''k''''''o''''k''''u''''l''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İlkokul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1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3127376" y="5294313"/>
            <a:ext cx="7461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42AD269C-E00C-4CBA-B362-1A5EC9FCFA1E}" type="datetime'İ''''l''''kö''''''''''''''ğ''r''''''''''''e''''''''tim'' 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İlköğretim 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20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5588000" y="5294314"/>
            <a:ext cx="8239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87B8B93A-14BA-4708-BD2C-63BC41DC256F}" type="datetime'Yük''''''se''''ko''ku''''l'''' v''''''''ey''''a fak''ü''lte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Yüksekokul veya fakülte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33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6435725" y="5294313"/>
            <a:ext cx="7905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B3C05DA5-AB71-4AA4-B3BE-AE98BEC199D1}" type="datetime'Yüksek lisa''ns (5 ve''''y''a 6 yıll''ı''k fakülteler dahil)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Yüksek lisans (5 veya 6 yıllık fakülteler dahil)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49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gray">
          <a:xfrm>
            <a:off x="750888" y="4965700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52.775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46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7394575" y="5294313"/>
            <a:ext cx="5397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F044B2E2-1434-48D2-8FD2-73A4BDFA216F}" type="datetime'''''''''''Dokt''''''''''''o''''''''''''r''''''''''a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Doktora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50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gray">
          <a:xfrm>
            <a:off x="1584325" y="4962525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63.675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2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gray">
          <a:xfrm>
            <a:off x="3998914" y="4500563"/>
            <a:ext cx="6270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172.631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51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gray">
          <a:xfrm>
            <a:off x="2438399" y="4683126"/>
            <a:ext cx="565151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258.308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5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gray">
          <a:xfrm>
            <a:off x="3208338" y="4746625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178.585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60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gray">
          <a:xfrm>
            <a:off x="8245475" y="5003800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14.709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51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gray">
          <a:xfrm>
            <a:off x="7454900" y="5029200"/>
            <a:ext cx="4206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2669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6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gray">
          <a:xfrm>
            <a:off x="4830764" y="4664887"/>
            <a:ext cx="628649" cy="26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 smtClean="0">
              <a:solidFill>
                <a:srgbClr val="000000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 smtClean="0">
              <a:solidFill>
                <a:srgbClr val="000000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289.272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 smtClean="0">
              <a:solidFill>
                <a:srgbClr val="000000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29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gray">
          <a:xfrm>
            <a:off x="5739125" y="4595814"/>
            <a:ext cx="553726" cy="33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182.514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38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gray">
          <a:xfrm>
            <a:off x="6580188" y="4995863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16.275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64" name="Unvan 1"/>
          <p:cNvSpPr>
            <a:spLocks noGrp="1"/>
          </p:cNvSpPr>
          <p:nvPr>
            <p:ph type="title"/>
          </p:nvPr>
        </p:nvSpPr>
        <p:spPr>
          <a:xfrm>
            <a:off x="139329" y="780228"/>
            <a:ext cx="8718922" cy="737573"/>
          </a:xfrm>
        </p:spPr>
        <p:txBody>
          <a:bodyPr vert="horz"/>
          <a:lstStyle/>
          <a:p>
            <a:r>
              <a:rPr lang="tr-TR" sz="1800" dirty="0"/>
              <a:t>2008 yılı ile kıyaslandığında </a:t>
            </a:r>
            <a:r>
              <a:rPr lang="tr-TR" sz="1800" dirty="0" smtClean="0"/>
              <a:t>Gaziantep’in </a:t>
            </a:r>
            <a:r>
              <a:rPr lang="tr-TR" sz="1800" dirty="0"/>
              <a:t>nüfusun eğitim seviyesi yükselmiş</a:t>
            </a:r>
            <a:br>
              <a:rPr lang="tr-TR" sz="1800" dirty="0"/>
            </a:br>
            <a:r>
              <a:rPr lang="tr-TR" sz="1800" b="0" dirty="0" smtClean="0"/>
              <a:t>2019 </a:t>
            </a:r>
            <a:r>
              <a:rPr lang="tr-TR" sz="1800" b="0" dirty="0"/>
              <a:t>yılında </a:t>
            </a:r>
            <a:r>
              <a:rPr lang="tr-TR" sz="1800" b="0" dirty="0" smtClean="0"/>
              <a:t>bitirilen </a:t>
            </a:r>
            <a:r>
              <a:rPr lang="tr-TR" sz="1800" b="0" dirty="0"/>
              <a:t>eğitim durumu açısından lise ve dengi meslek okulu ön plana </a:t>
            </a:r>
            <a:r>
              <a:rPr lang="tr-TR" sz="1800" b="0" dirty="0" smtClean="0"/>
              <a:t>çıkıyor</a:t>
            </a:r>
            <a:endParaRPr lang="tr-TR" sz="1800" dirty="0"/>
          </a:p>
        </p:txBody>
      </p:sp>
      <p:graphicFrame>
        <p:nvGraphicFramePr>
          <p:cNvPr id="81" name="Chart 3"/>
          <p:cNvGraphicFramePr/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3016290193"/>
              </p:ext>
            </p:extLst>
          </p:nvPr>
        </p:nvGraphicFramePr>
        <p:xfrm>
          <a:off x="503238" y="2347913"/>
          <a:ext cx="8493125" cy="1241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sp>
        <p:nvSpPr>
          <p:cNvPr id="65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gray">
          <a:xfrm>
            <a:off x="5707063" y="3103563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41.735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2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gray">
          <a:xfrm>
            <a:off x="2374900" y="2222500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346.182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0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gray">
          <a:xfrm>
            <a:off x="709613" y="3135313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130.056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1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gray">
          <a:xfrm>
            <a:off x="1584325" y="3160713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100.987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47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gray">
          <a:xfrm>
            <a:off x="3208338" y="3003550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142.439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3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gray">
          <a:xfrm>
            <a:off x="4040188" y="3094038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43.674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4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gray">
          <a:xfrm>
            <a:off x="4873625" y="2725738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140.400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6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gray">
          <a:xfrm>
            <a:off x="6626225" y="3287713"/>
            <a:ext cx="4095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2.143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57" name="Rectangle 3"/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gray">
          <a:xfrm>
            <a:off x="7454900" y="3295650"/>
            <a:ext cx="4206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644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gray">
          <a:xfrm>
            <a:off x="8204200" y="3135313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94.507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0" name="Dikdörtgen 69"/>
          <p:cNvSpPr/>
          <p:nvPr>
            <p:custDataLst>
              <p:tags r:id="rId35"/>
            </p:custDataLst>
          </p:nvPr>
        </p:nvSpPr>
        <p:spPr bwMode="auto">
          <a:xfrm>
            <a:off x="7767638" y="2300288"/>
            <a:ext cx="214313" cy="160338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" name="Dikdörtgen 68"/>
          <p:cNvSpPr/>
          <p:nvPr>
            <p:custDataLst>
              <p:tags r:id="rId36"/>
            </p:custDataLst>
          </p:nvPr>
        </p:nvSpPr>
        <p:spPr bwMode="auto">
          <a:xfrm>
            <a:off x="7027863" y="2300288"/>
            <a:ext cx="214313" cy="160338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8032750" y="2295525"/>
            <a:ext cx="3698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fld id="{656C25F7-F013-4DF3-94A6-1484FCB50033}" type="datetime'''K''''''''a''''d''''ı''''''''''n'''''''''''''">
              <a:rPr lang="tr-TR" altLang="en-US" sz="1200" smtClean="0">
                <a:solidFill>
                  <a:srgbClr val="000000"/>
                </a:solidFill>
              </a:rPr>
              <a:pPr marL="0" indent="0">
                <a:spcBef>
                  <a:spcPct val="0"/>
                </a:spcBef>
                <a:buFont typeface="Wingdings" pitchFamily="2" charset="2"/>
                <a:buNone/>
              </a:pPr>
              <a:t>Kadın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7292975" y="2295525"/>
            <a:ext cx="3730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fld id="{0D75B774-AB5C-416E-BBD3-CF1FB52B2F5D}" type="datetime'''''''''''''''''Er''''''''k''''''''''e''k'''''''''">
              <a:rPr lang="tr-TR" altLang="en-US" sz="1200" smtClean="0">
                <a:solidFill>
                  <a:srgbClr val="000000"/>
                </a:solidFill>
              </a:rPr>
              <a:pPr marL="0" indent="0">
                <a:spcBef>
                  <a:spcPct val="0"/>
                </a:spcBef>
                <a:buFont typeface="Wingdings" pitchFamily="2" charset="2"/>
                <a:buNone/>
              </a:pPr>
              <a:t>Erkek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280616" y="2274888"/>
            <a:ext cx="77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808080">
                    <a:lumMod val="75000"/>
                  </a:srgbClr>
                </a:solidFill>
              </a:rPr>
              <a:t>2008</a:t>
            </a:r>
          </a:p>
        </p:txBody>
      </p:sp>
      <p:sp>
        <p:nvSpPr>
          <p:cNvPr id="103" name="Metin kutusu 102"/>
          <p:cNvSpPr txBox="1"/>
          <p:nvPr/>
        </p:nvSpPr>
        <p:spPr>
          <a:xfrm>
            <a:off x="223526" y="4075669"/>
            <a:ext cx="77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808080">
                    <a:lumMod val="75000"/>
                  </a:srgbClr>
                </a:solidFill>
              </a:rPr>
              <a:t>2020</a:t>
            </a:r>
            <a:endParaRPr lang="tr-TR" b="1" dirty="0">
              <a:solidFill>
                <a:srgbClr val="808080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5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7" name="think-cell Slide" r:id="rId15" imgW="444" imgH="446" progId="TCLayout.ActiveDocument.1">
                  <p:embed/>
                </p:oleObj>
              </mc:Choice>
              <mc:Fallback>
                <p:oleObj name="think-cell Slide" r:id="rId15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78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240" y="1656292"/>
            <a:ext cx="9139606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Bitirilen eğitim durumu, 15 ve daha yukarı yaştaki nüfus, </a:t>
            </a:r>
            <a:r>
              <a:rPr lang="tr-TR" sz="1400" b="1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%, </a:t>
            </a:r>
            <a:r>
              <a:rPr lang="tr-TR" sz="1400" b="1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2008-2020</a:t>
            </a:r>
            <a:endParaRPr lang="tr-TR" sz="14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11496" y="6552425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Eğitim İstatistikleri,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23526" y="1053043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graphicFrame>
        <p:nvGraphicFramePr>
          <p:cNvPr id="75" name="Chart 3"/>
          <p:cNvGraphicFramePr/>
          <p:nvPr>
            <p:custDataLst>
              <p:tags r:id="rId3"/>
            </p:custDataLst>
            <p:extLst/>
          </p:nvPr>
        </p:nvGraphicFramePr>
        <p:xfrm>
          <a:off x="503238" y="4273550"/>
          <a:ext cx="8493125" cy="1052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42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693738" y="5294313"/>
            <a:ext cx="6175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8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4040188" y="5294313"/>
            <a:ext cx="5857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1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3127376" y="5294313"/>
            <a:ext cx="7461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1473200" y="5294313"/>
            <a:ext cx="7239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6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2438400" y="5294313"/>
            <a:ext cx="458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5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4924425" y="5294313"/>
            <a:ext cx="482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33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6435725" y="5294313"/>
            <a:ext cx="7905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20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5588000" y="5294314"/>
            <a:ext cx="8239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46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7394575" y="5294313"/>
            <a:ext cx="5397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55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8123239" y="5294314"/>
            <a:ext cx="746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64" name="Unvan 1"/>
          <p:cNvSpPr>
            <a:spLocks noGrp="1"/>
          </p:cNvSpPr>
          <p:nvPr>
            <p:ph type="title"/>
          </p:nvPr>
        </p:nvSpPr>
        <p:spPr>
          <a:xfrm>
            <a:off x="139329" y="780228"/>
            <a:ext cx="8870200" cy="737573"/>
          </a:xfrm>
        </p:spPr>
        <p:txBody>
          <a:bodyPr vert="horz"/>
          <a:lstStyle/>
          <a:p>
            <a:r>
              <a:rPr lang="tr-TR" sz="1800" dirty="0" smtClean="0"/>
              <a:t>2008 </a:t>
            </a:r>
            <a:r>
              <a:rPr lang="tr-TR" sz="1800" dirty="0"/>
              <a:t>yılı ile kıyaslandığında </a:t>
            </a:r>
            <a:r>
              <a:rPr lang="tr-TR" sz="1800" dirty="0" smtClean="0"/>
              <a:t>Gaziantep’te nüfusun eğitim seviyesi yükselmiş</a:t>
            </a:r>
            <a:br>
              <a:rPr lang="tr-TR" sz="1800" dirty="0" smtClean="0"/>
            </a:br>
            <a:r>
              <a:rPr lang="tr-TR" sz="1800" b="0" dirty="0" smtClean="0"/>
              <a:t>2008’de nüfusun yüzde 7’si yüksekokul veya fakülte seviyesinde eğitime sahipken 2019’da bu oran yüzde 16’ya çıktı</a:t>
            </a:r>
            <a:endParaRPr lang="tr-TR" sz="1800" dirty="0"/>
          </a:p>
        </p:txBody>
      </p:sp>
      <p:graphicFrame>
        <p:nvGraphicFramePr>
          <p:cNvPr id="28" name="Grafik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3431060"/>
              </p:ext>
            </p:extLst>
          </p:nvPr>
        </p:nvGraphicFramePr>
        <p:xfrm>
          <a:off x="308613" y="2248848"/>
          <a:ext cx="8634725" cy="3897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392212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0" name="think-cell Slide" r:id="rId42" imgW="444" imgH="446" progId="TCLayout.ActiveDocument.1">
                  <p:embed/>
                </p:oleObj>
              </mc:Choice>
              <mc:Fallback>
                <p:oleObj name="think-cell Slide" r:id="rId42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79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305865" y="2020558"/>
            <a:ext cx="7847535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Hastane yatak sayısı,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2002-2019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-31368" y="6581001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Sağlık İstatistikleri,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23526" y="1053043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cxnSp>
        <p:nvCxnSpPr>
          <p:cNvPr id="14" name="Düz Bağlayıcı 13"/>
          <p:cNvCxnSpPr/>
          <p:nvPr>
            <p:custDataLst>
              <p:tags r:id="rId3"/>
            </p:custDataLst>
          </p:nvPr>
        </p:nvCxnSpPr>
        <p:spPr bwMode="auto">
          <a:xfrm>
            <a:off x="4170363" y="2815409"/>
            <a:ext cx="0" cy="24211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Düz Bağlayıcı 10"/>
          <p:cNvCxnSpPr/>
          <p:nvPr>
            <p:custDataLst>
              <p:tags r:id="rId4"/>
            </p:custDataLst>
          </p:nvPr>
        </p:nvCxnSpPr>
        <p:spPr bwMode="auto">
          <a:xfrm flipH="1" flipV="1">
            <a:off x="1461294" y="2795180"/>
            <a:ext cx="26592" cy="111397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Düz Bağlayıcı 12"/>
          <p:cNvCxnSpPr/>
          <p:nvPr>
            <p:custDataLst>
              <p:tags r:id="rId5"/>
            </p:custDataLst>
          </p:nvPr>
        </p:nvCxnSpPr>
        <p:spPr bwMode="auto">
          <a:xfrm flipV="1">
            <a:off x="1487886" y="2774951"/>
            <a:ext cx="2682477" cy="2022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157162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4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237648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3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217487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2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177323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7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96678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8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116840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9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137001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1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197326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2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257810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3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277971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4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298132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auto">
          <a:xfrm>
            <a:off x="318293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6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auto">
          <a:xfrm>
            <a:off x="338455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7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auto">
          <a:xfrm>
            <a:off x="358457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8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auto">
          <a:xfrm>
            <a:off x="378618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9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398780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30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418941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37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2316163" y="2646363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b="1" dirty="0" smtClean="0">
                <a:solidFill>
                  <a:srgbClr val="000000"/>
                </a:solidFill>
              </a:rPr>
              <a:t>+290%</a:t>
            </a:r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34" name="Unvan 1"/>
          <p:cNvSpPr>
            <a:spLocks noGrp="1"/>
          </p:cNvSpPr>
          <p:nvPr>
            <p:ph type="title"/>
          </p:nvPr>
        </p:nvSpPr>
        <p:spPr>
          <a:xfrm>
            <a:off x="223526" y="908142"/>
            <a:ext cx="8772837" cy="737573"/>
          </a:xfrm>
        </p:spPr>
        <p:txBody>
          <a:bodyPr vert="horz"/>
          <a:lstStyle/>
          <a:p>
            <a:r>
              <a:rPr lang="tr-TR" sz="2000" dirty="0" smtClean="0"/>
              <a:t>Hastane yatak sayısı artış eğilimde</a:t>
            </a:r>
            <a:br>
              <a:rPr lang="tr-TR" sz="2000" dirty="0" smtClean="0"/>
            </a:br>
            <a:r>
              <a:rPr lang="tr-TR" sz="1800" b="0" dirty="0" smtClean="0"/>
              <a:t>2002’den bu yana yatak sayılarında yüzde 64’lik bir artış var</a:t>
            </a:r>
            <a:br>
              <a:rPr lang="tr-TR" sz="1800" b="0" dirty="0" smtClean="0"/>
            </a:br>
            <a:endParaRPr lang="tr-TR" sz="1800" b="0" dirty="0"/>
          </a:p>
        </p:txBody>
      </p:sp>
      <p:sp>
        <p:nvSpPr>
          <p:cNvPr id="15" name="Dikdörtgen 1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535305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69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577056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0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556101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597852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4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auto">
          <a:xfrm>
            <a:off x="618648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auto">
          <a:xfrm>
            <a:off x="681196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3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auto">
          <a:xfrm>
            <a:off x="639445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660400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5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auto">
          <a:xfrm>
            <a:off x="701992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auto">
          <a:xfrm>
            <a:off x="722788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7" name="Rectangle 3"/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auto">
          <a:xfrm>
            <a:off x="743743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35"/>
            </p:custDataLst>
          </p:nvPr>
        </p:nvSpPr>
        <p:spPr bwMode="auto">
          <a:xfrm>
            <a:off x="764540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9" name="Rectangle 3"/>
          <p:cNvSpPr>
            <a:spLocks noGrp="1" noChangeArrowheads="1"/>
          </p:cNvSpPr>
          <p:nvPr>
            <p:custDataLst>
              <p:tags r:id="rId36"/>
            </p:custDataLst>
          </p:nvPr>
        </p:nvSpPr>
        <p:spPr bwMode="auto">
          <a:xfrm>
            <a:off x="785336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0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806132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1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827087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2" name="Rectangle 3"/>
          <p:cNvSpPr>
            <a:spLocks noGrp="1" noChangeArrowheads="1"/>
          </p:cNvSpPr>
          <p:nvPr>
            <p:custDataLst>
              <p:tags r:id="rId39"/>
            </p:custDataLst>
          </p:nvPr>
        </p:nvSpPr>
        <p:spPr bwMode="auto">
          <a:xfrm>
            <a:off x="847883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3" name="Rectangle 3"/>
          <p:cNvSpPr>
            <a:spLocks noGrp="1" noChangeArrowheads="1"/>
          </p:cNvSpPr>
          <p:nvPr>
            <p:custDataLst>
              <p:tags r:id="rId40"/>
            </p:custDataLst>
          </p:nvPr>
        </p:nvSpPr>
        <p:spPr bwMode="auto">
          <a:xfrm>
            <a:off x="868680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graphicFrame>
        <p:nvGraphicFramePr>
          <p:cNvPr id="59" name="Grafik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5768906"/>
              </p:ext>
            </p:extLst>
          </p:nvPr>
        </p:nvGraphicFramePr>
        <p:xfrm>
          <a:off x="1058069" y="3121607"/>
          <a:ext cx="3222625" cy="3132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</p:spTree>
    <p:extLst>
      <p:ext uri="{BB962C8B-B14F-4D97-AF65-F5344CB8AC3E}">
        <p14:creationId xmlns:p14="http://schemas.microsoft.com/office/powerpoint/2010/main" val="42709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02" y="6611213"/>
            <a:ext cx="2623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693164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9144000" y="0"/>
                </a:moveTo>
                <a:lnTo>
                  <a:pt x="0" y="0"/>
                </a:lnTo>
                <a:lnTo>
                  <a:pt x="0" y="338327"/>
                </a:lnTo>
                <a:lnTo>
                  <a:pt x="9144000" y="33832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48280" y="1723136"/>
            <a:ext cx="46475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Sanayi Üretim Endeksi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(Ocak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2020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– Ağustos</a:t>
            </a:r>
            <a:r>
              <a:rPr sz="1600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2022)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52272" y="2400300"/>
            <a:ext cx="3637915" cy="3081655"/>
            <a:chOff x="652272" y="2400300"/>
            <a:chExt cx="3637915" cy="3081655"/>
          </a:xfrm>
        </p:grpSpPr>
        <p:sp>
          <p:nvSpPr>
            <p:cNvPr id="6" name="object 6"/>
            <p:cNvSpPr/>
            <p:nvPr/>
          </p:nvSpPr>
          <p:spPr>
            <a:xfrm>
              <a:off x="652272" y="2404872"/>
              <a:ext cx="3618229" cy="3072765"/>
            </a:xfrm>
            <a:custGeom>
              <a:avLst/>
              <a:gdLst/>
              <a:ahLst/>
              <a:cxnLst/>
              <a:rect l="l" t="t" r="r" b="b"/>
              <a:pathLst>
                <a:path w="3618229" h="3072765">
                  <a:moveTo>
                    <a:pt x="50292" y="3072384"/>
                  </a:moveTo>
                  <a:lnTo>
                    <a:pt x="50292" y="0"/>
                  </a:lnTo>
                </a:path>
                <a:path w="3618229" h="3072765">
                  <a:moveTo>
                    <a:pt x="0" y="3072384"/>
                  </a:moveTo>
                  <a:lnTo>
                    <a:pt x="50292" y="3072384"/>
                  </a:lnTo>
                </a:path>
                <a:path w="3618229" h="3072765">
                  <a:moveTo>
                    <a:pt x="0" y="2688335"/>
                  </a:moveTo>
                  <a:lnTo>
                    <a:pt x="50292" y="2688335"/>
                  </a:lnTo>
                </a:path>
                <a:path w="3618229" h="3072765">
                  <a:moveTo>
                    <a:pt x="0" y="2304288"/>
                  </a:moveTo>
                  <a:lnTo>
                    <a:pt x="50292" y="2304288"/>
                  </a:lnTo>
                </a:path>
                <a:path w="3618229" h="3072765">
                  <a:moveTo>
                    <a:pt x="0" y="1920239"/>
                  </a:moveTo>
                  <a:lnTo>
                    <a:pt x="50292" y="1920239"/>
                  </a:lnTo>
                </a:path>
                <a:path w="3618229" h="3072765">
                  <a:moveTo>
                    <a:pt x="0" y="1536191"/>
                  </a:moveTo>
                  <a:lnTo>
                    <a:pt x="50292" y="1536191"/>
                  </a:lnTo>
                </a:path>
                <a:path w="3618229" h="3072765">
                  <a:moveTo>
                    <a:pt x="0" y="1152143"/>
                  </a:moveTo>
                  <a:lnTo>
                    <a:pt x="50292" y="1152143"/>
                  </a:lnTo>
                </a:path>
                <a:path w="3618229" h="3072765">
                  <a:moveTo>
                    <a:pt x="0" y="768095"/>
                  </a:moveTo>
                  <a:lnTo>
                    <a:pt x="50292" y="768095"/>
                  </a:lnTo>
                </a:path>
                <a:path w="3618229" h="3072765">
                  <a:moveTo>
                    <a:pt x="0" y="384048"/>
                  </a:moveTo>
                  <a:lnTo>
                    <a:pt x="50292" y="384048"/>
                  </a:lnTo>
                </a:path>
                <a:path w="3618229" h="3072765">
                  <a:moveTo>
                    <a:pt x="0" y="0"/>
                  </a:moveTo>
                  <a:lnTo>
                    <a:pt x="50292" y="0"/>
                  </a:lnTo>
                </a:path>
                <a:path w="3618229" h="3072765">
                  <a:moveTo>
                    <a:pt x="50292" y="3072384"/>
                  </a:moveTo>
                  <a:lnTo>
                    <a:pt x="3617976" y="307238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03326" y="2512313"/>
              <a:ext cx="3568065" cy="2603500"/>
            </a:xfrm>
            <a:custGeom>
              <a:avLst/>
              <a:gdLst/>
              <a:ahLst/>
              <a:cxnLst/>
              <a:rect l="l" t="t" r="r" b="b"/>
              <a:pathLst>
                <a:path w="3568065" h="2603500">
                  <a:moveTo>
                    <a:pt x="0" y="1136904"/>
                  </a:moveTo>
                  <a:lnTo>
                    <a:pt x="114299" y="1056132"/>
                  </a:lnTo>
                  <a:lnTo>
                    <a:pt x="230123" y="1316736"/>
                  </a:lnTo>
                  <a:lnTo>
                    <a:pt x="344423" y="2602992"/>
                  </a:lnTo>
                  <a:lnTo>
                    <a:pt x="460248" y="2023872"/>
                  </a:lnTo>
                  <a:lnTo>
                    <a:pt x="574548" y="1444752"/>
                  </a:lnTo>
                  <a:lnTo>
                    <a:pt x="690371" y="982980"/>
                  </a:lnTo>
                  <a:lnTo>
                    <a:pt x="804671" y="902208"/>
                  </a:lnTo>
                  <a:lnTo>
                    <a:pt x="920495" y="844296"/>
                  </a:lnTo>
                  <a:lnTo>
                    <a:pt x="1034796" y="821436"/>
                  </a:lnTo>
                  <a:lnTo>
                    <a:pt x="1150620" y="772668"/>
                  </a:lnTo>
                  <a:lnTo>
                    <a:pt x="1266444" y="725424"/>
                  </a:lnTo>
                  <a:lnTo>
                    <a:pt x="1380744" y="621791"/>
                  </a:lnTo>
                  <a:lnTo>
                    <a:pt x="1496568" y="492251"/>
                  </a:lnTo>
                  <a:lnTo>
                    <a:pt x="1610868" y="591312"/>
                  </a:lnTo>
                  <a:lnTo>
                    <a:pt x="1726692" y="621791"/>
                  </a:lnTo>
                  <a:lnTo>
                    <a:pt x="1840992" y="518160"/>
                  </a:lnTo>
                  <a:lnTo>
                    <a:pt x="1956816" y="449580"/>
                  </a:lnTo>
                  <a:lnTo>
                    <a:pt x="2071116" y="507491"/>
                  </a:lnTo>
                  <a:lnTo>
                    <a:pt x="2186940" y="262127"/>
                  </a:lnTo>
                  <a:lnTo>
                    <a:pt x="2301240" y="403860"/>
                  </a:lnTo>
                  <a:lnTo>
                    <a:pt x="2417064" y="348996"/>
                  </a:lnTo>
                  <a:lnTo>
                    <a:pt x="2531364" y="199644"/>
                  </a:lnTo>
                  <a:lnTo>
                    <a:pt x="2647188" y="108203"/>
                  </a:lnTo>
                  <a:lnTo>
                    <a:pt x="2761488" y="234696"/>
                  </a:lnTo>
                  <a:lnTo>
                    <a:pt x="2877312" y="4572"/>
                  </a:lnTo>
                  <a:lnTo>
                    <a:pt x="2991612" y="103632"/>
                  </a:lnTo>
                  <a:lnTo>
                    <a:pt x="3107436" y="103632"/>
                  </a:lnTo>
                  <a:lnTo>
                    <a:pt x="3221736" y="77724"/>
                  </a:lnTo>
                  <a:lnTo>
                    <a:pt x="3337560" y="0"/>
                  </a:lnTo>
                  <a:lnTo>
                    <a:pt x="3451860" y="341375"/>
                  </a:lnTo>
                  <a:lnTo>
                    <a:pt x="3567684" y="214884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81406" y="536575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1406" y="4981702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1406" y="4597095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8195" y="4213352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8195" y="3829304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8195" y="3445255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8195" y="3061208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8195" y="2677159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8195" y="2293111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2649" y="5516981"/>
            <a:ext cx="3663315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06036" y="2293111"/>
            <a:ext cx="711200" cy="2973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9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975"/>
              </a:spcBef>
            </a:pPr>
            <a:r>
              <a:rPr b="1" baseline="2314" dirty="0">
                <a:solidFill>
                  <a:srgbClr val="13306C"/>
                </a:solidFill>
                <a:latin typeface="Tahoma"/>
                <a:cs typeface="Tahoma"/>
              </a:rPr>
              <a:t>141,6</a:t>
            </a:r>
            <a:r>
              <a:rPr b="1" spc="270" baseline="2314" dirty="0">
                <a:solidFill>
                  <a:srgbClr val="13306C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715" algn="r">
              <a:spcBef>
                <a:spcPts val="9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715" algn="r">
              <a:spcBef>
                <a:spcPts val="9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6985" algn="r">
              <a:spcBef>
                <a:spcPts val="98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6350" algn="r">
              <a:spcBef>
                <a:spcPts val="98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6350" algn="r">
              <a:spcBef>
                <a:spcPts val="975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6350" algn="r">
              <a:spcBef>
                <a:spcPts val="985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6350" algn="r">
              <a:spcBef>
                <a:spcPts val="98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893564" y="2400300"/>
            <a:ext cx="3904615" cy="3081655"/>
            <a:chOff x="4893564" y="2400300"/>
            <a:chExt cx="3904615" cy="3081655"/>
          </a:xfrm>
        </p:grpSpPr>
        <p:sp>
          <p:nvSpPr>
            <p:cNvPr id="20" name="object 20"/>
            <p:cNvSpPr/>
            <p:nvPr/>
          </p:nvSpPr>
          <p:spPr>
            <a:xfrm>
              <a:off x="4893564" y="2404872"/>
              <a:ext cx="3761740" cy="3072765"/>
            </a:xfrm>
            <a:custGeom>
              <a:avLst/>
              <a:gdLst/>
              <a:ahLst/>
              <a:cxnLst/>
              <a:rect l="l" t="t" r="r" b="b"/>
              <a:pathLst>
                <a:path w="3761740" h="3072765">
                  <a:moveTo>
                    <a:pt x="51815" y="3072384"/>
                  </a:moveTo>
                  <a:lnTo>
                    <a:pt x="51815" y="0"/>
                  </a:lnTo>
                </a:path>
                <a:path w="3761740" h="3072765">
                  <a:moveTo>
                    <a:pt x="0" y="3072384"/>
                  </a:moveTo>
                  <a:lnTo>
                    <a:pt x="51815" y="3072384"/>
                  </a:lnTo>
                </a:path>
                <a:path w="3761740" h="3072765">
                  <a:moveTo>
                    <a:pt x="0" y="2764535"/>
                  </a:moveTo>
                  <a:lnTo>
                    <a:pt x="51815" y="2764535"/>
                  </a:lnTo>
                </a:path>
                <a:path w="3761740" h="3072765">
                  <a:moveTo>
                    <a:pt x="0" y="2458211"/>
                  </a:moveTo>
                  <a:lnTo>
                    <a:pt x="51815" y="2458211"/>
                  </a:lnTo>
                </a:path>
                <a:path w="3761740" h="3072765">
                  <a:moveTo>
                    <a:pt x="0" y="2150364"/>
                  </a:moveTo>
                  <a:lnTo>
                    <a:pt x="51815" y="2150364"/>
                  </a:lnTo>
                </a:path>
                <a:path w="3761740" h="3072765">
                  <a:moveTo>
                    <a:pt x="0" y="1844039"/>
                  </a:moveTo>
                  <a:lnTo>
                    <a:pt x="51815" y="1844039"/>
                  </a:lnTo>
                </a:path>
                <a:path w="3761740" h="3072765">
                  <a:moveTo>
                    <a:pt x="0" y="1536191"/>
                  </a:moveTo>
                  <a:lnTo>
                    <a:pt x="51815" y="1536191"/>
                  </a:lnTo>
                </a:path>
                <a:path w="3761740" h="3072765">
                  <a:moveTo>
                    <a:pt x="0" y="1228344"/>
                  </a:moveTo>
                  <a:lnTo>
                    <a:pt x="51815" y="1228344"/>
                  </a:lnTo>
                </a:path>
                <a:path w="3761740" h="3072765">
                  <a:moveTo>
                    <a:pt x="0" y="922019"/>
                  </a:moveTo>
                  <a:lnTo>
                    <a:pt x="51815" y="922019"/>
                  </a:lnTo>
                </a:path>
                <a:path w="3761740" h="3072765">
                  <a:moveTo>
                    <a:pt x="0" y="614172"/>
                  </a:moveTo>
                  <a:lnTo>
                    <a:pt x="51815" y="614172"/>
                  </a:lnTo>
                </a:path>
                <a:path w="3761740" h="3072765">
                  <a:moveTo>
                    <a:pt x="0" y="307848"/>
                  </a:moveTo>
                  <a:lnTo>
                    <a:pt x="51815" y="307848"/>
                  </a:lnTo>
                </a:path>
                <a:path w="3761740" h="3072765">
                  <a:moveTo>
                    <a:pt x="0" y="0"/>
                  </a:moveTo>
                  <a:lnTo>
                    <a:pt x="51815" y="0"/>
                  </a:lnTo>
                </a:path>
                <a:path w="3761740" h="3072765">
                  <a:moveTo>
                    <a:pt x="51815" y="1228344"/>
                  </a:moveTo>
                  <a:lnTo>
                    <a:pt x="3761232" y="122834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944618" y="2466593"/>
              <a:ext cx="3710940" cy="2992120"/>
            </a:xfrm>
            <a:custGeom>
              <a:avLst/>
              <a:gdLst/>
              <a:ahLst/>
              <a:cxnLst/>
              <a:rect l="l" t="t" r="r" b="b"/>
              <a:pathLst>
                <a:path w="3710940" h="2992120">
                  <a:moveTo>
                    <a:pt x="0" y="1155191"/>
                  </a:moveTo>
                  <a:lnTo>
                    <a:pt x="120396" y="1056131"/>
                  </a:lnTo>
                  <a:lnTo>
                    <a:pt x="239268" y="1511807"/>
                  </a:lnTo>
                  <a:lnTo>
                    <a:pt x="359664" y="2991611"/>
                  </a:lnTo>
                  <a:lnTo>
                    <a:pt x="478536" y="0"/>
                  </a:lnTo>
                  <a:lnTo>
                    <a:pt x="598932" y="190500"/>
                  </a:lnTo>
                  <a:lnTo>
                    <a:pt x="717804" y="490727"/>
                  </a:lnTo>
                  <a:lnTo>
                    <a:pt x="838200" y="1062227"/>
                  </a:lnTo>
                  <a:lnTo>
                    <a:pt x="958596" y="1094231"/>
                  </a:lnTo>
                  <a:lnTo>
                    <a:pt x="1077468" y="1136903"/>
                  </a:lnTo>
                  <a:lnTo>
                    <a:pt x="1197864" y="1106423"/>
                  </a:lnTo>
                  <a:lnTo>
                    <a:pt x="1316736" y="1112519"/>
                  </a:lnTo>
                  <a:lnTo>
                    <a:pt x="1437132" y="1043939"/>
                  </a:lnTo>
                  <a:lnTo>
                    <a:pt x="1556004" y="1007363"/>
                  </a:lnTo>
                  <a:lnTo>
                    <a:pt x="1676400" y="1290827"/>
                  </a:lnTo>
                  <a:lnTo>
                    <a:pt x="1795272" y="1203959"/>
                  </a:lnTo>
                  <a:lnTo>
                    <a:pt x="1915667" y="1043939"/>
                  </a:lnTo>
                  <a:lnTo>
                    <a:pt x="2034539" y="1080515"/>
                  </a:lnTo>
                  <a:lnTo>
                    <a:pt x="2154936" y="1234439"/>
                  </a:lnTo>
                  <a:lnTo>
                    <a:pt x="2273808" y="871727"/>
                  </a:lnTo>
                  <a:lnTo>
                    <a:pt x="2394204" y="1327403"/>
                  </a:lnTo>
                  <a:lnTo>
                    <a:pt x="2513076" y="1106423"/>
                  </a:lnTo>
                  <a:lnTo>
                    <a:pt x="2633472" y="989076"/>
                  </a:lnTo>
                  <a:lnTo>
                    <a:pt x="2752343" y="1062227"/>
                  </a:lnTo>
                  <a:lnTo>
                    <a:pt x="2872740" y="1309115"/>
                  </a:lnTo>
                  <a:lnTo>
                    <a:pt x="2991612" y="903731"/>
                  </a:lnTo>
                  <a:lnTo>
                    <a:pt x="3112008" y="1277111"/>
                  </a:lnTo>
                  <a:lnTo>
                    <a:pt x="3232404" y="1167383"/>
                  </a:lnTo>
                  <a:lnTo>
                    <a:pt x="3351276" y="1142999"/>
                  </a:lnTo>
                  <a:lnTo>
                    <a:pt x="3471672" y="1080515"/>
                  </a:lnTo>
                  <a:lnTo>
                    <a:pt x="3590543" y="1542287"/>
                  </a:lnTo>
                  <a:lnTo>
                    <a:pt x="3710940" y="1019555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8511540" y="3395472"/>
              <a:ext cx="287020" cy="182880"/>
            </a:xfrm>
            <a:custGeom>
              <a:avLst/>
              <a:gdLst/>
              <a:ahLst/>
              <a:cxnLst/>
              <a:rect l="l" t="t" r="r" b="b"/>
              <a:pathLst>
                <a:path w="287020" h="182879">
                  <a:moveTo>
                    <a:pt x="286511" y="0"/>
                  </a:moveTo>
                  <a:lnTo>
                    <a:pt x="0" y="0"/>
                  </a:lnTo>
                  <a:lnTo>
                    <a:pt x="0" y="182879"/>
                  </a:lnTo>
                  <a:lnTo>
                    <a:pt x="286511" y="182879"/>
                  </a:lnTo>
                  <a:lnTo>
                    <a:pt x="286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568444" y="5365750"/>
            <a:ext cx="247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60037" y="5516981"/>
            <a:ext cx="3801110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522969" y="3382136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2,4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66166" y="6259829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12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98677" y="6162547"/>
            <a:ext cx="34944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Endeks (mevsim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takvim etkilerinden</a:t>
            </a:r>
            <a:r>
              <a:rPr sz="12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arındırılmış)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025390" y="6259829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58561" y="6162547"/>
            <a:ext cx="12141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Aylık değişim</a:t>
            </a:r>
            <a:r>
              <a:rPr sz="1200" spc="-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(%)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86740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Tahoma"/>
                <a:cs typeface="Tahoma"/>
              </a:rPr>
              <a:t>Sanayi </a:t>
            </a:r>
            <a:r>
              <a:rPr b="1" dirty="0">
                <a:latin typeface="Tahoma"/>
                <a:cs typeface="Tahoma"/>
              </a:rPr>
              <a:t>Üretim </a:t>
            </a:r>
            <a:r>
              <a:rPr b="1" spc="-5" dirty="0">
                <a:latin typeface="Tahoma"/>
                <a:cs typeface="Tahoma"/>
              </a:rPr>
              <a:t>Endeksi (SÜE), düşük </a:t>
            </a:r>
            <a:r>
              <a:rPr b="1" dirty="0">
                <a:latin typeface="Tahoma"/>
                <a:cs typeface="Tahoma"/>
              </a:rPr>
              <a:t>seviyesini korumakta </a:t>
            </a:r>
            <a:r>
              <a:rPr b="1" spc="-5" dirty="0">
                <a:latin typeface="Tahoma"/>
                <a:cs typeface="Tahoma"/>
              </a:rPr>
              <a:t>ve </a:t>
            </a:r>
            <a:r>
              <a:rPr b="1" dirty="0">
                <a:latin typeface="Tahoma"/>
                <a:cs typeface="Tahoma"/>
              </a:rPr>
              <a:t>üçüncü </a:t>
            </a:r>
            <a:r>
              <a:rPr b="1" spc="-5" dirty="0">
                <a:latin typeface="Tahoma"/>
                <a:cs typeface="Tahoma"/>
              </a:rPr>
              <a:t>çeyreğe  </a:t>
            </a:r>
            <a:r>
              <a:rPr b="1" dirty="0">
                <a:latin typeface="Tahoma"/>
                <a:cs typeface="Tahoma"/>
              </a:rPr>
              <a:t>ilişkin </a:t>
            </a:r>
            <a:r>
              <a:rPr b="1" spc="-5" dirty="0">
                <a:latin typeface="Tahoma"/>
                <a:cs typeface="Tahoma"/>
              </a:rPr>
              <a:t>üretimde </a:t>
            </a:r>
            <a:r>
              <a:rPr b="1" dirty="0">
                <a:latin typeface="Tahoma"/>
                <a:cs typeface="Tahoma"/>
              </a:rPr>
              <a:t>yavaşlama sinyali</a:t>
            </a:r>
            <a:r>
              <a:rPr b="1" spc="-70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vermektedir.</a:t>
            </a:r>
          </a:p>
          <a:p>
            <a:pPr marL="12700" marR="5080">
              <a:lnSpc>
                <a:spcPct val="100000"/>
              </a:lnSpc>
            </a:pPr>
            <a:r>
              <a:rPr spc="-5" dirty="0"/>
              <a:t>SÜE, Ağustos ayında aylık </a:t>
            </a:r>
            <a:r>
              <a:rPr dirty="0"/>
              <a:t>%2,4 </a:t>
            </a:r>
            <a:r>
              <a:rPr spc="-5" dirty="0"/>
              <a:t>artmış, </a:t>
            </a:r>
            <a:r>
              <a:rPr dirty="0"/>
              <a:t>Temmuz ayında </a:t>
            </a:r>
            <a:r>
              <a:rPr spc="-5" dirty="0"/>
              <a:t>görülen aylık </a:t>
            </a:r>
            <a:r>
              <a:rPr dirty="0"/>
              <a:t>sert </a:t>
            </a:r>
            <a:r>
              <a:rPr spc="-5" dirty="0"/>
              <a:t>düşüş kısmen telafi  edilmiştir.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8385809" y="147573"/>
            <a:ext cx="5594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16412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37946"/>
            <a:ext cx="86125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ahoma"/>
                <a:cs typeface="Tahoma"/>
              </a:rPr>
              <a:t>Üçüncü </a:t>
            </a:r>
            <a:r>
              <a:rPr sz="1800" b="1" spc="-5" dirty="0">
                <a:latin typeface="Tahoma"/>
                <a:cs typeface="Tahoma"/>
              </a:rPr>
              <a:t>çeyrekte kapasite kullanımı önceki çeyreklerin</a:t>
            </a:r>
            <a:r>
              <a:rPr sz="1800" b="1" spc="35" dirty="0">
                <a:latin typeface="Tahoma"/>
                <a:cs typeface="Tahoma"/>
              </a:rPr>
              <a:t> </a:t>
            </a:r>
            <a:r>
              <a:rPr sz="1800" b="1" spc="-5" dirty="0">
                <a:latin typeface="Tahoma"/>
                <a:cs typeface="Tahoma"/>
              </a:rPr>
              <a:t>altındadır.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800" dirty="0"/>
              <a:t>İmalat Sanayinde </a:t>
            </a:r>
            <a:r>
              <a:rPr sz="1800" spc="-5" dirty="0"/>
              <a:t>Kapasite Kullanım Oranı (KKO), Ekim </a:t>
            </a:r>
            <a:r>
              <a:rPr sz="1800" dirty="0"/>
              <a:t>ayında </a:t>
            </a:r>
            <a:r>
              <a:rPr sz="1800" spc="-5" dirty="0"/>
              <a:t>da bir </a:t>
            </a:r>
            <a:r>
              <a:rPr sz="1800" dirty="0"/>
              <a:t>önceki aya göre  </a:t>
            </a:r>
            <a:r>
              <a:rPr sz="1800" spc="-5" dirty="0"/>
              <a:t>0,7 </a:t>
            </a:r>
            <a:r>
              <a:rPr sz="1800" dirty="0"/>
              <a:t>puan azalarak </a:t>
            </a:r>
            <a:r>
              <a:rPr sz="1800" spc="-5" dirty="0"/>
              <a:t>yüzde 76,6 seviyesinde</a:t>
            </a:r>
            <a:r>
              <a:rPr sz="1800" spc="70" dirty="0"/>
              <a:t> </a:t>
            </a:r>
            <a:r>
              <a:rPr sz="1800" spc="-5" dirty="0"/>
              <a:t>gerçekleşmiştir.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44602" y="6611213"/>
            <a:ext cx="2623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834895"/>
            <a:ext cx="9144000" cy="585470"/>
          </a:xfrm>
          <a:custGeom>
            <a:avLst/>
            <a:gdLst/>
            <a:ahLst/>
            <a:cxnLst/>
            <a:rect l="l" t="t" r="r" b="b"/>
            <a:pathLst>
              <a:path w="9144000" h="585469">
                <a:moveTo>
                  <a:pt x="0" y="0"/>
                </a:moveTo>
                <a:lnTo>
                  <a:pt x="0" y="585215"/>
                </a:lnTo>
                <a:lnTo>
                  <a:pt x="9143999" y="585215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9341" y="1871598"/>
            <a:ext cx="6466840" cy="5080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165985" marR="5080" indent="-2153920">
              <a:lnSpc>
                <a:spcPts val="1880"/>
              </a:lnSpc>
              <a:spcBef>
                <a:spcPts val="190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İmalat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Sanayi Kapasite </a:t>
            </a:r>
            <a:r>
              <a:rPr sz="1600" spc="-15" dirty="0">
                <a:solidFill>
                  <a:srgbClr val="FFFFFF"/>
                </a:solidFill>
                <a:latin typeface="Tahoma"/>
                <a:cs typeface="Tahoma"/>
              </a:rPr>
              <a:t>Kullanım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Oranı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(mevsim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etkilerinden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arındırılmış)  Ocak 2020 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Ekim</a:t>
            </a:r>
            <a:r>
              <a:rPr sz="1600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35152" y="2729483"/>
            <a:ext cx="7490459" cy="3108960"/>
            <a:chOff x="835152" y="2729483"/>
            <a:chExt cx="7490459" cy="3108960"/>
          </a:xfrm>
        </p:grpSpPr>
        <p:sp>
          <p:nvSpPr>
            <p:cNvPr id="7" name="object 7"/>
            <p:cNvSpPr/>
            <p:nvPr/>
          </p:nvSpPr>
          <p:spPr>
            <a:xfrm>
              <a:off x="835152" y="2734055"/>
              <a:ext cx="7470775" cy="3100070"/>
            </a:xfrm>
            <a:custGeom>
              <a:avLst/>
              <a:gdLst/>
              <a:ahLst/>
              <a:cxnLst/>
              <a:rect l="l" t="t" r="r" b="b"/>
              <a:pathLst>
                <a:path w="7470775" h="3100070">
                  <a:moveTo>
                    <a:pt x="45719" y="3099816"/>
                  </a:moveTo>
                  <a:lnTo>
                    <a:pt x="45719" y="0"/>
                  </a:lnTo>
                </a:path>
                <a:path w="7470775" h="3100070">
                  <a:moveTo>
                    <a:pt x="0" y="3099816"/>
                  </a:moveTo>
                  <a:lnTo>
                    <a:pt x="45719" y="3099816"/>
                  </a:lnTo>
                </a:path>
                <a:path w="7470775" h="3100070">
                  <a:moveTo>
                    <a:pt x="0" y="2325624"/>
                  </a:moveTo>
                  <a:lnTo>
                    <a:pt x="45719" y="2325624"/>
                  </a:lnTo>
                </a:path>
                <a:path w="7470775" h="3100070">
                  <a:moveTo>
                    <a:pt x="0" y="1549908"/>
                  </a:moveTo>
                  <a:lnTo>
                    <a:pt x="45719" y="1549908"/>
                  </a:lnTo>
                </a:path>
                <a:path w="7470775" h="3100070">
                  <a:moveTo>
                    <a:pt x="0" y="774192"/>
                  </a:moveTo>
                  <a:lnTo>
                    <a:pt x="45719" y="774192"/>
                  </a:lnTo>
                </a:path>
                <a:path w="7470775" h="3100070">
                  <a:moveTo>
                    <a:pt x="0" y="0"/>
                  </a:moveTo>
                  <a:lnTo>
                    <a:pt x="45719" y="0"/>
                  </a:lnTo>
                </a:path>
                <a:path w="7470775" h="3100070">
                  <a:moveTo>
                    <a:pt x="45719" y="3099816"/>
                  </a:moveTo>
                  <a:lnTo>
                    <a:pt x="7470648" y="309981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81634" y="2981705"/>
              <a:ext cx="7425055" cy="2557780"/>
            </a:xfrm>
            <a:custGeom>
              <a:avLst/>
              <a:gdLst/>
              <a:ahLst/>
              <a:cxnLst/>
              <a:rect l="l" t="t" r="r" b="b"/>
              <a:pathLst>
                <a:path w="7425055" h="2557779">
                  <a:moveTo>
                    <a:pt x="0" y="402336"/>
                  </a:moveTo>
                  <a:lnTo>
                    <a:pt x="224028" y="278892"/>
                  </a:lnTo>
                  <a:lnTo>
                    <a:pt x="449579" y="341376"/>
                  </a:lnTo>
                  <a:lnTo>
                    <a:pt x="675132" y="2557272"/>
                  </a:lnTo>
                  <a:lnTo>
                    <a:pt x="899160" y="2433828"/>
                  </a:lnTo>
                  <a:lnTo>
                    <a:pt x="1124711" y="1953768"/>
                  </a:lnTo>
                  <a:lnTo>
                    <a:pt x="1348740" y="1193292"/>
                  </a:lnTo>
                  <a:lnTo>
                    <a:pt x="1574292" y="836676"/>
                  </a:lnTo>
                  <a:lnTo>
                    <a:pt x="1799843" y="635508"/>
                  </a:lnTo>
                  <a:lnTo>
                    <a:pt x="2023872" y="542544"/>
                  </a:lnTo>
                  <a:lnTo>
                    <a:pt x="2249424" y="480060"/>
                  </a:lnTo>
                  <a:lnTo>
                    <a:pt x="2474976" y="464820"/>
                  </a:lnTo>
                  <a:lnTo>
                    <a:pt x="2699004" y="434340"/>
                  </a:lnTo>
                  <a:lnTo>
                    <a:pt x="2924555" y="449580"/>
                  </a:lnTo>
                  <a:lnTo>
                    <a:pt x="3148583" y="434340"/>
                  </a:lnTo>
                  <a:lnTo>
                    <a:pt x="3374136" y="341376"/>
                  </a:lnTo>
                  <a:lnTo>
                    <a:pt x="3599688" y="496824"/>
                  </a:lnTo>
                  <a:lnTo>
                    <a:pt x="3823716" y="326136"/>
                  </a:lnTo>
                  <a:lnTo>
                    <a:pt x="4049267" y="309372"/>
                  </a:lnTo>
                  <a:lnTo>
                    <a:pt x="4274820" y="248412"/>
                  </a:lnTo>
                  <a:lnTo>
                    <a:pt x="4498848" y="92964"/>
                  </a:lnTo>
                  <a:lnTo>
                    <a:pt x="4724400" y="140208"/>
                  </a:lnTo>
                  <a:lnTo>
                    <a:pt x="4949952" y="123444"/>
                  </a:lnTo>
                  <a:lnTo>
                    <a:pt x="5173980" y="0"/>
                  </a:lnTo>
                  <a:lnTo>
                    <a:pt x="5399532" y="62484"/>
                  </a:lnTo>
                  <a:lnTo>
                    <a:pt x="5623560" y="185928"/>
                  </a:lnTo>
                  <a:lnTo>
                    <a:pt x="5849112" y="30480"/>
                  </a:lnTo>
                  <a:lnTo>
                    <a:pt x="6074664" y="47244"/>
                  </a:lnTo>
                  <a:lnTo>
                    <a:pt x="6298692" y="47244"/>
                  </a:lnTo>
                  <a:lnTo>
                    <a:pt x="6524244" y="140208"/>
                  </a:lnTo>
                  <a:lnTo>
                    <a:pt x="6749796" y="47244"/>
                  </a:lnTo>
                  <a:lnTo>
                    <a:pt x="6973824" y="278892"/>
                  </a:lnTo>
                  <a:lnTo>
                    <a:pt x="7199376" y="170688"/>
                  </a:lnTo>
                  <a:lnTo>
                    <a:pt x="7424928" y="278892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67639" y="5719064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7639" y="4944236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65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7639" y="4168902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7639" y="3393694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7639" y="2618359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7815" y="5874510"/>
            <a:ext cx="7621905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4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45220" y="3291966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2C2C89"/>
                </a:solidFill>
                <a:latin typeface="Tahoma"/>
                <a:cs typeface="Tahoma"/>
              </a:rPr>
              <a:t>76,6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85809" y="147573"/>
            <a:ext cx="5594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186709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LbJXL57UHYDEZCVMR20n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fiiqP0Nl5b6ECHkPjJM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VDAtyiDErWvqR_lr3aY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wh66L4c9rSlbF4TjS5X2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RtyGQPgMmL6SHWnw3SbB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AAI_ajcCI8eGxstCeYh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2jj3hMJjq4tPzo5emeR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7nQyO1kneypSrUP96es8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660Qc_vmq.7QfhHnTU5l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G..Ho0_YWHlmtpm2.Cn5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OwOZc9aioCo1w.b1onSb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mrERtOfjSASOgfMnctC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X2RHtIMeyGzZ2NeJP4Mh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Xi9Rk6f2JdLVTsIiyCB_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.h_.syk_0dbOu6FNcOr6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ddQAw4yqCoSWwb7Bd5Qj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_zi5_BvkM.nA3toVrztf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MiOx08wWZMve5TDGuOqU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Sx14.LlXegH922juSArt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7EGF_8KCp0EFLndHLBCR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O4yJcYJpl9G7XpyAd3Z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Lm5TwbPijrCz52OZF2F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DHdeuX39AboFl0cwzJf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GTIY47D.CrwUrwvJ62h8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U3LH8jPV6kt8vrgA9jx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ve2aXsq6rlRtqt5d0Nm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jzx0oLeAqz3.N2CBVzet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VtpredvHmARuHGxfxJ0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QAJ_FpHzqfc6MBjbLjuu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3_VAgSx8jH36Tti4yuqq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GXZ49DgHgFvbpYIDcOs_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zzFkwLEq3mkfXwpc3qCn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mOjSZJLio5uilushZPH5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GSdX0f1aX_GsTTMP3hY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Eyj5x4cWwUf_0jOaxy.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jFa8kEEE5js2U7pbJ.E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zXGQxyYL4fj.JoRMfGMr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9SEcwAI0lp_oTKs7xgaX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UI0K686ipnmRLyEvKtmGQ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6Hl2Cq_YIhg1DAUYUZ_2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aPYeIa7iskmUbD4HvuG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0foucX5XmOyOXJzUHVk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UHPsp4CxHc6vQwW1xdMe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1o2EBT7ccEmwT7kH4x2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uKGruNswxHIhFgKPzcTs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95hgOTTFGnGkExq_2Db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Wf_5J._nAl12uaNfEDtw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QX2KkIikxH7IsCIcsnw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.88ePgb9dDMG9Msv2__m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_c3pXO1M4QbMNM9XFdPj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DhdgsDkPKqrBoDSOR06p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6PXJ.lj3aPFOM5wzSE8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nQ6K.vk.OaSJ.ky3y7nQ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SkJfKnA.tRjn.WWDAO_y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3LQ0E3tBxySvfNNWQ4WF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4HCOB6Hsp7xjamAR3Wgw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UDylWr.eT841Z1ghoBH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6ZUrQmGcsly0Dg4KnMNP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X17Uk_lIlH2uvAysQVnH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HXm5WwM.cNhSVMyi7k9Q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5hT1FrTiMFNqsKbvfwii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OQRavG1vVc6uOfwV7XqX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UiX8PIFuETxq8Rp8QOT4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K6y6GoaWo93mKu2CO.C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bnXX_htuQq6Tr25GgR6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IPaV91MxzRpG8Kj6qpXw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QHcKLkf1hPad8BWH3oH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7xzkXvumkBYrW4KQPTrB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xa3l6T5.FGFJWXVM7Uk1g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1qaivIj1WKoc1OBv8FDJw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4opcHIsNApLBOnYEUK2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LvFa6Uq8dL3ITwJCpB1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whb5WSua3CcAZoEYdxHQ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NrCiLySBgj8y6hW7ciV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Aw_5ok3SzvUqIFw8gAP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YtYmd7x2fxJYRtIJYKIL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0Thsxm1bmO5bU.qYXl8w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dMW5Rq3aGG4E2CkGg.1Q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Af4AaXSvdZCxgLctwk2g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56gd8cvkNysa4eFiS7GD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ZJYHxGZOgKa.Z85UZIYS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W.YuFoovCQs3n7qK1JS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L4gNnt8eba6Koo11Vs0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m5uIxllHJO4XZ82APlBrg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0rpBBlOZKa9_nBwYnHDp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tNtPg9J26k9rEwlW322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0FhQ0zay_Uo3woSDa5hz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9DdNydymPFx_dSimXG3N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4_n2Ru1s36q5eBWzH72W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fNcuWXC1WpZ11RHa6b4v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L1E6ZeGSTanD7yAThRd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0D7FMBi7CAlhaKOQIse5Q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tpK.6kLdOuqdvsCWoBg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TZDcFwLdFFBMYe2lD3q9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75EZz6N2.no9ZF5xRps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.CEg2YiWnov9e1BYrel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8IzY9I9n.NkVWKrE7Qa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HsiNka6cZAPRnQcDkrd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TvDcrEA6eRQOswBxXOT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zba78Z85Pf9Ew3YY38B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ey2G0MCY3rjQsb8ybBH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XM2mGPzcOQLV9iPOoPj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0cD4DcQjiFcC6VRlZ74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ftQiQuGT_SdagNT5tpzz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O4k2hhJu5Wwkh5.PsMr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lO7kvRvFd5rdET0N9Rw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8JSmEIOGZbGDK8W0Ri5k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DyvXtdlJGYnog9qFifG2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lcvdGYiOzHgOKID3eH1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PEYX8MXDEmBb2ykqPUpfw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bVaX8bck_KJfFfSR3msj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PNEycYcNbQueyk6z81.M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gkz.lhda3K_8fdFqzBE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1Y.uVraybF2g3dx24_42A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NrCiLySBgj8y6hW7ciV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0Thsxm1bmO5bU.qYXl8w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dMW5Rq3aGG4E2CkGg.1Q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W.YuFoovCQs3n7qK1JSQ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Af4AaXSvdZCxgLctwk2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56gd8cvkNysa4eFiS7GD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Aw_5ok3SzvUqIFw8gAPQ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m5uIxllHJO4XZ82APlBr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L4gNnt8eba6Koo11Vs0Q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tNtPg9J26k9rEwlW322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cpW6HTCnv3TFN4wPLIq_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YtYmd7x2fxJYRtIJYKILQ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08KQLhWqwa4TIb6MvOnsg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jVHG7EUVLJGVv0.LbOtE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P2734fN.d0y8yl3oJnQw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8kdUVa6mzOg_K3i2SflJw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._ifWQ4HCqLmEw7tVmr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SPQbnMStnlRBdGTjsa.Mg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FBiyL0w_rcqa9JrbiqcQ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ckB5eoAV9rqIPIYrrfNw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X1KV5_wR3GLeNGKX0JS9Q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KStiincs48_Bk1lI.Fxng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2JthOhUrSoddz.d3xzQ.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SoDYafToV0DHsG8hfOiVg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gyI9tRjL7ynBRKTcRJdw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7C63L8r6n3Nck7D6_Yla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fYjKbP3o3EFGLDsYD_Pj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TcTcMxtSRLQEaoZ_QuY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Mm_2rmTEuMC0asGngPlg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6K_gPWu6sIyC9CvSGztJ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44BRdopuTWxxwqH4yHiq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8Pa8T6JH9_3f7JnUwVZ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g.fSYiwQbbnPXiUtLTV4g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cutXsXQ1fzFU1xM2mIM2w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lkGhXI2vhkhUQGP6DIb_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P9goQJHjQMA1OIFngk.g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bl5iTYbkw1hZXunW_wTQ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8U.Yy.cAUibvBtp49SSE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6C9hPItNj01THr9y3YM0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bhcWRR6zjTKzWPSL5ap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4LwrjiqywM2YNW2HbsoYw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bOOC_9ZF03qMhqEVm_G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vXvRJkLSsAv2AIEBOIxA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4ufRJ0Hw15l4eiKFzzn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Pj3L0b2HeQlYS1lfj27U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.inhkH8awwND7JMxFzq3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C_YKOGQ0kZ3ueaksjfb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vqi3ii1K9w1vQoj3P9bGw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8xJFn.hJf5_DKj1ot6l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D38.P7L4_ic3CyVrP8o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wmbqHFsn3GUQMntvb3bQ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FG2k04L5Z4NqNIf3jn3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18LvLZZaNm.YxRuqH5V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BJ2UaFiMUvCZenTB96o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IFnEhejYKILk2N9WL38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6FlcJx7l62QGnOW4_a4P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AVb2JOk2RqJ.Qg9ZvB1F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4TA2ZqThnMVC3WSN6DYz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PJd4GzuvxOrAQ8GvM.H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VkQMmoUBUqUafpuzU6UL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ScqobYF3bhSEPFVQfUEq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76XcS7U3bf5pMl9djqqt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4dfBzCmgMBSwp6qzaJHd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6Rm.FABzahuEZPShHc1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Swv5EJnwyGZikUfZm_2Y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0fpBJS5RG_RGY4WvcKj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1FlScz3Nqiioj_GIKP5D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jIfj2sqRkyIejVLmXL3q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jvWBW1bq2Cenl0Rr5rca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uHyOPrFjjbYv6KokPky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bhGmh9JbBBC8OlLbz.uh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maMf.Nz8d1yLm0vJYfh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yTNrtHF_rA4yllXns6IQ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.arfx.YVItfVb40ih7__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AW5I7951bqAyHubgRhgK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7QW7jS3wc5620F952ZD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4p.KhGABK0JdHYM3ROl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7EGF_8KCp0EFLndHLBCR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bZdVm6SqVYCnhDlaO2x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9aZhQBhMWqfkJmpUGikg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SqVZozm3dZBK.sMEEILE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kdyb6oT7wIBVgNyCxBT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4pr1Hw5Cm7OY53DakZ7I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AtKrG0C5.ThZKx3p72u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_.7B9UHI4qvlOaF9pUrB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jwZs6p9SJcwIsiK6F5G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1o0mitmQkuAjzunfWqfU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2Z1C.nmo8FSNJIbo3Ei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Rfr4zkbM2E8QXnWrBhL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SaQZC2Usfwq1PXrQ0zU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PNvXXNiNFOIF6361EqHz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sYd9FMRmGjvZaBiIz8K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lJtnkWISSMgsPrVa2ys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2U6nPYR7xbs6l8FIyX.I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RnHliL4TvjUW7Sy5mYV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VbQLhfmaRCREAU3To_8Y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qzUcfJtqyMQhBU6APoez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KojHHtNdI_a9RHXLAPIb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uD5qqFVHTN4rir7Fw5Ur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o0BCdeVze_Hg_zcfMhy8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luAW_R_d_n6hR9yLvDVZ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b6tLJHJpsf0591id6QWL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4yLQ5GYmwxxil3sWHx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0kSeWQ0o.xydWigFZ6i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waCWAt27NXBPs35drxA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DYKe0aTpuc8ruejJ4uk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1o0mitmQkuAjzunfWqfU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zZ_PkqrlkJfTMl.bif3L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YgJ_q5UftFf5mBmsoEb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lAgAOnHs9JkzEHEfmbFL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.dRlD34QKvSLvCPOTfdi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wEsyM3LfLHUeR6lGNzea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8H6h7LtkIBSIn19WgNlM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lTnOahXZIVxDwCiwlh3P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UVj5YfuOLw9ZL.hIOtm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LIpqL2NjTsoDF6GQJGUJ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nwKRB.ubevnEVWTQJur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fZ3RG0Kthr9yeEPZGOql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eh8QdVaJu2uTub7DnOU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cqjFaeho1siArn9T6lX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dDK62wxP6p6ZAA9J0Qi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MJGn7Tr0tS5E6a6sDJxT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bB0rduThAMtH8_0TfjR5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Fn.QeY9Zqce11Y8RT.h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2sCwQEbVI8N6qsr.fVBOg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5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5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5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5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5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6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6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6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6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4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4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4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3133</TotalTime>
  <Words>7292</Words>
  <Application>Microsoft Office PowerPoint</Application>
  <PresentationFormat>Ekran Gösterisi (4:3)</PresentationFormat>
  <Paragraphs>2882</Paragraphs>
  <Slides>79</Slides>
  <Notes>6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61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79</vt:i4>
      </vt:variant>
    </vt:vector>
  </HeadingPairs>
  <TitlesOfParts>
    <vt:vector size="146" baseType="lpstr">
      <vt:lpstr>Arial</vt:lpstr>
      <vt:lpstr>Calibri</vt:lpstr>
      <vt:lpstr>Tahoma</vt:lpstr>
      <vt:lpstr>Times New Roman</vt:lpstr>
      <vt:lpstr>Wingdings</vt:lpstr>
      <vt:lpstr>Default Design</vt:lpstr>
      <vt:lpstr>1_Office Theme</vt:lpstr>
      <vt:lpstr>2_Office Theme</vt:lpstr>
      <vt:lpstr>44_Office Theme</vt:lpstr>
      <vt:lpstr>25_Office Theme</vt:lpstr>
      <vt:lpstr>29_Office Theme</vt:lpstr>
      <vt:lpstr>31_Office Theme</vt:lpstr>
      <vt:lpstr>45_Office Theme</vt:lpstr>
      <vt:lpstr>52_Office Theme</vt:lpstr>
      <vt:lpstr>Office Theme</vt:lpstr>
      <vt:lpstr>54_Office Theme</vt:lpstr>
      <vt:lpstr>3_Office Theme</vt:lpstr>
      <vt:lpstr>4_Office Theme</vt:lpstr>
      <vt:lpstr>5_Office Theme</vt:lpstr>
      <vt:lpstr>50_Office Theme</vt:lpstr>
      <vt:lpstr>51_Office Theme</vt:lpstr>
      <vt:lpstr>53_Office Theme</vt:lpstr>
      <vt:lpstr>55_Office Theme</vt:lpstr>
      <vt:lpstr>56_Office Theme</vt:lpstr>
      <vt:lpstr>57_Office Theme</vt:lpstr>
      <vt:lpstr>10_Office Theme</vt:lpstr>
      <vt:lpstr>6_Office Theme</vt:lpstr>
      <vt:lpstr>58_Office Theme</vt:lpstr>
      <vt:lpstr>59_Office Theme</vt:lpstr>
      <vt:lpstr>60_Office Theme</vt:lpstr>
      <vt:lpstr>61_Office Theme</vt:lpstr>
      <vt:lpstr>62_Office Theme</vt:lpstr>
      <vt:lpstr>14_Office Theme</vt:lpstr>
      <vt:lpstr>19_Office Theme</vt:lpstr>
      <vt:lpstr>64_Office Theme</vt:lpstr>
      <vt:lpstr>12_Office Theme</vt:lpstr>
      <vt:lpstr>13_Office Theme</vt:lpstr>
      <vt:lpstr>17_Office Theme</vt:lpstr>
      <vt:lpstr>18_Office Theme</vt:lpstr>
      <vt:lpstr>20_Office Theme</vt:lpstr>
      <vt:lpstr>21_Office Theme</vt:lpstr>
      <vt:lpstr>22_Office Theme</vt:lpstr>
      <vt:lpstr>23_Office Theme</vt:lpstr>
      <vt:lpstr>24_Office Theme</vt:lpstr>
      <vt:lpstr>26_Office Theme</vt:lpstr>
      <vt:lpstr>27_Office Theme</vt:lpstr>
      <vt:lpstr>7_Office Theme</vt:lpstr>
      <vt:lpstr>8_Office Theme</vt:lpstr>
      <vt:lpstr>9_Office Theme</vt:lpstr>
      <vt:lpstr>11_Office Theme</vt:lpstr>
      <vt:lpstr>15_Office Theme</vt:lpstr>
      <vt:lpstr>16_Office Theme</vt:lpstr>
      <vt:lpstr>28_Office Theme</vt:lpstr>
      <vt:lpstr>30_Office Theme</vt:lpstr>
      <vt:lpstr>32_Office Theme</vt:lpstr>
      <vt:lpstr>34_Office Theme</vt:lpstr>
      <vt:lpstr>35_Office Theme</vt:lpstr>
      <vt:lpstr>33_Office Theme</vt:lpstr>
      <vt:lpstr>36_Office Theme</vt:lpstr>
      <vt:lpstr>37_Office Theme</vt:lpstr>
      <vt:lpstr>38_Office Theme</vt:lpstr>
      <vt:lpstr>39_Office Theme</vt:lpstr>
      <vt:lpstr>40_Office Theme</vt:lpstr>
      <vt:lpstr>41_Office Theme</vt:lpstr>
      <vt:lpstr>42_Office Theme</vt:lpstr>
      <vt:lpstr>43_Office Theme</vt:lpstr>
      <vt:lpstr>think-cell Slide</vt:lpstr>
      <vt:lpstr>PowerPoint Sunusu</vt:lpstr>
      <vt:lpstr>İçerik</vt:lpstr>
      <vt:lpstr>Büyüme, Üretim ve Satışlar</vt:lpstr>
      <vt:lpstr>Yılın ikinci çeyreğinde milli gelir %7,6 büyüme kaydetmiştir. Mevsim ve takvim etkilerinden arındırılmış endeks büyüme eğiliminin güçlendiğine  işaret etmektedir.</vt:lpstr>
      <vt:lpstr>Finans ve hizmetler büyümeyi sürükleyen sektörlerdir. Sanayi sektörü büyürken, inşaat ve tarım sektörleri daralmaktadır.</vt:lpstr>
      <vt:lpstr>Özel tüketim ve net ihracat büyümeyi yukarı çeken temel harcama  gruplarıdır. Kamu tüketimi ve yatırımların katkısı ise sınırlıdır.</vt:lpstr>
      <vt:lpstr>İşgücü ödemelerinin katma değerden aldığı pay önemli ölçüde gerilemiştir.  İşgücü ödemelerinin payı geçen yılın aynı dönemine göre 7,2 puan gerilerken, net  işletme artığı/karma gelirin payı 4,8 puan artmıştır.</vt:lpstr>
      <vt:lpstr>Sanayi Üretim Endeksi (SÜE), düşük seviyesini korumakta ve üçüncü çeyreğe  ilişkin üretimde yavaşlama sinyali vermektedir. SÜE, Ağustos ayında aylık %2,4 artmış, Temmuz ayında görülen aylık sert düşüş kısmen telafi  edilmiştir.</vt:lpstr>
      <vt:lpstr>Üçüncü çeyrekte kapasite kullanımı önceki çeyreklerin altındadır. İmalat Sanayinde Kapasite Kullanım Oranı (KKO), Ekim ayında da bir önceki aya göre  0,7 puan azalarak yüzde 76,6 seviyesinde gerçekleşmiştir.</vt:lpstr>
      <vt:lpstr>Perakende satışlar iç talepte toparlanmaya işaret etmektedir. Ağustos ayında Perakende Satış Hacim Endeksi aylık olarak %3,7 artmıştır.</vt:lpstr>
      <vt:lpstr>Ağustos ayında satışlardaki en yüksek artış elektrikli eşya ve mobilya  grubundadır. Otomotiv yakıtı yıllık bazda gerileyen tek harcama kalemidir.</vt:lpstr>
      <vt:lpstr>Üçüncü çeyreğe ait diğer öncü göstergeler üçüncü çeyrekte büyümenin  yavaşladığına işaret etmektedir. Elektrik tüketimi son dört aydır gerilemektedir, Bileşik Öncü Göstergeler Endeksi ise Eylül</vt:lpstr>
      <vt:lpstr>Yüksek frekanslı verilere dayalı gösterge de üçüncü çeyrek genelinde yılın en  düşük değerlerini almış olup Ekim ayında da düşük düzeyini korumaktadır. OECD Haftalık Büyüme Göstergesi, 9 - 15 Ekim haftasında %2,9 olarak hesaplanmıştır.</vt:lpstr>
      <vt:lpstr>Ekonomik Güven Endeksi üçüncü çeyrekte diğer çeyreklerin altında değer almıştır.</vt:lpstr>
      <vt:lpstr>Ekim ayında yıl sonu büyüme tahminleri yukarı yönlü güncellenmiştir. IMF tahmini %5’e, Dünya Bankası tahmini %4,7’ye ve TCMB Piyasa Katılımcıları Anketi</vt:lpstr>
      <vt:lpstr>Dış Ticaret ve Ödemeler Dengesi</vt:lpstr>
      <vt:lpstr>Ağustos ayında ihracat %13,1, ithalat %40,4 artmıştır. Dış ticaret açığı ise %160 oranında artarak 11,2 milyar dolar düzeyinde gerçekleşmiştir.</vt:lpstr>
      <vt:lpstr>İhracatta ivme kaybı belirginleşmektedir. Ağustos ayında mevsim ve takvim etkilerinden arındırılmış verilere göre, ihracat bir  önceki aya göre %2,6, ithalat ise %3,8 artmıştır.</vt:lpstr>
      <vt:lpstr>İhracatta ivme kaybı belirginleşmektedir. Ağustos ayında mevsim ve takvim etkilerinden arındırılmış verilere göre, ihracat bir  önceki aya göre %2,6, ithalat ise %3,8 artmıştır.</vt:lpstr>
      <vt:lpstr>İhracatın ithalatı karşılama oranı Ağustos ayında geçen yılın aynı ayına göre 15,8 puan düşmüş ve %65,6 olarak gerçekleşmiştir.</vt:lpstr>
      <vt:lpstr>Dış ticaret hadleri tarihi düşük seviyelerdedir. Ağustos ayında miktar endekslerindeki artışlar sınırlıdır; bir önceki aya göre ihracatta %3,3,  ithalatta ise %1 artmıştır.</vt:lpstr>
      <vt:lpstr>2022 yılında turizm gelirleri pandemi öncesi seviyelerin üzerindedir.  Ocak-Ağustos döneminde yabancı ziyaretçi sayısı 28 milyonu aşmış ancak, 2019  düzeyinin altında kalmıştır.</vt:lpstr>
      <vt:lpstr>Cari işlemler açığı artmaktadır; Ağustos ayı itibarıyla 40,9 milyar dolara yükselmiştir.</vt:lpstr>
      <vt:lpstr>Ağustos ayında kaynağı henüz tespit edilemeyen sermaye girişleri (Net Hata  ve Noksan) cari açığın %56,6’sına ulaşmıştır. Portföy yatırımları kaynaklı sermaye çıkışları sürmektedir.</vt:lpstr>
      <vt:lpstr>Ekim ayının ilk yarısı itibarıyla, Merkez Bankası brüt rezervleri 116 milyar dolar, swaplar dahil net rezervler ise -56,4 milyar dolardır.</vt:lpstr>
      <vt:lpstr>2022 yılında cari işlemler açığının önemli ölçüde artacağı tahmin edilmektedir. Uluslararası kuruluşların cari açık /GSYİH tahminleri %4,8 - 6,3 aralığındadır.</vt:lpstr>
      <vt:lpstr>İstihdam ve İşsizlik</vt:lpstr>
      <vt:lpstr>Ağustos ayında istihdam artarken işsiz sayısı gerilemiştir. İstihdam bir önceki aya göre 366 bin artmış, işsiz sayısı ise 100 bin azalmıştır.</vt:lpstr>
      <vt:lpstr>Ağustos ayında işsizlik oranı 0,4 puan gerileyerek %9,6 olmuştur. İşgücüne katılım oranı ise 0,4 puan artarak ve %53 düzeyinde gerçekleşmiştir.</vt:lpstr>
      <vt:lpstr>Kadın ve genç işsizlik oranları da gerilemiştir. Ağustos ayında işsizlik oranları kadınlarda 0,4 puan, gençlerde ise 0,8 puan azalmıştır.</vt:lpstr>
      <vt:lpstr>Geniş tanımlı işsizlik göstergeleri gerilemiştir. Atıl işgücü oranı bir önceki aya göre 2,6 puan azalarak %19,8’e düşmüştür; Ocak  2020’den bu yana en düşük seviyedir.</vt:lpstr>
      <vt:lpstr>Kamu Maliyesi</vt:lpstr>
      <vt:lpstr>Merkezi Yönetim bütçe dengesi ile faiz dışı dengede yüksek dalgalı seyir  sürmektedir. Eylül ayında Merkezi Yönetim bütçe dengesinde 78,6 milyar TL, faiz dışı dengede ise  58,7 milyar TL açık kaydedilmiştir.</vt:lpstr>
      <vt:lpstr>Eylül ayında Merkezi Yönetim borç stoku 3,7 trilyon TL’ye ulaşmıştır. Borç stokunun %65,7’si döviz cinsindendir.</vt:lpstr>
      <vt:lpstr>2022’nin ikinci çeyreğinde Merkezi Yönetim borç stokunun GSYİH oranı %33,7’ye gerilemiştir.</vt:lpstr>
      <vt:lpstr>Enflasyon</vt:lpstr>
      <vt:lpstr>Eylül ayında tüketici enflasyonu %83,5’e yükselmiştir. Temel eğilim göstergelerinden TÜFE-C endeksinin yıllık değişimi ise %68,1’dir.</vt:lpstr>
      <vt:lpstr>Eylül ayında aylık tüketici enflasyon oranı %3,1’dir; konut grubunda aylık  fiyat artışları %10 düzeyinde gerçekleşmiştir. Yıllık olarak en yüksek artışlar ulaştırma ve gıda harcamalarındadır.</vt:lpstr>
      <vt:lpstr>Eylül ayında yurtiçi üretici enflasyon oranı %151,5 düzeyinde gerçekleşmiştir. ÜFE ve TÜFE enflasyonu arasındaki fark ise 68 puana ulaşmıştır.</vt:lpstr>
      <vt:lpstr>Eylül ayında aylık üretici enflasyon oranı %4,8’dir; aylık enflasyon enerjide %13, elektrik, gaz üretimi ve dağıtımında ise %16,8’dir.</vt:lpstr>
      <vt:lpstr>Enflasyonun 2022 yıl sonunda yüksek seviyesini koruyacağı tahmin edilmektedir.  Ekim ayında IMF tahminini %52,4’ten %73,5’e, Dünya Bankası ise %61’den %75’e  yükseltmiştir.</vt:lpstr>
      <vt:lpstr>Kredi ve Mevduat</vt:lpstr>
      <vt:lpstr>Kredi kullanımlarında artışlar ticari krediler kaynaklı olarak hız kesmiştir.  Ticari kredilerin yıllık artış oranı son dört haftada 2 puan düşerek %77 olurken, tüketici  kredilerindeki artış %31 ile sınırlıdır.</vt:lpstr>
      <vt:lpstr>Taşıt kredilerinde yüksek artışlar devam etmektedir; yıllık artış oranı %120’yi  aşmıştır. İhtiyaç kredilerinde yıllık artış oranı %32,3, konut kredilerinde ise %25,1 olmuştur.</vt:lpstr>
      <vt:lpstr>Takipteki alacaklar oranı gerilemektedir. Ekim ayı itibarıyla takipteki alacaklar oranı tüketici kredilerinde %2,2, ticari kredilerde ise</vt:lpstr>
      <vt:lpstr>Eylül ayında karşılıksız çeklerin dönüşüm oranı aynı kalmıştır.  Karşılıksız çeklerde dönüşüm oranları tutar olarak %0,8, adet olarak %0,7  seviyesindedir.</vt:lpstr>
      <vt:lpstr>Ekim ayı itibarıyla toplam mevduatlar 8,1 trilyon TL’ye ulaşmıştır. Kur Korumalı Mevduatlar (KKM) dahil edildiğinde yabancı para ve KKM dahil toplam</vt:lpstr>
      <vt:lpstr>Ekim ayında yabancı para mevduatlar 243 milyar dolar seviyesindedir. Yabancı para mevduatların TL karşılığı ise son dört haftada %1,5 artmıştır.</vt:lpstr>
      <vt:lpstr>Ticari kredi ve mevduat faiz oranlarında gerileme devam etmektedir. Son iki ayda ticari kredi faiz oranındaki düşüş 7 puanı aşarken, mevduat faizlerindeki  gerileme 1,2 puan ile sınırlıdır.</vt:lpstr>
      <vt:lpstr>Tüketici kredi faizlerinde ise düşüşler 1 puanın altındadır. Son iki ayda faizler ihtiyaç kredilerinde 2,5 puan, taşıt kredilerinde 1 puan gerilerken,  konut kredilerinde 2,3 puan artmıştır.</vt:lpstr>
      <vt:lpstr>Finansal Piyasa Göstergeleri</vt:lpstr>
      <vt:lpstr>Merkez Bankası politika faiz oranını Ekim ayında 150 baz puan düşürmüş ve %10,5’e çekmiştir.</vt:lpstr>
      <vt:lpstr>ABD para politikasında sıkılaşma devam etmektedir. ABD 10 yıllık devlet iç borçlanma faizi Ekim ayı itibarıyla %4,17’dir; 2008 finansal krizi</vt:lpstr>
      <vt:lpstr>Türkiye’nin risklilik göstergesi yüksek seyretmektedir. Kredi temerrüt takas (CDS) oranı ile ölçülen risklilik göstergesi 728 seviyesindedir.</vt:lpstr>
      <vt:lpstr>Türk lirasının dolar karşısındaki değer kaybı sürmektedir. Türk lirasının dolar ve Euro karşısındaki seyrinde Euro/dolar paritesinin dolar lehine</vt:lpstr>
      <vt:lpstr>TCMB Piyasa Katılımcıları Anketi:  Seçilmiş Göstergeler*</vt:lpstr>
      <vt:lpstr>Ekim ayında enflasyon beklentilerindeki değişim sınırlıdır. Katılımcıların 2022 yıl sonu tüketici enflasyonu (TÜFE) beklentisi %67,8’dir.</vt:lpstr>
      <vt:lpstr>Anket katılımcıları döviz kurunun (ABD doları/TL) yıl sonunda 19,8 TL  olmasını beklemektedir. 12 ay sonrası döviz kuru beklentisi ise 23,6 TL olarak gerçekleşmiştir.</vt:lpstr>
      <vt:lpstr>2022 yılı büyüme beklentisi 0,3 puan artarak %5,1’e yükselmiştir. 2023 yılı beklentisi ise 0,3 puan azalarak %4,2’ye gerilemiştir.</vt:lpstr>
      <vt:lpstr>Genel Değerlendirme -1</vt:lpstr>
      <vt:lpstr>Genel Değerlendirme -2</vt:lpstr>
      <vt:lpstr>PowerPoint Sunusu</vt:lpstr>
      <vt:lpstr>Gaziantep ili toplam nüfus sayısı 2020 yılında 2,1 milyon Toplam nüfus 10 yılda Türkiye ortalamasının üzerinde arttı</vt:lpstr>
      <vt:lpstr>Gaziantep ili en fazla göçü Şanlıurfa’dan alırken  en fazla göçü  İstanbul’a verdi. 2021 yılında Gaziantep’in verdiği toplam göç 30516  kişi 2020 yılında Gaziantep’in aldığı toplam göç 29157  kişi </vt:lpstr>
      <vt:lpstr>PowerPoint Sunusu</vt:lpstr>
      <vt:lpstr>Gaziantep, dış ticarette rekabet gücünü artırabilir</vt:lpstr>
      <vt:lpstr>Gaziantep’de sektörel krediler içerisinde en büyük payı tekstil sektörü aldı Kredi performans oranı en yüksek olan sektörler: İnşaat ve Toptan Ticaret ve Komisyonculuk alanlarıdır.</vt:lpstr>
      <vt:lpstr>Ücretli çalışan istihdamında pandeminin olumsuz etkisi telafi edildi</vt:lpstr>
      <vt:lpstr>İşsizlik ödeneğine başvurular COVID-19 etkisiyle Nisan’da en yüksek seviyesini görse de Kasım 2021 itibarıyla 3100 seviyesinde gerçekleşti.</vt:lpstr>
      <vt:lpstr>Gaziantep, yatırım ve teşviklerden 2020’de daha çok yararlandı</vt:lpstr>
      <vt:lpstr>PowerPoint Sunusu</vt:lpstr>
      <vt:lpstr>Çevre illerine kıyasla Gaziantep’te Sanayi ve İmalat sektörleriyle ön plana çıkıyor. Gaziantep İnşaat ve Gayrimenkul sektörlerinin GSYH’deki payı daha düşük.</vt:lpstr>
      <vt:lpstr>Tarım alanı bakımından Şanlıurfa Gaziantep’in önünde Meyveler, içecek ve baharat üretimine ayrılan tarım alanları ile sebze bahçeleri alanı oranlarında, Gaziantep’te Şanlıurafa’dan daha yüksek</vt:lpstr>
      <vt:lpstr>PowerPoint Sunusu</vt:lpstr>
      <vt:lpstr>Çevre illerine kıyasla Gaziantep’te elektrik tüketimi sanayide odaklanmıştır </vt:lpstr>
      <vt:lpstr>2020 yılında Gaziantep’te bulunan turizm belgeli konaklama tesislerine geliş sayısı 430 bin oldu </vt:lpstr>
      <vt:lpstr>2008 yılı ile kıyaslandığında Gaziantep’in nüfusun eğitim seviyesi yükselmiş 2019 yılında bitirilen eğitim durumu açısından lise ve dengi meslek okulu ön plana çıkıyor</vt:lpstr>
      <vt:lpstr>2008 yılı ile kıyaslandığında Gaziantep’te nüfusun eğitim seviyesi yükselmiş 2008’de nüfusun yüzde 7’si yüksekokul veya fakülte seviyesinde eğitime sahipken 2019’da bu oran yüzde 16’ya çıktı</vt:lpstr>
      <vt:lpstr>Hastane yatak sayısı artış eğilimde 2002’den bu yana yatak sayılarında yüzde 64’lik bir artış var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Volkan ERDEM</dc:creator>
  <cp:lastModifiedBy>NTMYO MÜDÜRLÜK</cp:lastModifiedBy>
  <cp:revision>204</cp:revision>
  <dcterms:created xsi:type="dcterms:W3CDTF">2022-01-27T08:15:23Z</dcterms:created>
  <dcterms:modified xsi:type="dcterms:W3CDTF">2022-11-24T07:54:38Z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2022-01-27T00:00:00Z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2022-01-27T00:00:00Z</vt:filetime>
  </property>
</Properties>
</file>